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7"/>
  </p:notesMasterIdLst>
  <p:handoutMasterIdLst>
    <p:handoutMasterId r:id="rId58"/>
  </p:handoutMasterIdLst>
  <p:sldIdLst>
    <p:sldId id="257" r:id="rId3"/>
    <p:sldId id="258" r:id="rId4"/>
    <p:sldId id="313" r:id="rId5"/>
    <p:sldId id="312" r:id="rId6"/>
    <p:sldId id="315" r:id="rId7"/>
    <p:sldId id="316" r:id="rId8"/>
    <p:sldId id="317" r:id="rId9"/>
    <p:sldId id="266" r:id="rId10"/>
    <p:sldId id="262" r:id="rId11"/>
    <p:sldId id="259" r:id="rId12"/>
    <p:sldId id="260" r:id="rId13"/>
    <p:sldId id="261" r:id="rId14"/>
    <p:sldId id="263" r:id="rId15"/>
    <p:sldId id="264" r:id="rId16"/>
    <p:sldId id="265" r:id="rId17"/>
    <p:sldId id="267" r:id="rId18"/>
    <p:sldId id="268" r:id="rId19"/>
    <p:sldId id="311" r:id="rId20"/>
    <p:sldId id="270" r:id="rId21"/>
    <p:sldId id="269" r:id="rId22"/>
    <p:sldId id="271" r:id="rId23"/>
    <p:sldId id="272" r:id="rId24"/>
    <p:sldId id="273" r:id="rId25"/>
    <p:sldId id="274" r:id="rId26"/>
    <p:sldId id="275" r:id="rId27"/>
    <p:sldId id="310" r:id="rId28"/>
    <p:sldId id="276" r:id="rId29"/>
    <p:sldId id="277" r:id="rId30"/>
    <p:sldId id="278" r:id="rId31"/>
    <p:sldId id="319"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318" r:id="rId49"/>
    <p:sldId id="296" r:id="rId50"/>
    <p:sldId id="302" r:id="rId51"/>
    <p:sldId id="303" r:id="rId52"/>
    <p:sldId id="304" r:id="rId53"/>
    <p:sldId id="307" r:id="rId54"/>
    <p:sldId id="308" r:id="rId55"/>
    <p:sldId id="309" r:id="rId56"/>
  </p:sldIdLst>
  <p:sldSz cx="12192000" cy="6858000"/>
  <p:notesSz cx="6797675" cy="9926638"/>
  <p:embeddedFontLst>
    <p:embeddedFont>
      <p:font typeface="Berlin Sans FB" panose="020E0602020502020306" pitchFamily="34" charset="0"/>
      <p:regular r:id="rId59"/>
      <p:bold r:id="rId60"/>
    </p:embeddedFont>
    <p:embeddedFont>
      <p:font typeface="Calibri Light" panose="020F0302020204030204" pitchFamily="34" charset="0"/>
      <p:regular r:id="rId61"/>
      <p:italic r:id="rId62"/>
    </p:embeddedFont>
    <p:embeddedFont>
      <p:font typeface="Calibri" panose="020F0502020204030204" pitchFamily="34" charset="0"/>
      <p:regular r:id="rId63"/>
      <p:bold r:id="rId64"/>
      <p:italic r:id="rId65"/>
      <p:boldItalic r:id="rId66"/>
    </p:embeddedFont>
  </p:embeddedFont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0" autoAdjust="0"/>
    <p:restoredTop sz="86357" autoAdjust="0"/>
  </p:normalViewPr>
  <p:slideViewPr>
    <p:cSldViewPr snapToGrid="0">
      <p:cViewPr varScale="1">
        <p:scale>
          <a:sx n="61" d="100"/>
          <a:sy n="61" d="100"/>
        </p:scale>
        <p:origin x="-24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276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2F50EFA-1624-4AD3-AEDA-0DDCD6874E10}" type="datetimeFigureOut">
              <a:rPr lang="pt-PT" smtClean="0"/>
              <a:t>18-10-2016</a:t>
            </a:fld>
            <a:endParaRPr lang="pt-PT"/>
          </a:p>
        </p:txBody>
      </p:sp>
      <p:sp>
        <p:nvSpPr>
          <p:cNvPr id="4" name="Marcador de Posição do Rodapé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7C54B79-204F-4A82-8363-D18649550E7B}" type="slidenum">
              <a:rPr lang="pt-PT" smtClean="0"/>
              <a:t>‹nº›</a:t>
            </a:fld>
            <a:endParaRPr lang="pt-PT"/>
          </a:p>
        </p:txBody>
      </p:sp>
    </p:spTree>
    <p:extLst>
      <p:ext uri="{BB962C8B-B14F-4D97-AF65-F5344CB8AC3E}">
        <p14:creationId xmlns:p14="http://schemas.microsoft.com/office/powerpoint/2010/main" val="597454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7C5D24C-DEC3-41F4-AA17-8FBBD76AA4C5}" type="datetimeFigureOut">
              <a:rPr lang="pt-PT" smtClean="0"/>
              <a:t>18-10-2016</a:t>
            </a:fld>
            <a:endParaRPr lang="pt-PT"/>
          </a:p>
        </p:txBody>
      </p:sp>
      <p:sp>
        <p:nvSpPr>
          <p:cNvPr id="4" name="Marcador de Posição da Imagem do Diapositivo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F9D976E-7D56-4EA5-9606-BA703E1FF117}" type="slidenum">
              <a:rPr lang="pt-PT" smtClean="0"/>
              <a:t>‹nº›</a:t>
            </a:fld>
            <a:endParaRPr lang="pt-PT"/>
          </a:p>
        </p:txBody>
      </p:sp>
    </p:spTree>
    <p:extLst>
      <p:ext uri="{BB962C8B-B14F-4D97-AF65-F5344CB8AC3E}">
        <p14:creationId xmlns:p14="http://schemas.microsoft.com/office/powerpoint/2010/main" val="410044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a:t>
            </a:fld>
            <a:endParaRPr lang="pt-PT"/>
          </a:p>
        </p:txBody>
      </p:sp>
    </p:spTree>
    <p:extLst>
      <p:ext uri="{BB962C8B-B14F-4D97-AF65-F5344CB8AC3E}">
        <p14:creationId xmlns:p14="http://schemas.microsoft.com/office/powerpoint/2010/main" val="308671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Apresentar o rótulo.</a:t>
            </a:r>
            <a:r>
              <a:rPr lang="pt-PT"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baseline="0" dirty="0" smtClean="0"/>
              <a:t>Indicar um a um os componentes de menção obrigatória e as ouras informações que devem estar presentes, tais como a marca de salubridade comunitária no caso dos produtos de origem animal (por exemplo)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t-PT" baseline="0" dirty="0" smtClean="0"/>
              <a:t>Mencionar o conceito de Dose Diária Recomendada (DDR) que, de acordo </a:t>
            </a:r>
            <a:r>
              <a:rPr lang="pt-PT" baseline="0" dirty="0" err="1" smtClean="0"/>
              <a:t>vom</a:t>
            </a:r>
            <a:r>
              <a:rPr lang="pt-PT" baseline="0" dirty="0" smtClean="0"/>
              <a:t> o Regulamento (EU) N.º 1169/2011 do Parlamento Europeu e do Conselho de 25 de outubro de 2011, poderá ser indicada no rótulo se a quantidade de nutrientes a fornecer pelo alimento for considerada superior ou igual à quantidade significativa, ou seja, se corresponder, pelo menos a 15% da dose diária recomendada para 100g ou 100 ml, ou por embalagem, caso esta apenas contenha uma porção. O Regulamento contém também os valores de referência. </a:t>
            </a:r>
            <a:endParaRPr lang="pt-PT" dirty="0" smtClean="0"/>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13</a:t>
            </a:fld>
            <a:endParaRPr lang="pt-PT"/>
          </a:p>
        </p:txBody>
      </p:sp>
    </p:spTree>
    <p:extLst>
      <p:ext uri="{BB962C8B-B14F-4D97-AF65-F5344CB8AC3E}">
        <p14:creationId xmlns:p14="http://schemas.microsoft.com/office/powerpoint/2010/main" val="2280254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Apresentar a lista de ingredientes num rótulo, mencionando que estes estão listados por ordem decrescente da sua quantidade no produto. </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14</a:t>
            </a:fld>
            <a:endParaRPr lang="pt-PT"/>
          </a:p>
        </p:txBody>
      </p:sp>
    </p:spTree>
    <p:extLst>
      <p:ext uri="{BB962C8B-B14F-4D97-AF65-F5344CB8AC3E}">
        <p14:creationId xmlns:p14="http://schemas.microsoft.com/office/powerpoint/2010/main" val="182033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Apresentar a lista de nutrientes,</a:t>
            </a:r>
            <a:r>
              <a:rPr lang="pt-PT" baseline="0" dirty="0" smtClean="0"/>
              <a:t> referindo apenas que neste campo mostra o valor nutritivo do produto e a lista de vitaminas e minerais, que não é de presença obrigatória no rótulo.</a:t>
            </a:r>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15</a:t>
            </a:fld>
            <a:endParaRPr lang="pt-PT"/>
          </a:p>
        </p:txBody>
      </p:sp>
    </p:spTree>
    <p:extLst>
      <p:ext uri="{BB962C8B-B14F-4D97-AF65-F5344CB8AC3E}">
        <p14:creationId xmlns:p14="http://schemas.microsoft.com/office/powerpoint/2010/main" val="140904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Apresentar o teor em lípidos do produto, mencionado que o termo lípidos é usado para designar o que comummente se conhece como gorduras; indicar que as gorduras são também fundamentais ao nosso organismo, dado que, entre outras funções, fornecem energia e ajudam a manter a temperatura corporal; </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16</a:t>
            </a:fld>
            <a:endParaRPr lang="pt-PT"/>
          </a:p>
        </p:txBody>
      </p:sp>
    </p:spTree>
    <p:extLst>
      <p:ext uri="{BB962C8B-B14F-4D97-AF65-F5344CB8AC3E}">
        <p14:creationId xmlns:p14="http://schemas.microsoft.com/office/powerpoint/2010/main" val="379891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Apresentar o consumo máximo diário recomendado como sendo de 70g de lípidos e apresentar a composição em lípidos de uma colher de sopa de azeite, de um croissant, de uma bola de Berlim e de um folhado misto.</a:t>
            </a: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17</a:t>
            </a:fld>
            <a:endParaRPr lang="pt-PT"/>
          </a:p>
        </p:txBody>
      </p:sp>
    </p:spTree>
    <p:extLst>
      <p:ext uri="{BB962C8B-B14F-4D97-AF65-F5344CB8AC3E}">
        <p14:creationId xmlns:p14="http://schemas.microsoft.com/office/powerpoint/2010/main" val="2970829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Comparar os valores dos alimentos apresentados. </a:t>
            </a:r>
          </a:p>
          <a:p>
            <a:r>
              <a:rPr lang="pt-PT" dirty="0" smtClean="0"/>
              <a:t>Fazer comparações com as escolhas dos alunos,</a:t>
            </a:r>
            <a:r>
              <a:rPr lang="pt-PT" baseline="0" dirty="0" smtClean="0"/>
              <a:t> na hora do lanche, por exemplo. </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18</a:t>
            </a:fld>
            <a:endParaRPr lang="pt-PT"/>
          </a:p>
        </p:txBody>
      </p:sp>
    </p:spTree>
    <p:extLst>
      <p:ext uri="{BB962C8B-B14F-4D97-AF65-F5344CB8AC3E}">
        <p14:creationId xmlns:p14="http://schemas.microsoft.com/office/powerpoint/2010/main" val="439844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Indicar que os lípidos se dividem em insaturados, que estão presentes essencialmente em alimentos de origem vegetal, tais como o azeite, e em saturados, que estão presentes essencialmente em alimentos de origem animal, como a manteiga e a carne; </a:t>
            </a: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19</a:t>
            </a:fld>
            <a:endParaRPr lang="pt-PT"/>
          </a:p>
        </p:txBody>
      </p:sp>
    </p:spTree>
    <p:extLst>
      <p:ext uri="{BB962C8B-B14F-4D97-AF65-F5344CB8AC3E}">
        <p14:creationId xmlns:p14="http://schemas.microsoft.com/office/powerpoint/2010/main" val="3180884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Ainda que…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quer os lípidos insaturados quer os lípidos saturados forneçam a mesma quantidade de energia, o consumo em excesso de lípidos saturados tem vindo a ser associado ao aparecimento de doenças cardiovasculares, tais como o enfarte do miocárdio, arteriosclerose, acidentes vasculares cerebrais e também a alguns tipos de cancro, como o cancro da mama; por esta razão, o consumo diário máximo recomendado de lípidos saturados é de 20 g.</a:t>
            </a: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20</a:t>
            </a:fld>
            <a:endParaRPr lang="pt-PT"/>
          </a:p>
        </p:txBody>
      </p:sp>
    </p:spTree>
    <p:extLst>
      <p:ext uri="{BB962C8B-B14F-4D97-AF65-F5344CB8AC3E}">
        <p14:creationId xmlns:p14="http://schemas.microsoft.com/office/powerpoint/2010/main" val="190792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Exemplos de alimentos ricos em gorduras</a:t>
            </a:r>
            <a:r>
              <a:rPr lang="pt-PT" baseline="0" dirty="0" smtClean="0"/>
              <a:t> saturadas. </a:t>
            </a:r>
          </a:p>
          <a:p>
            <a:r>
              <a:rPr lang="pt-PT" baseline="0" dirty="0" smtClean="0"/>
              <a:t>Este é o valor de gordura por cada 100g dos alimentos. </a:t>
            </a:r>
          </a:p>
          <a:p>
            <a:endParaRPr lang="pt-PT" baseline="0" dirty="0" smtClean="0"/>
          </a:p>
          <a:p>
            <a:r>
              <a:rPr lang="pt-PT" sz="1200" kern="1200" dirty="0" smtClean="0">
                <a:solidFill>
                  <a:schemeClr val="tx1"/>
                </a:solidFill>
                <a:effectLst/>
                <a:latin typeface="+mn-lt"/>
                <a:ea typeface="+mn-ea"/>
                <a:cs typeface="+mn-cs"/>
              </a:rPr>
              <a:t>como indicação adicional, mencionar que 100g dos diferentes alimentos são: </a:t>
            </a:r>
          </a:p>
          <a:p>
            <a:pPr lvl="0"/>
            <a:r>
              <a:rPr lang="pt-PT" sz="1200" kern="1200" dirty="0" smtClean="0">
                <a:solidFill>
                  <a:schemeClr val="tx1"/>
                </a:solidFill>
                <a:effectLst/>
                <a:latin typeface="+mn-lt"/>
                <a:ea typeface="+mn-ea"/>
                <a:cs typeface="+mn-cs"/>
              </a:rPr>
              <a:t>5 fatias finas de queijo;</a:t>
            </a:r>
          </a:p>
          <a:p>
            <a:pPr lvl="0"/>
            <a:r>
              <a:rPr lang="pt-PT" sz="1200" kern="1200" dirty="0" smtClean="0">
                <a:solidFill>
                  <a:schemeClr val="tx1"/>
                </a:solidFill>
                <a:effectLst/>
                <a:latin typeface="+mn-lt"/>
                <a:ea typeface="+mn-ea"/>
                <a:cs typeface="+mn-cs"/>
              </a:rPr>
              <a:t>Aproximadamente 6 pacotes de manteiga “de restaurante”</a:t>
            </a:r>
          </a:p>
          <a:p>
            <a:pPr lvl="0"/>
            <a:r>
              <a:rPr lang="pt-PT" sz="1200" kern="1200" dirty="0" smtClean="0">
                <a:solidFill>
                  <a:schemeClr val="tx1"/>
                </a:solidFill>
                <a:effectLst/>
                <a:latin typeface="+mn-lt"/>
                <a:ea typeface="+mn-ea"/>
                <a:cs typeface="+mn-cs"/>
              </a:rPr>
              <a:t>1 terço de tablete de chocolate;</a:t>
            </a:r>
          </a:p>
          <a:p>
            <a:pPr lvl="0"/>
            <a:r>
              <a:rPr lang="pt-PT" sz="1200" kern="1200" dirty="0" smtClean="0">
                <a:solidFill>
                  <a:schemeClr val="tx1"/>
                </a:solidFill>
                <a:effectLst/>
                <a:latin typeface="+mn-lt"/>
                <a:ea typeface="+mn-ea"/>
                <a:cs typeface="+mn-cs"/>
              </a:rPr>
              <a:t>2 fatias finas de toucinho fumado;</a:t>
            </a:r>
          </a:p>
          <a:p>
            <a:pPr lvl="0"/>
            <a:r>
              <a:rPr lang="pt-PT" sz="1200" kern="1200" dirty="0" smtClean="0">
                <a:solidFill>
                  <a:schemeClr val="tx1"/>
                </a:solidFill>
                <a:effectLst/>
                <a:latin typeface="+mn-lt"/>
                <a:ea typeface="+mn-ea"/>
                <a:cs typeface="+mn-cs"/>
              </a:rPr>
              <a:t>4 fatias de chouriço;</a:t>
            </a:r>
          </a:p>
          <a:p>
            <a:pPr lvl="0"/>
            <a:r>
              <a:rPr lang="pt-PT" sz="1200" kern="1200" dirty="0" smtClean="0">
                <a:solidFill>
                  <a:schemeClr val="tx1"/>
                </a:solidFill>
                <a:effectLst/>
                <a:latin typeface="+mn-lt"/>
                <a:ea typeface="+mn-ea"/>
                <a:cs typeface="+mn-cs"/>
              </a:rPr>
              <a:t>100 ml (6 a 7 colheres de sopa) de molho de bife</a:t>
            </a:r>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21</a:t>
            </a:fld>
            <a:endParaRPr lang="pt-PT"/>
          </a:p>
        </p:txBody>
      </p:sp>
    </p:spTree>
    <p:extLst>
      <p:ext uri="{BB962C8B-B14F-4D97-AF65-F5344CB8AC3E}">
        <p14:creationId xmlns:p14="http://schemas.microsoft.com/office/powerpoint/2010/main" val="319756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22</a:t>
            </a:fld>
            <a:endParaRPr lang="pt-PT"/>
          </a:p>
        </p:txBody>
      </p:sp>
    </p:spTree>
    <p:extLst>
      <p:ext uri="{BB962C8B-B14F-4D97-AF65-F5344CB8AC3E}">
        <p14:creationId xmlns:p14="http://schemas.microsoft.com/office/powerpoint/2010/main" val="166282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a:t>
            </a:fld>
            <a:endParaRPr lang="pt-PT"/>
          </a:p>
        </p:txBody>
      </p:sp>
    </p:spTree>
    <p:extLst>
      <p:ext uri="{BB962C8B-B14F-4D97-AF65-F5344CB8AC3E}">
        <p14:creationId xmlns:p14="http://schemas.microsoft.com/office/powerpoint/2010/main" val="1729504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Apresentar o teor em hidratos de carbono do produto, mencionado que os hidratos de carbono são um nutriente com função principal de fornecer energia; encontra-se em diferentes tipos de alimentos, sendo que as fontes nutricionalmente mais interessantes são os cereais integrais e produtos fabricados com cereais integrais, a massa, a batata e o arroz. </a:t>
            </a:r>
          </a:p>
          <a:p>
            <a:r>
              <a:rPr lang="pt-PT" sz="1200" kern="1200" dirty="0" smtClean="0">
                <a:solidFill>
                  <a:schemeClr val="tx1"/>
                </a:solidFill>
                <a:effectLst/>
                <a:latin typeface="+mn-lt"/>
                <a:ea typeface="+mn-ea"/>
                <a:cs typeface="+mn-cs"/>
              </a:rPr>
              <a:t>Este nutriente deve ser o mais predominante na nossa alimentação diária, com um consumo diário de referência de 260g. Estes hidratos de carbono são absorvidos mais lentamente pelo nosso organismo do que os hidratos de carbono de absorção rápida, também conhecidos como açúcares. </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23</a:t>
            </a:fld>
            <a:endParaRPr lang="pt-PT"/>
          </a:p>
        </p:txBody>
      </p:sp>
    </p:spTree>
    <p:extLst>
      <p:ext uri="{BB962C8B-B14F-4D97-AF65-F5344CB8AC3E}">
        <p14:creationId xmlns:p14="http://schemas.microsoft.com/office/powerpoint/2010/main" val="402163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24</a:t>
            </a:fld>
            <a:endParaRPr lang="pt-PT"/>
          </a:p>
        </p:txBody>
      </p:sp>
    </p:spTree>
    <p:extLst>
      <p:ext uri="{BB962C8B-B14F-4D97-AF65-F5344CB8AC3E}">
        <p14:creationId xmlns:p14="http://schemas.microsoft.com/office/powerpoint/2010/main" val="27038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O consumo excessivo de hidratos de carbono de absorção rápida ou açúcares contribui para o desenvolvimento de diabetes tipo 2 e o excesso deste nutriente transforma-se em gordura no nosso corpo, contribuindo para o aumento do peso.</a:t>
            </a: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25</a:t>
            </a:fld>
            <a:endParaRPr lang="pt-PT"/>
          </a:p>
        </p:txBody>
      </p:sp>
    </p:spTree>
    <p:extLst>
      <p:ext uri="{BB962C8B-B14F-4D97-AF65-F5344CB8AC3E}">
        <p14:creationId xmlns:p14="http://schemas.microsoft.com/office/powerpoint/2010/main" val="2278225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26</a:t>
            </a:fld>
            <a:endParaRPr lang="pt-PT"/>
          </a:p>
        </p:txBody>
      </p:sp>
    </p:spTree>
    <p:extLst>
      <p:ext uri="{BB962C8B-B14F-4D97-AF65-F5344CB8AC3E}">
        <p14:creationId xmlns:p14="http://schemas.microsoft.com/office/powerpoint/2010/main" val="389650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Ainda que não seja de menção obrigatória, a quantidade de fibra ou fibra alimentar é indicada também em alguns rótulos. Este nutriente não tem como função fornecer energia, mas sim regular o funcionamento do intestino e contribuir para regular os níveis de açúcar e colesterol no sangue</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27</a:t>
            </a:fld>
            <a:endParaRPr lang="pt-PT"/>
          </a:p>
        </p:txBody>
      </p:sp>
    </p:spTree>
    <p:extLst>
      <p:ext uri="{BB962C8B-B14F-4D97-AF65-F5344CB8AC3E}">
        <p14:creationId xmlns:p14="http://schemas.microsoft.com/office/powerpoint/2010/main" val="3156849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Recomenda-se um consumo mínimo de 25g de fibra por dia.</a:t>
            </a:r>
            <a:r>
              <a:rPr lang="pt-PT" sz="1200" kern="1200" baseline="0" dirty="0" smtClean="0">
                <a:solidFill>
                  <a:schemeClr val="tx1"/>
                </a:solidFill>
                <a:effectLst/>
                <a:latin typeface="+mn-lt"/>
                <a:ea typeface="+mn-ea"/>
                <a:cs typeface="+mn-cs"/>
              </a:rPr>
              <a:t> </a:t>
            </a:r>
          </a:p>
          <a:p>
            <a:r>
              <a:rPr lang="pt-PT" sz="1200" kern="1200" dirty="0" smtClean="0">
                <a:solidFill>
                  <a:schemeClr val="tx1"/>
                </a:solidFill>
                <a:effectLst/>
                <a:latin typeface="+mn-lt"/>
                <a:ea typeface="+mn-ea"/>
                <a:cs typeface="+mn-cs"/>
              </a:rPr>
              <a:t>Apresenta-se o teor em fibra de alguns alimentos</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28</a:t>
            </a:fld>
            <a:endParaRPr lang="pt-PT"/>
          </a:p>
        </p:txBody>
      </p:sp>
    </p:spTree>
    <p:extLst>
      <p:ext uri="{BB962C8B-B14F-4D97-AF65-F5344CB8AC3E}">
        <p14:creationId xmlns:p14="http://schemas.microsoft.com/office/powerpoint/2010/main" val="1335795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29</a:t>
            </a:fld>
            <a:endParaRPr lang="pt-PT"/>
          </a:p>
        </p:txBody>
      </p:sp>
    </p:spTree>
    <p:extLst>
      <p:ext uri="{BB962C8B-B14F-4D97-AF65-F5344CB8AC3E}">
        <p14:creationId xmlns:p14="http://schemas.microsoft.com/office/powerpoint/2010/main" val="677953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Apresentar as proteínas como um nutriente essencial, que pode ter origem animal ou vegetal, e que tem uma função essencialmente plástica ou construtora.</a:t>
            </a:r>
          </a:p>
          <a:p>
            <a:r>
              <a:rPr lang="pt-PT" sz="1200" kern="1200" dirty="0" smtClean="0">
                <a:solidFill>
                  <a:schemeClr val="tx1"/>
                </a:solidFill>
                <a:effectLst/>
                <a:latin typeface="+mn-lt"/>
                <a:ea typeface="+mn-ea"/>
                <a:cs typeface="+mn-cs"/>
              </a:rPr>
              <a:t>Recomenda-se um consumo diário de 50g e apresenta-se o teor em proteína de alguns alimentos; deve referir-se que 100g de carne corresponde a uma peça de carne fina do tamanho de um hambúrguer ou a um bifinho do tamanho da palma da mão. Isto implica que é muito fácil exceder o consumo diário de proteínas, o que pode contribuir também para o aumento de peso, especialmente se a principal fonte de proteína forem carnes vermelhas, que são ricas em gordura saturada.</a:t>
            </a:r>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30</a:t>
            </a:fld>
            <a:endParaRPr lang="pt-PT"/>
          </a:p>
        </p:txBody>
      </p:sp>
    </p:spTree>
    <p:extLst>
      <p:ext uri="{BB962C8B-B14F-4D97-AF65-F5344CB8AC3E}">
        <p14:creationId xmlns:p14="http://schemas.microsoft.com/office/powerpoint/2010/main" val="3347564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Exemplos </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31</a:t>
            </a:fld>
            <a:endParaRPr lang="pt-PT"/>
          </a:p>
        </p:txBody>
      </p:sp>
    </p:spTree>
    <p:extLst>
      <p:ext uri="{BB962C8B-B14F-4D97-AF65-F5344CB8AC3E}">
        <p14:creationId xmlns:p14="http://schemas.microsoft.com/office/powerpoint/2010/main" val="3531315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32</a:t>
            </a:fld>
            <a:endParaRPr lang="pt-PT"/>
          </a:p>
        </p:txBody>
      </p:sp>
    </p:spTree>
    <p:extLst>
      <p:ext uri="{BB962C8B-B14F-4D97-AF65-F5344CB8AC3E}">
        <p14:creationId xmlns:p14="http://schemas.microsoft.com/office/powerpoint/2010/main" val="245983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a:t>
            </a:fld>
            <a:endParaRPr lang="pt-PT"/>
          </a:p>
        </p:txBody>
      </p:sp>
    </p:spTree>
    <p:extLst>
      <p:ext uri="{BB962C8B-B14F-4D97-AF65-F5344CB8AC3E}">
        <p14:creationId xmlns:p14="http://schemas.microsoft.com/office/powerpoint/2010/main" val="2054181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smtClean="0">
                <a:solidFill>
                  <a:schemeClr val="tx1"/>
                </a:solidFill>
                <a:effectLst/>
                <a:latin typeface="+mn-lt"/>
                <a:ea typeface="+mn-ea"/>
                <a:cs typeface="+mn-cs"/>
              </a:rPr>
              <a:t>Apresentar o sal como um produto que não é necessário adicionar aos alimentos porque ele já faz parte da sua composição natural. É usado pelos fabricantes e na culinária como intensificador de sabor e a nossa habituação ao seu sabor fez com que este produto seja usado em grande quantidade e com muita frequência. Pode também ser apresentado em alguns alimentos como sódio, pois o principal componente do sal é o composto designado por cloreto de sódio. Na eventualidade de ser mencionado “sódio” em vez de “sal” no rótulo dos alimentos, pode usar-se a seguinte regra para converter sódio em sal:</a:t>
            </a:r>
          </a:p>
          <a:p>
            <a:pPr lvl="0"/>
            <a:r>
              <a:rPr lang="pt-PT" sz="1200" kern="1200" dirty="0" smtClean="0">
                <a:solidFill>
                  <a:schemeClr val="tx1"/>
                </a:solidFill>
                <a:effectLst/>
                <a:latin typeface="+mn-lt"/>
                <a:ea typeface="+mn-ea"/>
                <a:cs typeface="+mn-cs"/>
              </a:rPr>
              <a:t>Sal = 2,5 x Sódio</a:t>
            </a:r>
          </a:p>
          <a:p>
            <a:r>
              <a:rPr lang="pt-PT" sz="1200" kern="1200" dirty="0" smtClean="0">
                <a:solidFill>
                  <a:schemeClr val="tx1"/>
                </a:solidFill>
                <a:effectLst/>
                <a:latin typeface="+mn-lt"/>
                <a:ea typeface="+mn-ea"/>
                <a:cs typeface="+mn-cs"/>
              </a:rPr>
              <a:t>O consumo excessivo de sal está relacionado com hipertensão e doenças cardiovasculares.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apresenta-se o teor em sódio de alguns alimentos e deve indicar-se, novamente, a facilidade com que o consumo máximo recomendado para um dia (5g) pode ser ultrapassado caso se façam escolhas alimentares pouco adequadas.</a:t>
            </a:r>
          </a:p>
          <a:p>
            <a:endParaRPr lang="pt-PT" sz="1200" kern="1200" dirty="0" smtClean="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33</a:t>
            </a:fld>
            <a:endParaRPr lang="pt-PT"/>
          </a:p>
        </p:txBody>
      </p:sp>
    </p:spTree>
    <p:extLst>
      <p:ext uri="{BB962C8B-B14F-4D97-AF65-F5344CB8AC3E}">
        <p14:creationId xmlns:p14="http://schemas.microsoft.com/office/powerpoint/2010/main" val="4280950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De modo a interpretar mais facilmente a composição nutricional dos alimentos, a Deco disponibiliza um modelo visual, adaptado de um original do Reino Unido, que pode ser usado como referência. Este modelo indica que devemos preferir alimentos com baixo teor em açucares, lípidos totais, lípidos saturados e sal. Pode encorajar-se os participantes a levar o modelo consigo quando vão às compras.</a:t>
            </a: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34</a:t>
            </a:fld>
            <a:endParaRPr lang="pt-PT"/>
          </a:p>
        </p:txBody>
      </p:sp>
    </p:spTree>
    <p:extLst>
      <p:ext uri="{BB962C8B-B14F-4D97-AF65-F5344CB8AC3E}">
        <p14:creationId xmlns:p14="http://schemas.microsoft.com/office/powerpoint/2010/main" val="1997148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Voltar a indicar que os ingredientes se encontram por ordem decrescente de quantidade; alimentos pouco adequados terão açúcares ou lípidos nos primeiros 3 ingredientes; Deve indicar-se também as diferentes designações para açúcares e para sal, que devido à sua existência podem constar mais do que uma vez na lista de ingredientes.</a:t>
            </a:r>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35</a:t>
            </a:fld>
            <a:endParaRPr lang="pt-PT"/>
          </a:p>
        </p:txBody>
      </p:sp>
    </p:spTree>
    <p:extLst>
      <p:ext uri="{BB962C8B-B14F-4D97-AF65-F5344CB8AC3E}">
        <p14:creationId xmlns:p14="http://schemas.microsoft.com/office/powerpoint/2010/main" val="3499761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36</a:t>
            </a:fld>
            <a:endParaRPr lang="pt-PT"/>
          </a:p>
        </p:txBody>
      </p:sp>
    </p:spTree>
    <p:extLst>
      <p:ext uri="{BB962C8B-B14F-4D97-AF65-F5344CB8AC3E}">
        <p14:creationId xmlns:p14="http://schemas.microsoft.com/office/powerpoint/2010/main" val="4155372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37</a:t>
            </a:fld>
            <a:endParaRPr lang="pt-PT"/>
          </a:p>
        </p:txBody>
      </p:sp>
    </p:spTree>
    <p:extLst>
      <p:ext uri="{BB962C8B-B14F-4D97-AF65-F5344CB8AC3E}">
        <p14:creationId xmlns:p14="http://schemas.microsoft.com/office/powerpoint/2010/main" val="3812680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38</a:t>
            </a:fld>
            <a:endParaRPr lang="pt-PT"/>
          </a:p>
        </p:txBody>
      </p:sp>
    </p:spTree>
    <p:extLst>
      <p:ext uri="{BB962C8B-B14F-4D97-AF65-F5344CB8AC3E}">
        <p14:creationId xmlns:p14="http://schemas.microsoft.com/office/powerpoint/2010/main" val="2011663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39</a:t>
            </a:fld>
            <a:endParaRPr lang="pt-PT"/>
          </a:p>
        </p:txBody>
      </p:sp>
    </p:spTree>
    <p:extLst>
      <p:ext uri="{BB962C8B-B14F-4D97-AF65-F5344CB8AC3E}">
        <p14:creationId xmlns:p14="http://schemas.microsoft.com/office/powerpoint/2010/main" val="2636185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i="1" dirty="0" smtClean="0"/>
              <a:t>Qualquer mensagem </a:t>
            </a:r>
            <a:r>
              <a:rPr lang="pt-PT" sz="1200" i="1" dirty="0" smtClean="0"/>
              <a:t>ou representação, incluindo qualquer representação através de imagens, gráficos ou símbolos, </a:t>
            </a:r>
            <a:r>
              <a:rPr lang="pt-PT" sz="1200" b="1" i="1" dirty="0" smtClean="0"/>
              <a:t>que declare</a:t>
            </a:r>
            <a:r>
              <a:rPr lang="pt-PT" sz="1200" i="1" dirty="0" smtClean="0"/>
              <a:t>, sugira ou implique </a:t>
            </a:r>
            <a:r>
              <a:rPr lang="pt-PT" sz="1200" b="1" i="1" dirty="0" smtClean="0"/>
              <a:t>que um alimento possui determinadas características.”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O fabricante do produto indica uma dose ou porção recomendada para consumo e esta deve ser interpretada sempre com atenção! Por exemplo, numa embalagem pequena de uma refeição pré-confecionada estão incluídas na maior parte das vezes duas ou mais doses, apensar do consumo habitual ser o da totalidade da embalagem. Isto pode levar a erros na interpretação do rótulo.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1" i="1" dirty="0" smtClean="0"/>
          </a:p>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40</a:t>
            </a:fld>
            <a:endParaRPr lang="pt-PT"/>
          </a:p>
        </p:txBody>
      </p:sp>
    </p:spTree>
    <p:extLst>
      <p:ext uri="{BB962C8B-B14F-4D97-AF65-F5344CB8AC3E}">
        <p14:creationId xmlns:p14="http://schemas.microsoft.com/office/powerpoint/2010/main" val="1910940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41</a:t>
            </a:fld>
            <a:endParaRPr lang="pt-PT"/>
          </a:p>
        </p:txBody>
      </p:sp>
    </p:spTree>
    <p:extLst>
      <p:ext uri="{BB962C8B-B14F-4D97-AF65-F5344CB8AC3E}">
        <p14:creationId xmlns:p14="http://schemas.microsoft.com/office/powerpoint/2010/main" val="3551039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a:prstGeom prst="rect">
            <a:avLst/>
          </a:prstGeom>
        </p:spPr>
      </p:sp>
      <p:sp>
        <p:nvSpPr>
          <p:cNvPr id="3" name="Espaço Reservado para Anotações 2"/>
          <p:cNvSpPr>
            <a:spLocks noGrp="1"/>
          </p:cNvSpPr>
          <p:nvPr>
            <p:ph type="body" idx="1"/>
          </p:nvPr>
        </p:nvSpPr>
        <p:spPr/>
        <p:txBody>
          <a:bodyPr/>
          <a:lstStyle/>
          <a:p>
            <a:r>
              <a:rPr lang="pt-PT" dirty="0" smtClean="0"/>
              <a:t> - É uma oportunidade para conversar entre todos,</a:t>
            </a:r>
            <a:r>
              <a:rPr lang="pt-PT" baseline="0" dirty="0" smtClean="0"/>
              <a:t> melhorando assim a cumplicidade e o bem estar.</a:t>
            </a:r>
          </a:p>
          <a:p>
            <a:r>
              <a:rPr lang="pt-PT" baseline="0" dirty="0" smtClean="0"/>
              <a:t> - Encoraja hábitos alimentares mais saudáveis uma vez que quando comemos sozinhos temos tendência a comer “qualquer coisa”, e quando em casa normalmente conseguimos refeições também mais nutritivas</a:t>
            </a:r>
          </a:p>
          <a:p>
            <a:r>
              <a:rPr lang="pt-PT" baseline="0" dirty="0" smtClean="0"/>
              <a:t> - Fica mais barato comer em casa todos juntos do que comer fora</a:t>
            </a:r>
          </a:p>
          <a:p>
            <a:r>
              <a:rPr lang="pt-PT" baseline="0" dirty="0" smtClean="0"/>
              <a:t> - </a:t>
            </a:r>
            <a:endParaRPr lang="pt-PT" dirty="0"/>
          </a:p>
        </p:txBody>
      </p:sp>
      <p:sp>
        <p:nvSpPr>
          <p:cNvPr id="4" name="Espaço Reservado para Número de Slide 3"/>
          <p:cNvSpPr>
            <a:spLocks noGrp="1"/>
          </p:cNvSpPr>
          <p:nvPr>
            <p:ph type="sldNum" sz="quarter" idx="10"/>
          </p:nvPr>
        </p:nvSpPr>
        <p:spPr/>
        <p:txBody>
          <a:bodyPr/>
          <a:lstStyle/>
          <a:p>
            <a:fld id="{AE5FA4C9-EA52-4C68-A968-85DA2B773C2A}" type="slidenum">
              <a:rPr lang="pt-PT" smtClean="0"/>
              <a:pPr/>
              <a:t>42</a:t>
            </a:fld>
            <a:endParaRPr lang="pt-PT"/>
          </a:p>
        </p:txBody>
      </p:sp>
    </p:spTree>
    <p:extLst>
      <p:ext uri="{BB962C8B-B14F-4D97-AF65-F5344CB8AC3E}">
        <p14:creationId xmlns:p14="http://schemas.microsoft.com/office/powerpoint/2010/main" val="211848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a:t>
            </a:fld>
            <a:endParaRPr lang="pt-PT"/>
          </a:p>
        </p:txBody>
      </p:sp>
    </p:spTree>
    <p:extLst>
      <p:ext uri="{BB962C8B-B14F-4D97-AF65-F5344CB8AC3E}">
        <p14:creationId xmlns:p14="http://schemas.microsoft.com/office/powerpoint/2010/main" val="2082453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a:prstGeom prst="rect">
            <a:avLst/>
          </a:prstGeom>
        </p:spPr>
      </p:sp>
      <p:sp>
        <p:nvSpPr>
          <p:cNvPr id="3" name="Espaço Reservado para Anotações 2"/>
          <p:cNvSpPr>
            <a:spLocks noGrp="1"/>
          </p:cNvSpPr>
          <p:nvPr>
            <p:ph type="body" idx="1"/>
          </p:nvPr>
        </p:nvSpPr>
        <p:spPr/>
        <p:txBody>
          <a:bodyPr/>
          <a:lstStyle/>
          <a:p>
            <a:r>
              <a:rPr lang="pt-PT" dirty="0" smtClean="0"/>
              <a:t> - É uma oportunidade para conversar entre todos,</a:t>
            </a:r>
            <a:r>
              <a:rPr lang="pt-PT" baseline="0" dirty="0" smtClean="0"/>
              <a:t> melhorando assim a cumplicidade e o bem estar.</a:t>
            </a:r>
          </a:p>
          <a:p>
            <a:r>
              <a:rPr lang="pt-PT" baseline="0" dirty="0" smtClean="0"/>
              <a:t> - Encoraja hábitos alimentares mais saudáveis uma vez que quando comemos sozinhos temos tendência a comer “qualquer coisa”, e quando em casa normalmente conseguimos refeições também mais nutritivas</a:t>
            </a:r>
          </a:p>
          <a:p>
            <a:r>
              <a:rPr lang="pt-PT" baseline="0" dirty="0" smtClean="0"/>
              <a:t> - Fica mais barato comer em casa todos juntos do que comer fora</a:t>
            </a:r>
          </a:p>
          <a:p>
            <a:r>
              <a:rPr lang="pt-PT" baseline="0" dirty="0" smtClean="0"/>
              <a:t> - </a:t>
            </a:r>
            <a:endParaRPr lang="pt-PT" dirty="0"/>
          </a:p>
        </p:txBody>
      </p:sp>
      <p:sp>
        <p:nvSpPr>
          <p:cNvPr id="4" name="Espaço Reservado para Número de Slide 3"/>
          <p:cNvSpPr>
            <a:spLocks noGrp="1"/>
          </p:cNvSpPr>
          <p:nvPr>
            <p:ph type="sldNum" sz="quarter" idx="10"/>
          </p:nvPr>
        </p:nvSpPr>
        <p:spPr/>
        <p:txBody>
          <a:bodyPr/>
          <a:lstStyle/>
          <a:p>
            <a:fld id="{AE5FA4C9-EA52-4C68-A968-85DA2B773C2A}" type="slidenum">
              <a:rPr lang="pt-PT" smtClean="0"/>
              <a:pPr/>
              <a:t>43</a:t>
            </a:fld>
            <a:endParaRPr lang="pt-PT"/>
          </a:p>
        </p:txBody>
      </p:sp>
    </p:spTree>
    <p:extLst>
      <p:ext uri="{BB962C8B-B14F-4D97-AF65-F5344CB8AC3E}">
        <p14:creationId xmlns:p14="http://schemas.microsoft.com/office/powerpoint/2010/main" val="1770760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a:prstGeom prst="rect">
            <a:avLst/>
          </a:prstGeom>
        </p:spPr>
      </p:sp>
      <p:sp>
        <p:nvSpPr>
          <p:cNvPr id="3" name="Espaço Reservado para Anotações 2"/>
          <p:cNvSpPr>
            <a:spLocks noGrp="1"/>
          </p:cNvSpPr>
          <p:nvPr>
            <p:ph type="body" idx="1"/>
          </p:nvPr>
        </p:nvSpPr>
        <p:spPr/>
        <p:txBody>
          <a:bodyPr/>
          <a:lstStyle/>
          <a:p>
            <a:r>
              <a:rPr lang="pt-PT" dirty="0" smtClean="0"/>
              <a:t> - É uma oportunidade para conversar entre todos,</a:t>
            </a:r>
            <a:r>
              <a:rPr lang="pt-PT" baseline="0" dirty="0" smtClean="0"/>
              <a:t> melhorando assim a cumplicidade e o bem estar.</a:t>
            </a:r>
          </a:p>
          <a:p>
            <a:r>
              <a:rPr lang="pt-PT" baseline="0" dirty="0" smtClean="0"/>
              <a:t> - Encoraja hábitos alimentares mais saudáveis uma vez que quando comemos sozinhos temos tendência a comer “qualquer coisa”, e quando em casa normalmente conseguimos refeições também mais nutritivas</a:t>
            </a:r>
          </a:p>
          <a:p>
            <a:r>
              <a:rPr lang="pt-PT" baseline="0" dirty="0" smtClean="0"/>
              <a:t> - Fica mais barato comer em casa todos juntos do que comer fora</a:t>
            </a:r>
          </a:p>
          <a:p>
            <a:r>
              <a:rPr lang="pt-PT" baseline="0" dirty="0" smtClean="0"/>
              <a:t> - </a:t>
            </a:r>
            <a:endParaRPr lang="pt-PT" dirty="0"/>
          </a:p>
        </p:txBody>
      </p:sp>
      <p:sp>
        <p:nvSpPr>
          <p:cNvPr id="4" name="Espaço Reservado para Número de Slide 3"/>
          <p:cNvSpPr>
            <a:spLocks noGrp="1"/>
          </p:cNvSpPr>
          <p:nvPr>
            <p:ph type="sldNum" sz="quarter" idx="10"/>
          </p:nvPr>
        </p:nvSpPr>
        <p:spPr/>
        <p:txBody>
          <a:bodyPr/>
          <a:lstStyle/>
          <a:p>
            <a:fld id="{AE5FA4C9-EA52-4C68-A968-85DA2B773C2A}" type="slidenum">
              <a:rPr lang="pt-PT" smtClean="0"/>
              <a:pPr/>
              <a:t>44</a:t>
            </a:fld>
            <a:endParaRPr lang="pt-PT"/>
          </a:p>
        </p:txBody>
      </p:sp>
    </p:spTree>
    <p:extLst>
      <p:ext uri="{BB962C8B-B14F-4D97-AF65-F5344CB8AC3E}">
        <p14:creationId xmlns:p14="http://schemas.microsoft.com/office/powerpoint/2010/main" val="2673699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45</a:t>
            </a:fld>
            <a:endParaRPr lang="pt-PT"/>
          </a:p>
        </p:txBody>
      </p:sp>
    </p:spTree>
    <p:extLst>
      <p:ext uri="{BB962C8B-B14F-4D97-AF65-F5344CB8AC3E}">
        <p14:creationId xmlns:p14="http://schemas.microsoft.com/office/powerpoint/2010/main" val="1893022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46</a:t>
            </a:fld>
            <a:endParaRPr lang="pt-PT"/>
          </a:p>
        </p:txBody>
      </p:sp>
    </p:spTree>
    <p:extLst>
      <p:ext uri="{BB962C8B-B14F-4D97-AF65-F5344CB8AC3E}">
        <p14:creationId xmlns:p14="http://schemas.microsoft.com/office/powerpoint/2010/main" val="4133551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48</a:t>
            </a:fld>
            <a:endParaRPr lang="pt-PT"/>
          </a:p>
        </p:txBody>
      </p:sp>
    </p:spTree>
    <p:extLst>
      <p:ext uri="{BB962C8B-B14F-4D97-AF65-F5344CB8AC3E}">
        <p14:creationId xmlns:p14="http://schemas.microsoft.com/office/powerpoint/2010/main" val="1289716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49</a:t>
            </a:fld>
            <a:endParaRPr lang="pt-PT"/>
          </a:p>
        </p:txBody>
      </p:sp>
    </p:spTree>
    <p:extLst>
      <p:ext uri="{BB962C8B-B14F-4D97-AF65-F5344CB8AC3E}">
        <p14:creationId xmlns:p14="http://schemas.microsoft.com/office/powerpoint/2010/main" val="4131798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50</a:t>
            </a:fld>
            <a:endParaRPr lang="pt-PT"/>
          </a:p>
        </p:txBody>
      </p:sp>
    </p:spTree>
    <p:extLst>
      <p:ext uri="{BB962C8B-B14F-4D97-AF65-F5344CB8AC3E}">
        <p14:creationId xmlns:p14="http://schemas.microsoft.com/office/powerpoint/2010/main" val="3510199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51</a:t>
            </a:fld>
            <a:endParaRPr lang="pt-PT"/>
          </a:p>
        </p:txBody>
      </p:sp>
    </p:spTree>
    <p:extLst>
      <p:ext uri="{BB962C8B-B14F-4D97-AF65-F5344CB8AC3E}">
        <p14:creationId xmlns:p14="http://schemas.microsoft.com/office/powerpoint/2010/main" val="39046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52</a:t>
            </a:fld>
            <a:endParaRPr lang="pt-PT"/>
          </a:p>
        </p:txBody>
      </p:sp>
    </p:spTree>
    <p:extLst>
      <p:ext uri="{BB962C8B-B14F-4D97-AF65-F5344CB8AC3E}">
        <p14:creationId xmlns:p14="http://schemas.microsoft.com/office/powerpoint/2010/main" val="3600729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53</a:t>
            </a:fld>
            <a:endParaRPr lang="pt-PT"/>
          </a:p>
        </p:txBody>
      </p:sp>
    </p:spTree>
    <p:extLst>
      <p:ext uri="{BB962C8B-B14F-4D97-AF65-F5344CB8AC3E}">
        <p14:creationId xmlns:p14="http://schemas.microsoft.com/office/powerpoint/2010/main" val="242513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8</a:t>
            </a:fld>
            <a:endParaRPr lang="pt-PT"/>
          </a:p>
        </p:txBody>
      </p:sp>
    </p:spTree>
    <p:extLst>
      <p:ext uri="{BB962C8B-B14F-4D97-AF65-F5344CB8AC3E}">
        <p14:creationId xmlns:p14="http://schemas.microsoft.com/office/powerpoint/2010/main" val="527799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54</a:t>
            </a:fld>
            <a:endParaRPr lang="pt-PT"/>
          </a:p>
        </p:txBody>
      </p:sp>
    </p:spTree>
    <p:extLst>
      <p:ext uri="{BB962C8B-B14F-4D97-AF65-F5344CB8AC3E}">
        <p14:creationId xmlns:p14="http://schemas.microsoft.com/office/powerpoint/2010/main" val="130298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9</a:t>
            </a:fld>
            <a:endParaRPr lang="pt-PT"/>
          </a:p>
        </p:txBody>
      </p:sp>
    </p:spTree>
    <p:extLst>
      <p:ext uri="{BB962C8B-B14F-4D97-AF65-F5344CB8AC3E}">
        <p14:creationId xmlns:p14="http://schemas.microsoft.com/office/powerpoint/2010/main" val="208838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10</a:t>
            </a:fld>
            <a:endParaRPr lang="pt-PT"/>
          </a:p>
        </p:txBody>
      </p:sp>
    </p:spTree>
    <p:extLst>
      <p:ext uri="{BB962C8B-B14F-4D97-AF65-F5344CB8AC3E}">
        <p14:creationId xmlns:p14="http://schemas.microsoft.com/office/powerpoint/2010/main" val="188800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11</a:t>
            </a:fld>
            <a:endParaRPr lang="pt-PT"/>
          </a:p>
        </p:txBody>
      </p:sp>
    </p:spTree>
    <p:extLst>
      <p:ext uri="{BB962C8B-B14F-4D97-AF65-F5344CB8AC3E}">
        <p14:creationId xmlns:p14="http://schemas.microsoft.com/office/powerpoint/2010/main" val="45285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As embalagens dos alimentos que contêm produtos de origem animal apresentam uma cinta oval,</a:t>
            </a:r>
            <a:r>
              <a:rPr lang="pt-PT" baseline="0" dirty="0" smtClean="0"/>
              <a:t> com letras e números – a marca de salubridade do produto. </a:t>
            </a:r>
          </a:p>
          <a:p>
            <a:r>
              <a:rPr lang="pt-PT" baseline="0" dirty="0" smtClean="0"/>
              <a:t>A letra superior refere-se a País de origem da empresa produtora ou acondicionadora. </a:t>
            </a:r>
          </a:p>
          <a:p>
            <a:r>
              <a:rPr lang="pt-PT" baseline="0" dirty="0" smtClean="0"/>
              <a:t>A letra e o número centrais dizem respeito à empresa produtora ou acondicionadora e significam que esta foi aprovada pelas respetivas autoridades nacionais. </a:t>
            </a:r>
          </a:p>
          <a:p>
            <a:endParaRPr lang="pt-PT" baseline="0" dirty="0" smtClean="0"/>
          </a:p>
          <a:p>
            <a:r>
              <a:rPr lang="pt-PT" baseline="0" dirty="0" smtClean="0"/>
              <a:t>E, por baixo, a menção CE revela que este reconhecimento foi feito segundo as normas europeias. </a:t>
            </a:r>
            <a:endParaRPr lang="pt-PT" dirty="0"/>
          </a:p>
        </p:txBody>
      </p:sp>
      <p:sp>
        <p:nvSpPr>
          <p:cNvPr id="4" name="Marcador de Posição do Número do Diapositivo 3"/>
          <p:cNvSpPr>
            <a:spLocks noGrp="1"/>
          </p:cNvSpPr>
          <p:nvPr>
            <p:ph type="sldNum" sz="quarter" idx="10"/>
          </p:nvPr>
        </p:nvSpPr>
        <p:spPr/>
        <p:txBody>
          <a:bodyPr/>
          <a:lstStyle/>
          <a:p>
            <a:fld id="{FF9D976E-7D56-4EA5-9606-BA703E1FF117}" type="slidenum">
              <a:rPr lang="pt-PT" smtClean="0"/>
              <a:t>12</a:t>
            </a:fld>
            <a:endParaRPr lang="pt-PT"/>
          </a:p>
        </p:txBody>
      </p:sp>
    </p:spTree>
    <p:extLst>
      <p:ext uri="{BB962C8B-B14F-4D97-AF65-F5344CB8AC3E}">
        <p14:creationId xmlns:p14="http://schemas.microsoft.com/office/powerpoint/2010/main" val="412398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34B2464A-370D-4AFC-903B-4821A855C1B5}"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3200745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4B2464A-370D-4AFC-903B-4821A855C1B5}"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332200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4B2464A-370D-4AFC-903B-4821A855C1B5}"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3146932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E4685F32-48B4-4BCC-8A45-266CD0B4180B}"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3284142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E4685F32-48B4-4BCC-8A45-266CD0B4180B}"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522057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E4685F32-48B4-4BCC-8A45-266CD0B4180B}"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1766170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E4685F32-48B4-4BCC-8A45-266CD0B4180B}" type="datetimeFigureOut">
              <a:rPr lang="pt-PT" smtClean="0"/>
              <a:t>18-10-2016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118955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E4685F32-48B4-4BCC-8A45-266CD0B4180B}" type="datetimeFigureOut">
              <a:rPr lang="pt-PT" smtClean="0"/>
              <a:t>18-10-2016</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49346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E4685F32-48B4-4BCC-8A45-266CD0B4180B}" type="datetimeFigureOut">
              <a:rPr lang="pt-PT" smtClean="0"/>
              <a:t>18-10-2016</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339175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E4685F32-48B4-4BCC-8A45-266CD0B4180B}" type="datetimeFigureOut">
              <a:rPr lang="pt-PT" smtClean="0"/>
              <a:t>18-10-2016</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2817413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E4685F32-48B4-4BCC-8A45-266CD0B4180B}" type="datetimeFigureOut">
              <a:rPr lang="pt-PT" smtClean="0"/>
              <a:t>18-10-2016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392370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4B2464A-370D-4AFC-903B-4821A855C1B5}"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463871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E4685F32-48B4-4BCC-8A45-266CD0B4180B}" type="datetimeFigureOut">
              <a:rPr lang="pt-PT" smtClean="0"/>
              <a:t>18-10-2016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3287957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E4685F32-48B4-4BCC-8A45-266CD0B4180B}"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3600511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E4685F32-48B4-4BCC-8A45-266CD0B4180B}"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F4511C04-8A9E-405F-A235-DF18A3A793E9}" type="slidenum">
              <a:rPr lang="pt-PT" smtClean="0"/>
              <a:t>‹nº›</a:t>
            </a:fld>
            <a:endParaRPr lang="pt-PT"/>
          </a:p>
        </p:txBody>
      </p:sp>
    </p:spTree>
    <p:extLst>
      <p:ext uri="{BB962C8B-B14F-4D97-AF65-F5344CB8AC3E}">
        <p14:creationId xmlns:p14="http://schemas.microsoft.com/office/powerpoint/2010/main" val="139412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34B2464A-370D-4AFC-903B-4821A855C1B5}" type="datetimeFigureOut">
              <a:rPr lang="pt-PT" smtClean="0"/>
              <a:t>18-10-2016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407891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34B2464A-370D-4AFC-903B-4821A855C1B5}" type="datetimeFigureOut">
              <a:rPr lang="pt-PT" smtClean="0"/>
              <a:t>18-10-2016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259271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34B2464A-370D-4AFC-903B-4821A855C1B5}" type="datetimeFigureOut">
              <a:rPr lang="pt-PT" smtClean="0"/>
              <a:t>18-10-2016</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237176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34B2464A-370D-4AFC-903B-4821A855C1B5}" type="datetimeFigureOut">
              <a:rPr lang="pt-PT" smtClean="0"/>
              <a:t>18-10-2016</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3926111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34B2464A-370D-4AFC-903B-4821A855C1B5}" type="datetimeFigureOut">
              <a:rPr lang="pt-PT" smtClean="0"/>
              <a:t>18-10-2016</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372635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34B2464A-370D-4AFC-903B-4821A855C1B5}" type="datetimeFigureOut">
              <a:rPr lang="pt-PT" smtClean="0"/>
              <a:t>18-10-2016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134289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34B2464A-370D-4AFC-903B-4821A855C1B5}" type="datetimeFigureOut">
              <a:rPr lang="pt-PT" smtClean="0"/>
              <a:t>18-10-2016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9831BC1-241A-4710-8444-2FA21F82538B}" type="slidenum">
              <a:rPr lang="pt-PT" smtClean="0"/>
              <a:t>‹nº›</a:t>
            </a:fld>
            <a:endParaRPr lang="pt-PT"/>
          </a:p>
        </p:txBody>
      </p:sp>
    </p:spTree>
    <p:extLst>
      <p:ext uri="{BB962C8B-B14F-4D97-AF65-F5344CB8AC3E}">
        <p14:creationId xmlns:p14="http://schemas.microsoft.com/office/powerpoint/2010/main" val="4474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2464A-370D-4AFC-903B-4821A855C1B5}" type="datetimeFigureOut">
              <a:rPr lang="pt-PT" smtClean="0"/>
              <a:t>18-10-2016</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31BC1-241A-4710-8444-2FA21F82538B}" type="slidenum">
              <a:rPr lang="pt-PT" smtClean="0"/>
              <a:t>‹nº›</a:t>
            </a:fld>
            <a:endParaRPr lang="pt-PT"/>
          </a:p>
        </p:txBody>
      </p:sp>
    </p:spTree>
    <p:extLst>
      <p:ext uri="{BB962C8B-B14F-4D97-AF65-F5344CB8AC3E}">
        <p14:creationId xmlns:p14="http://schemas.microsoft.com/office/powerpoint/2010/main" val="354832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85F32-48B4-4BCC-8A45-266CD0B4180B}" type="datetimeFigureOut">
              <a:rPr lang="pt-PT" smtClean="0"/>
              <a:t>18-10-2016</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11C04-8A9E-405F-A235-DF18A3A793E9}" type="slidenum">
              <a:rPr lang="pt-PT" smtClean="0"/>
              <a:t>‹nº›</a:t>
            </a:fld>
            <a:endParaRPr lang="pt-PT"/>
          </a:p>
        </p:txBody>
      </p:sp>
    </p:spTree>
    <p:extLst>
      <p:ext uri="{BB962C8B-B14F-4D97-AF65-F5344CB8AC3E}">
        <p14:creationId xmlns:p14="http://schemas.microsoft.com/office/powerpoint/2010/main" val="57714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9.jpe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0.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48.png"/><Relationship Id="rId5" Type="http://schemas.openxmlformats.org/officeDocument/2006/relationships/image" Target="../media/image44.jpeg"/><Relationship Id="rId10" Type="http://schemas.openxmlformats.org/officeDocument/2006/relationships/image" Target="../media/image32.png"/><Relationship Id="rId4" Type="http://schemas.openxmlformats.org/officeDocument/2006/relationships/image" Target="../media/image43.jpe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8.jpeg"/><Relationship Id="rId7" Type="http://schemas.openxmlformats.org/officeDocument/2006/relationships/image" Target="../media/image32.png"/><Relationship Id="rId12"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4.png"/><Relationship Id="rId5" Type="http://schemas.openxmlformats.org/officeDocument/2006/relationships/image" Target="../media/image70.jpe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41.png"/><Relationship Id="rId4" Type="http://schemas.openxmlformats.org/officeDocument/2006/relationships/image" Target="../media/image82.jpe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2.bp.blogspot.com/-tryHAJUAoqc/TWaAtrXbN2I/AAAAAAAACuA/4hcJRLjhL-A/s1600/gelatina+royal.jpg" TargetMode="Externa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8.gi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7.gif"/><Relationship Id="rId5" Type="http://schemas.openxmlformats.org/officeDocument/2006/relationships/image" Target="../media/image96.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8.gi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7.gif"/><Relationship Id="rId5" Type="http://schemas.openxmlformats.org/officeDocument/2006/relationships/image" Target="../media/image96.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hyperlink" Target="http://www.decojovem.pt/"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6" y="0"/>
            <a:ext cx="12282312" cy="6858000"/>
          </a:xfrm>
          <a:prstGeom prst="rect">
            <a:avLst/>
          </a:prstGeom>
        </p:spPr>
      </p:pic>
      <p:pic>
        <p:nvPicPr>
          <p:cNvPr id="5" name="Picture 4"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426" y="484636"/>
            <a:ext cx="5425908" cy="4777642"/>
          </a:xfrm>
          <a:prstGeom prst="rect">
            <a:avLst/>
          </a:prstGeom>
        </p:spPr>
      </p:pic>
      <p:sp>
        <p:nvSpPr>
          <p:cNvPr id="6" name="TextBox 5"/>
          <p:cNvSpPr txBox="1"/>
          <p:nvPr/>
        </p:nvSpPr>
        <p:spPr>
          <a:xfrm>
            <a:off x="-2774080" y="-434500"/>
            <a:ext cx="184731" cy="369332"/>
          </a:xfrm>
          <a:prstGeom prst="rect">
            <a:avLst/>
          </a:prstGeom>
          <a:noFill/>
        </p:spPr>
        <p:txBody>
          <a:bodyPr wrap="none" rtlCol="0">
            <a:spAutoFit/>
          </a:bodyPr>
          <a:lstStyle/>
          <a:p>
            <a:endParaRPr lang="en-US" dirty="0"/>
          </a:p>
        </p:txBody>
      </p:sp>
      <p:pic>
        <p:nvPicPr>
          <p:cNvPr id="7" name="Picture 6" descr="base_logo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57" y="5471412"/>
            <a:ext cx="11364686" cy="1002619"/>
          </a:xfrm>
          <a:prstGeom prst="rect">
            <a:avLst/>
          </a:prstGeom>
        </p:spPr>
      </p:pic>
      <p:sp>
        <p:nvSpPr>
          <p:cNvPr id="9" name="CaixaDeTexto 8"/>
          <p:cNvSpPr txBox="1"/>
          <p:nvPr/>
        </p:nvSpPr>
        <p:spPr>
          <a:xfrm>
            <a:off x="870857" y="5685653"/>
            <a:ext cx="10668000" cy="707886"/>
          </a:xfrm>
          <a:prstGeom prst="rect">
            <a:avLst/>
          </a:prstGeom>
          <a:noFill/>
        </p:spPr>
        <p:txBody>
          <a:bodyPr wrap="square" rtlCol="0">
            <a:spAutoFit/>
          </a:bodyPr>
          <a:lstStyle/>
          <a:p>
            <a:pPr algn="ctr"/>
            <a:r>
              <a:rPr lang="pt-PT" sz="4000" b="1" dirty="0" smtClean="0">
                <a:solidFill>
                  <a:schemeClr val="accent5">
                    <a:lumMod val="75000"/>
                  </a:schemeClr>
                </a:solidFill>
                <a:latin typeface="Intro "/>
                <a:cs typeface="Intro "/>
              </a:rPr>
              <a:t>SABES O QUE ESTÁS A COMER</a:t>
            </a:r>
            <a:r>
              <a:rPr lang="pt-PT" sz="4000" b="1" dirty="0">
                <a:solidFill>
                  <a:schemeClr val="accent5">
                    <a:lumMod val="75000"/>
                  </a:schemeClr>
                </a:solidFill>
                <a:latin typeface="Intro "/>
                <a:cs typeface="Intro "/>
              </a:rPr>
              <a:t>?</a:t>
            </a:r>
          </a:p>
        </p:txBody>
      </p:sp>
    </p:spTree>
    <p:extLst>
      <p:ext uri="{BB962C8B-B14F-4D97-AF65-F5344CB8AC3E}">
        <p14:creationId xmlns:p14="http://schemas.microsoft.com/office/powerpoint/2010/main" val="188281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10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0" dur="10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74060" y="348563"/>
            <a:ext cx="9979716" cy="830997"/>
          </a:xfrm>
          <a:prstGeom prst="rect">
            <a:avLst/>
          </a:prstGeom>
          <a:noFill/>
        </p:spPr>
        <p:txBody>
          <a:bodyPr wrap="square">
            <a:spAutoFit/>
          </a:bodyPr>
          <a:lstStyle/>
          <a:p>
            <a:pPr algn="r"/>
            <a:r>
              <a:rPr lang="en-US" sz="4800" b="1" dirty="0" smtClean="0">
                <a:solidFill>
                  <a:srgbClr val="F2B540"/>
                </a:solidFill>
                <a:latin typeface="Folks-Light" panose="02000403020000020004" pitchFamily="2" charset="0"/>
                <a:cs typeface="Intro Light"/>
              </a:rPr>
              <a:t>QUAL A IMPORTÂNCIA DOS RÓTULOS ?</a:t>
            </a:r>
            <a:endParaRPr lang="en-US" sz="4800" b="1" dirty="0">
              <a:solidFill>
                <a:srgbClr val="F2B540"/>
              </a:solidFill>
              <a:latin typeface="Folks-Light" panose="02000403020000020004" pitchFamily="2" charset="0"/>
              <a:cs typeface="Intro Light"/>
            </a:endParaRPr>
          </a:p>
        </p:txBody>
      </p:sp>
      <p:grpSp>
        <p:nvGrpSpPr>
          <p:cNvPr id="4" name="Grupo 3"/>
          <p:cNvGrpSpPr/>
          <p:nvPr/>
        </p:nvGrpSpPr>
        <p:grpSpPr>
          <a:xfrm>
            <a:off x="-98681" y="-418452"/>
            <a:ext cx="2272741" cy="2018022"/>
            <a:chOff x="-98681" y="-418452"/>
            <a:chExt cx="2272741" cy="201802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1"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5" name="Retângulo 4"/>
          <p:cNvSpPr/>
          <p:nvPr/>
        </p:nvSpPr>
        <p:spPr>
          <a:xfrm>
            <a:off x="-1" y="1599569"/>
            <a:ext cx="4759891" cy="483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endParaRPr lang="pt-PT" sz="3600" dirty="0" smtClean="0">
              <a:solidFill>
                <a:schemeClr val="bg1"/>
              </a:solidFill>
              <a:latin typeface="Folks-Light" panose="02000403020000020004" pitchFamily="2" charset="0"/>
              <a:cs typeface="Intro Light"/>
            </a:endParaRPr>
          </a:p>
          <a:p>
            <a:pPr marL="571500" indent="-571500">
              <a:buFont typeface="Arial" panose="020B0604020202020204" pitchFamily="34" charset="0"/>
              <a:buChar char="•"/>
            </a:pPr>
            <a:r>
              <a:rPr lang="pt-PT" sz="3600" dirty="0" smtClean="0">
                <a:solidFill>
                  <a:schemeClr val="bg1"/>
                </a:solidFill>
                <a:latin typeface="Folks-Light" panose="02000403020000020004" pitchFamily="2" charset="0"/>
                <a:cs typeface="Intro Light"/>
              </a:rPr>
              <a:t>Conhecer os alimentos</a:t>
            </a:r>
          </a:p>
          <a:p>
            <a:pPr marL="571500" indent="-571500">
              <a:buFont typeface="Arial" panose="020B0604020202020204" pitchFamily="34" charset="0"/>
              <a:buChar char="•"/>
            </a:pPr>
            <a:r>
              <a:rPr lang="pt-PT" sz="3600" dirty="0" smtClean="0">
                <a:solidFill>
                  <a:schemeClr val="bg1"/>
                </a:solidFill>
                <a:latin typeface="Folks-Light" panose="02000403020000020004" pitchFamily="2" charset="0"/>
                <a:cs typeface="Intro Light"/>
              </a:rPr>
              <a:t>Tomar decisões informadas </a:t>
            </a:r>
          </a:p>
          <a:p>
            <a:pPr marL="571500" indent="-571500">
              <a:buFont typeface="Arial" panose="020B0604020202020204" pitchFamily="34" charset="0"/>
              <a:buChar char="•"/>
            </a:pPr>
            <a:r>
              <a:rPr lang="pt-PT" sz="3600" dirty="0" smtClean="0">
                <a:solidFill>
                  <a:schemeClr val="bg1"/>
                </a:solidFill>
                <a:latin typeface="Folks-Light" panose="02000403020000020004" pitchFamily="2" charset="0"/>
                <a:cs typeface="Intro Light"/>
              </a:rPr>
              <a:t>Comparar alimentos </a:t>
            </a:r>
          </a:p>
          <a:p>
            <a:pPr marL="571500" indent="-571500">
              <a:buFont typeface="Arial" panose="020B0604020202020204" pitchFamily="34" charset="0"/>
              <a:buChar char="•"/>
            </a:pPr>
            <a:r>
              <a:rPr lang="pt-PT" sz="3600" dirty="0" smtClean="0">
                <a:solidFill>
                  <a:schemeClr val="bg1"/>
                </a:solidFill>
                <a:latin typeface="Folks-Light" panose="02000403020000020004" pitchFamily="2" charset="0"/>
                <a:cs typeface="Intro Light"/>
              </a:rPr>
              <a:t>Fazer melhores escolhas </a:t>
            </a:r>
          </a:p>
          <a:p>
            <a:pPr algn="ctr"/>
            <a:endParaRPr lang="pt-PT" sz="3600" dirty="0">
              <a:solidFill>
                <a:schemeClr val="bg1"/>
              </a:solidFill>
              <a:latin typeface="Folks-Light" panose="02000403020000020004" pitchFamily="2" charset="0"/>
            </a:endParaRPr>
          </a:p>
        </p:txBody>
      </p:sp>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9891" y="1599569"/>
            <a:ext cx="7432110" cy="4834800"/>
          </a:xfrm>
          <a:prstGeom prst="rect">
            <a:avLst/>
          </a:prstGeom>
        </p:spPr>
      </p:pic>
    </p:spTree>
    <p:extLst>
      <p:ext uri="{BB962C8B-B14F-4D97-AF65-F5344CB8AC3E}">
        <p14:creationId xmlns:p14="http://schemas.microsoft.com/office/powerpoint/2010/main" val="4876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xEl>
                                              <p:pRg st="0" end="0"/>
                                            </p:txEl>
                                          </p:spTgt>
                                        </p:tgtEl>
                                      </p:cBhvr>
                                    </p:animEffect>
                                  </p:childTnLst>
                                </p:cTn>
                              </p:par>
                            </p:childTnLst>
                          </p:cTn>
                        </p:par>
                        <p:par>
                          <p:cTn id="16" fill="hold">
                            <p:stCondLst>
                              <p:cond delay="3800"/>
                            </p:stCondLst>
                            <p:childTnLst>
                              <p:par>
                                <p:cTn id="17" presetID="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48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105" y="-23827"/>
            <a:ext cx="7035210" cy="6858000"/>
          </a:xfrm>
          <a:prstGeom prst="rect">
            <a:avLst/>
          </a:prstGeom>
        </p:spPr>
      </p:pic>
      <p:grpSp>
        <p:nvGrpSpPr>
          <p:cNvPr id="2" name="Grupo 1"/>
          <p:cNvGrpSpPr/>
          <p:nvPr/>
        </p:nvGrpSpPr>
        <p:grpSpPr>
          <a:xfrm>
            <a:off x="1569290" y="44659"/>
            <a:ext cx="4096059" cy="1221152"/>
            <a:chOff x="1581150" y="77175"/>
            <a:chExt cx="4096059" cy="1221152"/>
          </a:xfrm>
        </p:grpSpPr>
        <p:sp>
          <p:nvSpPr>
            <p:cNvPr id="6" name="Retângulo arredondado 5"/>
            <p:cNvSpPr/>
            <p:nvPr/>
          </p:nvSpPr>
          <p:spPr>
            <a:xfrm>
              <a:off x="3930959" y="77175"/>
              <a:ext cx="1746250" cy="5334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8" name="Grupo 7"/>
            <p:cNvGrpSpPr/>
            <p:nvPr/>
          </p:nvGrpSpPr>
          <p:grpSpPr>
            <a:xfrm>
              <a:off x="1581150" y="77175"/>
              <a:ext cx="2349810" cy="1221152"/>
              <a:chOff x="2028826" y="77175"/>
              <a:chExt cx="1902134" cy="1221152"/>
            </a:xfrm>
          </p:grpSpPr>
          <p:pic>
            <p:nvPicPr>
              <p:cNvPr id="1026" name="Picture 2" descr="Resultado de imagem para etiquet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6" y="77175"/>
                <a:ext cx="1902134" cy="122115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rot="21061425">
                <a:off x="2527645" y="358081"/>
                <a:ext cx="981925" cy="830997"/>
              </a:xfrm>
              <a:prstGeom prst="rect">
                <a:avLst/>
              </a:prstGeom>
              <a:noFill/>
            </p:spPr>
            <p:txBody>
              <a:bodyPr wrap="square" rtlCol="0">
                <a:spAutoFit/>
              </a:bodyPr>
              <a:lstStyle/>
              <a:p>
                <a:r>
                  <a:rPr lang="pt-PT" sz="1600" b="1" dirty="0">
                    <a:solidFill>
                      <a:schemeClr val="bg1"/>
                    </a:solidFill>
                    <a:latin typeface="Intro Light"/>
                    <a:cs typeface="Intro Light"/>
                  </a:rPr>
                  <a:t>Data</a:t>
                </a:r>
                <a:r>
                  <a:rPr lang="pt-PT" sz="1200" b="1" dirty="0" smtClean="0">
                    <a:solidFill>
                      <a:schemeClr val="bg1"/>
                    </a:solidFill>
                  </a:rPr>
                  <a:t> </a:t>
                </a:r>
                <a:r>
                  <a:rPr lang="pt-PT" sz="1600" b="1" dirty="0">
                    <a:solidFill>
                      <a:schemeClr val="bg1"/>
                    </a:solidFill>
                    <a:latin typeface="Intro Light"/>
                    <a:cs typeface="Intro Light"/>
                  </a:rPr>
                  <a:t>de</a:t>
                </a:r>
                <a:r>
                  <a:rPr lang="pt-PT" sz="1200" b="1" dirty="0" smtClean="0">
                    <a:solidFill>
                      <a:schemeClr val="bg1"/>
                    </a:solidFill>
                  </a:rPr>
                  <a:t> </a:t>
                </a:r>
                <a:r>
                  <a:rPr lang="pt-PT" sz="1600" b="1" dirty="0">
                    <a:solidFill>
                      <a:schemeClr val="bg1"/>
                    </a:solidFill>
                    <a:latin typeface="Intro Light"/>
                    <a:cs typeface="Intro Light"/>
                  </a:rPr>
                  <a:t>Validade</a:t>
                </a:r>
              </a:p>
            </p:txBody>
          </p:sp>
        </p:grpSp>
      </p:grpSp>
      <p:grpSp>
        <p:nvGrpSpPr>
          <p:cNvPr id="10" name="Grupo 9"/>
          <p:cNvGrpSpPr/>
          <p:nvPr/>
        </p:nvGrpSpPr>
        <p:grpSpPr>
          <a:xfrm>
            <a:off x="1171575" y="818838"/>
            <a:ext cx="2759385" cy="1221152"/>
            <a:chOff x="1581150" y="77175"/>
            <a:chExt cx="2349810" cy="1221152"/>
          </a:xfrm>
        </p:grpSpPr>
        <p:pic>
          <p:nvPicPr>
            <p:cNvPr id="11" name="Picture 2" descr="Resultado de imagem para etiquet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1150" y="77175"/>
              <a:ext cx="2349810" cy="1221152"/>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rot="20981571">
              <a:off x="2069017" y="372228"/>
              <a:ext cx="1298155" cy="523220"/>
            </a:xfrm>
            <a:prstGeom prst="rect">
              <a:avLst/>
            </a:prstGeom>
            <a:noFill/>
          </p:spPr>
          <p:txBody>
            <a:bodyPr wrap="square" rtlCol="0">
              <a:spAutoFit/>
            </a:bodyPr>
            <a:lstStyle/>
            <a:p>
              <a:r>
                <a:rPr lang="pt-PT" sz="1400" b="1" dirty="0" smtClean="0">
                  <a:solidFill>
                    <a:schemeClr val="bg1"/>
                  </a:solidFill>
                  <a:latin typeface="Intro Light"/>
                  <a:cs typeface="Intro Light"/>
                </a:rPr>
                <a:t>Denominação do produto</a:t>
              </a:r>
              <a:endParaRPr lang="pt-PT" sz="1400" b="1" dirty="0">
                <a:solidFill>
                  <a:schemeClr val="bg1"/>
                </a:solidFill>
                <a:latin typeface="Intro Light"/>
                <a:cs typeface="Intro Light"/>
              </a:endParaRPr>
            </a:p>
          </p:txBody>
        </p:sp>
      </p:grpSp>
      <p:grpSp>
        <p:nvGrpSpPr>
          <p:cNvPr id="3" name="Grupo 2"/>
          <p:cNvGrpSpPr/>
          <p:nvPr/>
        </p:nvGrpSpPr>
        <p:grpSpPr>
          <a:xfrm>
            <a:off x="842963" y="2016857"/>
            <a:ext cx="4809559" cy="1983642"/>
            <a:chOff x="842963" y="2016857"/>
            <a:chExt cx="4809559" cy="1983642"/>
          </a:xfrm>
        </p:grpSpPr>
        <p:grpSp>
          <p:nvGrpSpPr>
            <p:cNvPr id="13" name="Grupo 12"/>
            <p:cNvGrpSpPr/>
            <p:nvPr/>
          </p:nvGrpSpPr>
          <p:grpSpPr>
            <a:xfrm>
              <a:off x="842963" y="2170100"/>
              <a:ext cx="3087997" cy="1830399"/>
              <a:chOff x="1581150" y="77175"/>
              <a:chExt cx="2349810" cy="1221152"/>
            </a:xfrm>
          </p:grpSpPr>
          <p:pic>
            <p:nvPicPr>
              <p:cNvPr id="14" name="Picture 2" descr="Resultado de imagem para etiquet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1150" y="77175"/>
                <a:ext cx="2349810" cy="1221152"/>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rot="20981571">
                <a:off x="2123329" y="396074"/>
                <a:ext cx="1084755" cy="554400"/>
              </a:xfrm>
              <a:prstGeom prst="rect">
                <a:avLst/>
              </a:prstGeom>
              <a:noFill/>
            </p:spPr>
            <p:txBody>
              <a:bodyPr wrap="square" rtlCol="0">
                <a:spAutoFit/>
              </a:bodyPr>
              <a:lstStyle/>
              <a:p>
                <a:r>
                  <a:rPr lang="pt-PT" sz="1600" b="1" dirty="0" smtClean="0">
                    <a:solidFill>
                      <a:schemeClr val="bg1"/>
                    </a:solidFill>
                    <a:latin typeface="Intro Light"/>
                    <a:cs typeface="Intro Light"/>
                  </a:rPr>
                  <a:t>Alegação</a:t>
                </a:r>
                <a:r>
                  <a:rPr lang="pt-PT" sz="1600" dirty="0" smtClean="0">
                    <a:solidFill>
                      <a:schemeClr val="bg1"/>
                    </a:solidFill>
                    <a:latin typeface="Intro Light"/>
                    <a:cs typeface="Intro Light"/>
                  </a:rPr>
                  <a:t> </a:t>
                </a:r>
                <a:r>
                  <a:rPr lang="pt-PT" sz="1600" b="1" dirty="0" smtClean="0">
                    <a:solidFill>
                      <a:schemeClr val="bg1"/>
                    </a:solidFill>
                    <a:latin typeface="Intro Light"/>
                    <a:cs typeface="Intro Light"/>
                  </a:rPr>
                  <a:t>Nutricional</a:t>
                </a:r>
                <a:r>
                  <a:rPr lang="pt-PT" sz="1600" dirty="0" smtClean="0">
                    <a:solidFill>
                      <a:schemeClr val="bg1"/>
                    </a:solidFill>
                    <a:latin typeface="Intro Light"/>
                    <a:cs typeface="Intro Light"/>
                  </a:rPr>
                  <a:t> / </a:t>
                </a:r>
                <a:r>
                  <a:rPr lang="pt-PT" sz="1600" b="1" dirty="0" smtClean="0">
                    <a:solidFill>
                      <a:schemeClr val="bg1"/>
                    </a:solidFill>
                    <a:latin typeface="Intro Light"/>
                    <a:cs typeface="Intro Light"/>
                  </a:rPr>
                  <a:t>Saúde</a:t>
                </a:r>
                <a:endParaRPr lang="pt-PT" sz="1600" b="1" dirty="0">
                  <a:solidFill>
                    <a:schemeClr val="bg1"/>
                  </a:solidFill>
                  <a:latin typeface="Intro Light"/>
                  <a:cs typeface="Intro Light"/>
                </a:endParaRPr>
              </a:p>
            </p:txBody>
          </p:sp>
        </p:grpSp>
        <p:sp>
          <p:nvSpPr>
            <p:cNvPr id="16" name="Retângulo arredondado 15"/>
            <p:cNvSpPr/>
            <p:nvPr/>
          </p:nvSpPr>
          <p:spPr>
            <a:xfrm>
              <a:off x="3906272" y="2016857"/>
              <a:ext cx="1746250" cy="5334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17" name="Grupo 16"/>
          <p:cNvGrpSpPr/>
          <p:nvPr/>
        </p:nvGrpSpPr>
        <p:grpSpPr>
          <a:xfrm>
            <a:off x="-98681" y="-418452"/>
            <a:ext cx="2059281" cy="1932927"/>
            <a:chOff x="-98681" y="-418452"/>
            <a:chExt cx="2272741" cy="2018022"/>
          </a:xfrm>
        </p:grpSpPr>
        <p:pic>
          <p:nvPicPr>
            <p:cNvPr id="18"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9" name="Picture 10" descr="LOGO.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22" name="CaixaDeTexto 21"/>
          <p:cNvSpPr txBox="1"/>
          <p:nvPr/>
        </p:nvSpPr>
        <p:spPr>
          <a:xfrm rot="2485742">
            <a:off x="584480" y="5505568"/>
            <a:ext cx="1444883" cy="338554"/>
          </a:xfrm>
          <a:prstGeom prst="rect">
            <a:avLst/>
          </a:prstGeom>
          <a:noFill/>
        </p:spPr>
        <p:txBody>
          <a:bodyPr wrap="square" rtlCol="0">
            <a:spAutoFit/>
          </a:bodyPr>
          <a:lstStyle/>
          <a:p>
            <a:r>
              <a:rPr lang="pt-PT" sz="1600" b="1" dirty="0" smtClean="0">
                <a:solidFill>
                  <a:schemeClr val="bg1"/>
                </a:solidFill>
                <a:latin typeface="Intro Light"/>
                <a:cs typeface="Intro Light"/>
              </a:rPr>
              <a:t>Fabricante</a:t>
            </a:r>
            <a:r>
              <a:rPr lang="pt-PT" sz="1600" dirty="0" smtClean="0">
                <a:solidFill>
                  <a:schemeClr val="bg1"/>
                </a:solidFill>
                <a:latin typeface="Intro Light"/>
                <a:cs typeface="Intro Light"/>
              </a:rPr>
              <a:t> </a:t>
            </a:r>
            <a:endParaRPr lang="pt-PT" sz="1600" dirty="0">
              <a:solidFill>
                <a:schemeClr val="bg1"/>
              </a:solidFill>
              <a:latin typeface="Intro Light"/>
              <a:cs typeface="Intro Light"/>
            </a:endParaRPr>
          </a:p>
        </p:txBody>
      </p:sp>
      <p:grpSp>
        <p:nvGrpSpPr>
          <p:cNvPr id="35" name="Grupo 34"/>
          <p:cNvGrpSpPr/>
          <p:nvPr/>
        </p:nvGrpSpPr>
        <p:grpSpPr>
          <a:xfrm>
            <a:off x="8503980" y="757389"/>
            <a:ext cx="4235523" cy="1787327"/>
            <a:chOff x="8503980" y="757389"/>
            <a:chExt cx="4235523" cy="1787327"/>
          </a:xfrm>
        </p:grpSpPr>
        <p:pic>
          <p:nvPicPr>
            <p:cNvPr id="24" name="Picture 2" descr="Resultado de imagem para etiqueta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795930">
              <a:off x="9338492" y="757389"/>
              <a:ext cx="3401011" cy="178732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503980" y="1882983"/>
              <a:ext cx="1300163" cy="40057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CaixaDeTexto 25"/>
            <p:cNvSpPr txBox="1"/>
            <p:nvPr/>
          </p:nvSpPr>
          <p:spPr>
            <a:xfrm rot="582786">
              <a:off x="10472428" y="1419465"/>
              <a:ext cx="1444883" cy="584775"/>
            </a:xfrm>
            <a:prstGeom prst="rect">
              <a:avLst/>
            </a:prstGeom>
            <a:noFill/>
          </p:spPr>
          <p:txBody>
            <a:bodyPr wrap="square" rtlCol="0">
              <a:spAutoFit/>
            </a:bodyPr>
            <a:lstStyle/>
            <a:p>
              <a:r>
                <a:rPr lang="pt-PT" sz="1600" b="1" dirty="0" smtClean="0">
                  <a:solidFill>
                    <a:schemeClr val="bg1"/>
                  </a:solidFill>
                  <a:latin typeface="Intro Light"/>
                  <a:cs typeface="Intro Light"/>
                </a:rPr>
                <a:t>Lista de ingredientes</a:t>
              </a:r>
              <a:r>
                <a:rPr lang="pt-PT" sz="1600" dirty="0" smtClean="0">
                  <a:solidFill>
                    <a:schemeClr val="bg1"/>
                  </a:solidFill>
                  <a:latin typeface="Intro Light"/>
                  <a:cs typeface="Intro Light"/>
                </a:rPr>
                <a:t> </a:t>
              </a:r>
              <a:endParaRPr lang="pt-PT" sz="1600" dirty="0">
                <a:solidFill>
                  <a:schemeClr val="bg1"/>
                </a:solidFill>
                <a:latin typeface="Intro Light"/>
                <a:cs typeface="Intro Light"/>
              </a:endParaRPr>
            </a:p>
          </p:txBody>
        </p:sp>
      </p:grpSp>
      <p:grpSp>
        <p:nvGrpSpPr>
          <p:cNvPr id="34" name="Grupo 33"/>
          <p:cNvGrpSpPr/>
          <p:nvPr/>
        </p:nvGrpSpPr>
        <p:grpSpPr>
          <a:xfrm>
            <a:off x="9748260" y="2769312"/>
            <a:ext cx="2851137" cy="1787327"/>
            <a:chOff x="9748260" y="2769312"/>
            <a:chExt cx="2851137" cy="1787327"/>
          </a:xfrm>
        </p:grpSpPr>
        <p:pic>
          <p:nvPicPr>
            <p:cNvPr id="27" name="Picture 2" descr="Resultado de imagem para etiqueta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795930">
              <a:off x="9748260" y="2769312"/>
              <a:ext cx="2851137" cy="1787327"/>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p:cNvSpPr txBox="1"/>
            <p:nvPr/>
          </p:nvSpPr>
          <p:spPr>
            <a:xfrm rot="558046">
              <a:off x="10708144" y="3539793"/>
              <a:ext cx="1444883" cy="584775"/>
            </a:xfrm>
            <a:prstGeom prst="rect">
              <a:avLst/>
            </a:prstGeom>
            <a:noFill/>
          </p:spPr>
          <p:txBody>
            <a:bodyPr wrap="square" rtlCol="0">
              <a:spAutoFit/>
            </a:bodyPr>
            <a:lstStyle/>
            <a:p>
              <a:r>
                <a:rPr lang="pt-PT" sz="1600" b="1" dirty="0" smtClean="0">
                  <a:solidFill>
                    <a:schemeClr val="bg1"/>
                  </a:solidFill>
                  <a:latin typeface="Intro Light"/>
                  <a:cs typeface="Intro Light"/>
                </a:rPr>
                <a:t>Declaração Nutricional</a:t>
              </a:r>
              <a:endParaRPr lang="pt-PT" sz="1600" dirty="0">
                <a:solidFill>
                  <a:schemeClr val="bg1"/>
                </a:solidFill>
                <a:latin typeface="Intro Light"/>
                <a:cs typeface="Intro Light"/>
              </a:endParaRPr>
            </a:p>
          </p:txBody>
        </p:sp>
      </p:grpSp>
      <p:grpSp>
        <p:nvGrpSpPr>
          <p:cNvPr id="5" name="Grupo 4"/>
          <p:cNvGrpSpPr/>
          <p:nvPr/>
        </p:nvGrpSpPr>
        <p:grpSpPr>
          <a:xfrm>
            <a:off x="5151999" y="4213517"/>
            <a:ext cx="2793127" cy="2624142"/>
            <a:chOff x="5151999" y="4213517"/>
            <a:chExt cx="2793127" cy="2624142"/>
          </a:xfrm>
        </p:grpSpPr>
        <p:sp>
          <p:nvSpPr>
            <p:cNvPr id="29" name="Oval 28"/>
            <p:cNvSpPr/>
            <p:nvPr/>
          </p:nvSpPr>
          <p:spPr>
            <a:xfrm>
              <a:off x="6644963" y="6200899"/>
              <a:ext cx="1300163" cy="6367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0" name="Grupo 19"/>
            <p:cNvGrpSpPr/>
            <p:nvPr/>
          </p:nvGrpSpPr>
          <p:grpSpPr>
            <a:xfrm>
              <a:off x="5151999" y="4213517"/>
              <a:ext cx="1354147" cy="2617829"/>
              <a:chOff x="5151999" y="4213517"/>
              <a:chExt cx="1354147" cy="2617829"/>
            </a:xfrm>
          </p:grpSpPr>
          <p:pic>
            <p:nvPicPr>
              <p:cNvPr id="30" name="Picture 2" descr="Resultado de imagem para etiqueta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989026">
                <a:off x="4520158" y="4845358"/>
                <a:ext cx="2617829" cy="1354147"/>
              </a:xfrm>
              <a:prstGeom prst="rect">
                <a:avLst/>
              </a:prstGeom>
              <a:noFill/>
              <a:extLst>
                <a:ext uri="{909E8E84-426E-40DD-AFC4-6F175D3DCCD1}">
                  <a14:hiddenFill xmlns:a14="http://schemas.microsoft.com/office/drawing/2010/main">
                    <a:solidFill>
                      <a:srgbClr val="FFFFFF"/>
                    </a:solidFill>
                  </a14:hiddenFill>
                </a:ext>
              </a:extLst>
            </p:spPr>
          </p:pic>
          <p:sp>
            <p:nvSpPr>
              <p:cNvPr id="31" name="CaixaDeTexto 30"/>
              <p:cNvSpPr txBox="1"/>
              <p:nvPr/>
            </p:nvSpPr>
            <p:spPr>
              <a:xfrm rot="3528729">
                <a:off x="5144747" y="5322342"/>
                <a:ext cx="1444883" cy="338554"/>
              </a:xfrm>
              <a:prstGeom prst="rect">
                <a:avLst/>
              </a:prstGeom>
              <a:noFill/>
            </p:spPr>
            <p:txBody>
              <a:bodyPr wrap="square" rtlCol="0">
                <a:spAutoFit/>
              </a:bodyPr>
              <a:lstStyle/>
              <a:p>
                <a:r>
                  <a:rPr lang="pt-PT" sz="1600" b="1" dirty="0" smtClean="0">
                    <a:solidFill>
                      <a:schemeClr val="bg1"/>
                    </a:solidFill>
                    <a:latin typeface="Intro Light"/>
                    <a:cs typeface="Intro Light"/>
                  </a:rPr>
                  <a:t>Quantidade </a:t>
                </a:r>
                <a:endParaRPr lang="pt-PT" sz="1600" dirty="0">
                  <a:solidFill>
                    <a:schemeClr val="bg1"/>
                  </a:solidFill>
                  <a:latin typeface="Intro Light"/>
                  <a:cs typeface="Intro Light"/>
                </a:endParaRPr>
              </a:p>
            </p:txBody>
          </p:sp>
        </p:grpSp>
      </p:grpSp>
      <p:grpSp>
        <p:nvGrpSpPr>
          <p:cNvPr id="25" name="Grupo 24"/>
          <p:cNvGrpSpPr/>
          <p:nvPr/>
        </p:nvGrpSpPr>
        <p:grpSpPr>
          <a:xfrm>
            <a:off x="8513340" y="5386135"/>
            <a:ext cx="2851137" cy="1787327"/>
            <a:chOff x="8686210" y="5392545"/>
            <a:chExt cx="2851137" cy="1787327"/>
          </a:xfrm>
        </p:grpSpPr>
        <p:pic>
          <p:nvPicPr>
            <p:cNvPr id="32" name="Picture 2" descr="Resultado de imagem para etiqueta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795930">
              <a:off x="8686210" y="5392545"/>
              <a:ext cx="2851137" cy="1787327"/>
            </a:xfrm>
            <a:prstGeom prst="rect">
              <a:avLst/>
            </a:prstGeom>
            <a:noFill/>
            <a:extLst>
              <a:ext uri="{909E8E84-426E-40DD-AFC4-6F175D3DCCD1}">
                <a14:hiddenFill xmlns:a14="http://schemas.microsoft.com/office/drawing/2010/main">
                  <a:solidFill>
                    <a:srgbClr val="FFFFFF"/>
                  </a:solidFill>
                </a14:hiddenFill>
              </a:ext>
            </a:extLst>
          </p:spPr>
        </p:pic>
        <p:sp>
          <p:nvSpPr>
            <p:cNvPr id="33" name="CaixaDeTexto 32"/>
            <p:cNvSpPr txBox="1"/>
            <p:nvPr/>
          </p:nvSpPr>
          <p:spPr>
            <a:xfrm rot="434028">
              <a:off x="9612676" y="6084800"/>
              <a:ext cx="1220789" cy="584775"/>
            </a:xfrm>
            <a:prstGeom prst="rect">
              <a:avLst/>
            </a:prstGeom>
            <a:noFill/>
          </p:spPr>
          <p:txBody>
            <a:bodyPr wrap="square" rtlCol="0">
              <a:spAutoFit/>
            </a:bodyPr>
            <a:lstStyle/>
            <a:p>
              <a:r>
                <a:rPr lang="pt-PT" sz="1600" b="1" dirty="0" smtClean="0">
                  <a:solidFill>
                    <a:schemeClr val="bg1"/>
                  </a:solidFill>
                  <a:latin typeface="Intro Light"/>
                  <a:cs typeface="Intro Light"/>
                </a:rPr>
                <a:t>Erro Permitido </a:t>
              </a:r>
              <a:endParaRPr lang="pt-PT" sz="1600" dirty="0">
                <a:solidFill>
                  <a:schemeClr val="bg1"/>
                </a:solidFill>
                <a:latin typeface="Intro Light"/>
                <a:cs typeface="Intro Light"/>
              </a:endParaRPr>
            </a:p>
          </p:txBody>
        </p:sp>
      </p:grpSp>
      <p:grpSp>
        <p:nvGrpSpPr>
          <p:cNvPr id="37" name="Grupo 36"/>
          <p:cNvGrpSpPr/>
          <p:nvPr/>
        </p:nvGrpSpPr>
        <p:grpSpPr>
          <a:xfrm>
            <a:off x="241195" y="4138272"/>
            <a:ext cx="3514548" cy="3081219"/>
            <a:chOff x="241195" y="4138272"/>
            <a:chExt cx="3514548" cy="3081219"/>
          </a:xfrm>
        </p:grpSpPr>
        <p:grpSp>
          <p:nvGrpSpPr>
            <p:cNvPr id="36" name="Grupo 35"/>
            <p:cNvGrpSpPr/>
            <p:nvPr/>
          </p:nvGrpSpPr>
          <p:grpSpPr>
            <a:xfrm>
              <a:off x="241195" y="4138272"/>
              <a:ext cx="3514548" cy="3081219"/>
              <a:chOff x="241195" y="4138272"/>
              <a:chExt cx="3514548" cy="3081219"/>
            </a:xfrm>
          </p:grpSpPr>
          <p:pic>
            <p:nvPicPr>
              <p:cNvPr id="21" name="Picture 2" descr="Resultado de imagem para etiqueta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02518">
                <a:off x="-384215" y="4763682"/>
                <a:ext cx="3081219" cy="1830399"/>
              </a:xfrm>
              <a:prstGeom prst="rect">
                <a:avLst/>
              </a:prstGeom>
              <a:noFill/>
              <a:extLst>
                <a:ext uri="{909E8E84-426E-40DD-AFC4-6F175D3DCCD1}">
                  <a14:hiddenFill xmlns:a14="http://schemas.microsoft.com/office/drawing/2010/main">
                    <a:solidFill>
                      <a:srgbClr val="FFFFFF"/>
                    </a:solidFill>
                  </a14:hiddenFill>
                </a:ext>
              </a:extLst>
            </p:spPr>
          </p:pic>
          <p:sp>
            <p:nvSpPr>
              <p:cNvPr id="23" name="Retângulo arredondado 22"/>
              <p:cNvSpPr/>
              <p:nvPr/>
            </p:nvSpPr>
            <p:spPr>
              <a:xfrm>
                <a:off x="2639732" y="6252579"/>
                <a:ext cx="1116011" cy="5334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8" name="CaixaDeTexto 37"/>
            <p:cNvSpPr txBox="1"/>
            <p:nvPr/>
          </p:nvSpPr>
          <p:spPr>
            <a:xfrm rot="2537558">
              <a:off x="593108" y="5451842"/>
              <a:ext cx="1220789" cy="338554"/>
            </a:xfrm>
            <a:prstGeom prst="rect">
              <a:avLst/>
            </a:prstGeom>
            <a:noFill/>
          </p:spPr>
          <p:txBody>
            <a:bodyPr wrap="square" rtlCol="0">
              <a:spAutoFit/>
            </a:bodyPr>
            <a:lstStyle/>
            <a:p>
              <a:r>
                <a:rPr lang="pt-PT" sz="1600" b="1" dirty="0" smtClean="0">
                  <a:solidFill>
                    <a:schemeClr val="bg1"/>
                  </a:solidFill>
                  <a:latin typeface="Intro Light"/>
                  <a:cs typeface="Intro Light"/>
                </a:rPr>
                <a:t>Fabricante</a:t>
              </a:r>
              <a:endParaRPr lang="pt-PT" sz="1600" dirty="0">
                <a:solidFill>
                  <a:schemeClr val="bg1"/>
                </a:solidFill>
                <a:latin typeface="Intro Light"/>
                <a:cs typeface="Intro Light"/>
              </a:endParaRPr>
            </a:p>
          </p:txBody>
        </p:sp>
      </p:grpSp>
    </p:spTree>
    <p:extLst>
      <p:ext uri="{BB962C8B-B14F-4D97-AF65-F5344CB8AC3E}">
        <p14:creationId xmlns:p14="http://schemas.microsoft.com/office/powerpoint/2010/main" val="29549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10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7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75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7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0" y="1842971"/>
            <a:ext cx="3885881" cy="435612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pt-PT" sz="2800" dirty="0">
                <a:solidFill>
                  <a:schemeClr val="bg1"/>
                </a:solidFill>
                <a:latin typeface="Folks-Light" panose="02000403020000020004" pitchFamily="2" charset="0"/>
                <a:cs typeface="Intro Light"/>
              </a:rPr>
              <a:t>Marca de salubridade comunitária</a:t>
            </a:r>
          </a:p>
          <a:p>
            <a:pPr marL="514350" indent="-514350">
              <a:buFont typeface="+mj-lt"/>
              <a:buAutoNum type="arabicPeriod"/>
            </a:pPr>
            <a:r>
              <a:rPr lang="pt-PT" sz="2800" dirty="0">
                <a:solidFill>
                  <a:schemeClr val="bg1"/>
                </a:solidFill>
                <a:latin typeface="Folks-Light" panose="02000403020000020004" pitchFamily="2" charset="0"/>
                <a:cs typeface="Intro Light"/>
              </a:rPr>
              <a:t>Instruções de utilização/preparação</a:t>
            </a:r>
          </a:p>
          <a:p>
            <a:pPr marL="514350" indent="-514350">
              <a:buFont typeface="+mj-lt"/>
              <a:buAutoNum type="arabicPeriod"/>
            </a:pPr>
            <a:r>
              <a:rPr lang="pt-PT" sz="2800" dirty="0">
                <a:solidFill>
                  <a:schemeClr val="bg1"/>
                </a:solidFill>
                <a:latin typeface="Folks-Light" panose="02000403020000020004" pitchFamily="2" charset="0"/>
                <a:cs typeface="Intro Light"/>
              </a:rPr>
              <a:t>Condições especiais de conservação</a:t>
            </a:r>
          </a:p>
          <a:p>
            <a:pPr marL="514350" indent="-514350">
              <a:buFont typeface="+mj-lt"/>
              <a:buAutoNum type="arabicPeriod"/>
            </a:pPr>
            <a:r>
              <a:rPr lang="pt-PT" sz="2800" dirty="0">
                <a:solidFill>
                  <a:schemeClr val="bg1"/>
                </a:solidFill>
                <a:latin typeface="Folks-Light" panose="02000403020000020004" pitchFamily="2" charset="0"/>
                <a:cs typeface="Intro Light"/>
              </a:rPr>
              <a:t>«Ponto verde» </a:t>
            </a:r>
          </a:p>
          <a:p>
            <a:pPr algn="ctr"/>
            <a:endParaRPr lang="pt-PT" sz="2800" dirty="0">
              <a:solidFill>
                <a:schemeClr val="bg1"/>
              </a:solidFill>
            </a:endParaRPr>
          </a:p>
        </p:txBody>
      </p:sp>
      <p:sp>
        <p:nvSpPr>
          <p:cNvPr id="7" name="Rectangle 8"/>
          <p:cNvSpPr/>
          <p:nvPr/>
        </p:nvSpPr>
        <p:spPr>
          <a:xfrm>
            <a:off x="0" y="194068"/>
            <a:ext cx="12192000" cy="830997"/>
          </a:xfrm>
          <a:prstGeom prst="rect">
            <a:avLst/>
          </a:prstGeom>
          <a:solidFill>
            <a:schemeClr val="bg1">
              <a:alpha val="77000"/>
            </a:schemeClr>
          </a:solidFill>
        </p:spPr>
        <p:txBody>
          <a:bodyPr wrap="square">
            <a:spAutoFit/>
          </a:bodyPr>
          <a:lstStyle/>
          <a:p>
            <a:pPr algn="r"/>
            <a:r>
              <a:rPr lang="en-US" sz="4800" b="1" dirty="0">
                <a:solidFill>
                  <a:srgbClr val="F2B540"/>
                </a:solidFill>
                <a:latin typeface="Folks-Light" panose="02000403020000020004" pitchFamily="2" charset="0"/>
                <a:cs typeface="Intro Light"/>
              </a:rPr>
              <a:t>OUTRAS INFORMAÇÕES </a:t>
            </a:r>
            <a:r>
              <a:rPr lang="en-US" sz="4800" b="1" dirty="0" smtClean="0">
                <a:solidFill>
                  <a:srgbClr val="F2B540"/>
                </a:solidFill>
                <a:latin typeface="Folks-Light" panose="02000403020000020004" pitchFamily="2" charset="0"/>
                <a:cs typeface="Intro Light"/>
              </a:rPr>
              <a:t>DOS </a:t>
            </a:r>
            <a:r>
              <a:rPr lang="en-US" sz="4800" b="1" dirty="0">
                <a:solidFill>
                  <a:srgbClr val="F2B540"/>
                </a:solidFill>
                <a:latin typeface="Folks-Light" panose="02000403020000020004" pitchFamily="2" charset="0"/>
                <a:cs typeface="Intro Light"/>
              </a:rPr>
              <a:t>RÓTULOS </a:t>
            </a:r>
          </a:p>
        </p:txBody>
      </p:sp>
      <p:grpSp>
        <p:nvGrpSpPr>
          <p:cNvPr id="4" name="Grupo 3"/>
          <p:cNvGrpSpPr/>
          <p:nvPr/>
        </p:nvGrpSpPr>
        <p:grpSpPr>
          <a:xfrm>
            <a:off x="-98681" y="-418452"/>
            <a:ext cx="2213231" cy="1932927"/>
            <a:chOff x="-98681" y="-418452"/>
            <a:chExt cx="2272741" cy="2018022"/>
          </a:xfrm>
        </p:grpSpPr>
        <p:pic>
          <p:nvPicPr>
            <p:cNvPr id="5"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6"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13" name="Grupo 12"/>
          <p:cNvGrpSpPr/>
          <p:nvPr/>
        </p:nvGrpSpPr>
        <p:grpSpPr>
          <a:xfrm>
            <a:off x="3885881" y="1643766"/>
            <a:ext cx="8306119" cy="5068378"/>
            <a:chOff x="3885881" y="1643766"/>
            <a:chExt cx="8306119" cy="5068378"/>
          </a:xfrm>
        </p:grpSpPr>
        <p:grpSp>
          <p:nvGrpSpPr>
            <p:cNvPr id="8" name="Grupo 7"/>
            <p:cNvGrpSpPr/>
            <p:nvPr/>
          </p:nvGrpSpPr>
          <p:grpSpPr>
            <a:xfrm>
              <a:off x="3885881" y="1643766"/>
              <a:ext cx="8306119" cy="5068378"/>
              <a:chOff x="3885881" y="1643766"/>
              <a:chExt cx="8306119" cy="5068378"/>
            </a:xfrm>
          </p:grpSpPr>
          <p:pic>
            <p:nvPicPr>
              <p:cNvPr id="1026" name="Picture 2" descr="Resultado de imagem para embalagem de car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44843"/>
                <a:ext cx="7620000" cy="50673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3885881" y="1643766"/>
                <a:ext cx="3200720" cy="4349706"/>
                <a:chOff x="3885881" y="1643766"/>
                <a:chExt cx="3200720" cy="4349706"/>
              </a:xfrm>
            </p:grpSpPr>
            <p:pic>
              <p:nvPicPr>
                <p:cNvPr id="10" name="Picture 4"/>
                <p:cNvPicPr/>
                <p:nvPr/>
              </p:nvPicPr>
              <p:blipFill>
                <a:blip r:embed="rId6"/>
                <a:stretch>
                  <a:fillRect/>
                </a:stretch>
              </p:blipFill>
              <p:spPr>
                <a:xfrm>
                  <a:off x="3885881" y="4556126"/>
                  <a:ext cx="2027409" cy="1437346"/>
                </a:xfrm>
                <a:prstGeom prst="rect">
                  <a:avLst/>
                </a:prstGeom>
                <a:ln>
                  <a:noFill/>
                </a:ln>
              </p:spPr>
            </p:pic>
            <p:pic>
              <p:nvPicPr>
                <p:cNvPr id="9" name="Picture 2"/>
                <p:cNvPicPr/>
                <p:nvPr/>
              </p:nvPicPr>
              <p:blipFill>
                <a:blip r:embed="rId7"/>
                <a:stretch>
                  <a:fillRect/>
                </a:stretch>
              </p:blipFill>
              <p:spPr>
                <a:xfrm>
                  <a:off x="4256148" y="1643766"/>
                  <a:ext cx="1728192" cy="1387260"/>
                </a:xfrm>
                <a:prstGeom prst="rect">
                  <a:avLst/>
                </a:prstGeom>
                <a:ln>
                  <a:noFill/>
                </a:ln>
              </p:spPr>
            </p:pic>
            <p:cxnSp>
              <p:nvCxnSpPr>
                <p:cNvPr id="3" name="Conexão reta unidirecional 2"/>
                <p:cNvCxnSpPr/>
                <p:nvPr/>
              </p:nvCxnSpPr>
              <p:spPr>
                <a:xfrm flipH="1" flipV="1">
                  <a:off x="5437005" y="2675965"/>
                  <a:ext cx="1461338" cy="303903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xão reta unidirecional 14"/>
                <p:cNvCxnSpPr/>
                <p:nvPr/>
              </p:nvCxnSpPr>
              <p:spPr>
                <a:xfrm flipH="1" flipV="1">
                  <a:off x="5625266" y="5580529"/>
                  <a:ext cx="1461335" cy="13447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Oval 11"/>
            <p:cNvSpPr/>
            <p:nvPr/>
          </p:nvSpPr>
          <p:spPr>
            <a:xfrm rot="20589366">
              <a:off x="6122225" y="3569023"/>
              <a:ext cx="1077239" cy="6908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276088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
                                            <p:txEl>
                                              <p:pRg st="0" end="0"/>
                                            </p:txEl>
                                          </p:spTgt>
                                        </p:tgtEl>
                                      </p:cBhvr>
                                    </p:animEffect>
                                  </p:childTnLst>
                                </p:cTn>
                              </p:par>
                            </p:childTnLst>
                          </p:cTn>
                        </p:par>
                        <p:par>
                          <p:cTn id="16" fill="hold">
                            <p:stCondLst>
                              <p:cond delay="38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4300"/>
                            </p:stCondLst>
                            <p:childTnLst>
                              <p:par>
                                <p:cTn id="23" presetID="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450010287"/>
              </p:ext>
            </p:extLst>
          </p:nvPr>
        </p:nvGraphicFramePr>
        <p:xfrm>
          <a:off x="242500" y="0"/>
          <a:ext cx="2180020" cy="6762653"/>
        </p:xfrm>
        <a:graphic>
          <a:graphicData uri="http://schemas.openxmlformats.org/drawingml/2006/table">
            <a:tbl>
              <a:tblPr>
                <a:tableStyleId>{5C22544A-7EE6-4342-B048-85BDC9FD1C3A}</a:tableStyleId>
              </a:tblPr>
              <a:tblGrid>
                <a:gridCol w="921514"/>
                <a:gridCol w="372891"/>
                <a:gridCol w="242379"/>
                <a:gridCol w="391535"/>
                <a:gridCol w="251701"/>
              </a:tblGrid>
              <a:tr h="279384">
                <a:tc gridSpan="5">
                  <a:txBody>
                    <a:bodyPr/>
                    <a:lstStyle/>
                    <a:p>
                      <a:pPr algn="ctr" fontAlgn="ctr"/>
                      <a:r>
                        <a:rPr lang="fr-CH" sz="1050" b="0" i="0" u="none" strike="noStrike" dirty="0" smtClean="0">
                          <a:solidFill>
                            <a:srgbClr val="000000"/>
                          </a:solidFill>
                          <a:effectLst/>
                          <a:latin typeface="Berlin Sans FB" panose="020E0602020502020306" pitchFamily="34" charset="0"/>
                        </a:rPr>
                        <a:t>INGREDIENTES</a:t>
                      </a:r>
                      <a:endParaRPr lang="fr-CH" sz="105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012577">
                <a:tc gridSpan="5">
                  <a:txBody>
                    <a:bodyPr/>
                    <a:lstStyle/>
                    <a:p>
                      <a:r>
                        <a:rPr lang="pt-PT" sz="800" b="0" i="0" dirty="0" smtClean="0">
                          <a:latin typeface="Berlin Sans FB" panose="020E0602020502020306" pitchFamily="34" charset="0"/>
                        </a:rPr>
                        <a:t>Farinha de cereais 71,0%  (farinha de trigo integral 35,5%, sêmola de milho 35,5% ), açúcar, óleo de palma, xarope de glucose, mel (1,5%), extrato de malte de cevada, sal, antioxidante (tocoferóis), corante (ß-caroteno).  </a:t>
                      </a:r>
                    </a:p>
                    <a:p>
                      <a:r>
                        <a:rPr lang="pt-PT" sz="800" b="0" i="0" dirty="0" smtClean="0">
                          <a:latin typeface="Berlin Sans FB" panose="020E0602020502020306" pitchFamily="34" charset="0"/>
                        </a:rPr>
                        <a:t>Vitaminas e Minerais: D, tiamina, riboflavina, </a:t>
                      </a:r>
                      <a:r>
                        <a:rPr lang="pt-PT" sz="800" b="0" i="0" dirty="0" err="1" smtClean="0">
                          <a:latin typeface="Berlin Sans FB" panose="020E0602020502020306" pitchFamily="34" charset="0"/>
                        </a:rPr>
                        <a:t>niacina</a:t>
                      </a:r>
                      <a:r>
                        <a:rPr lang="pt-PT" sz="800" b="0" i="0" dirty="0" smtClean="0">
                          <a:latin typeface="Berlin Sans FB" panose="020E0602020502020306" pitchFamily="34" charset="0"/>
                        </a:rPr>
                        <a:t>, B6, ácido fólico, ácido </a:t>
                      </a:r>
                      <a:r>
                        <a:rPr lang="pt-PT" sz="800" b="0" i="0" dirty="0" err="1" smtClean="0">
                          <a:latin typeface="Berlin Sans FB" panose="020E0602020502020306" pitchFamily="34" charset="0"/>
                        </a:rPr>
                        <a:t>pantoténico</a:t>
                      </a:r>
                      <a:r>
                        <a:rPr lang="pt-PT" sz="800" b="0" i="0" dirty="0" smtClean="0">
                          <a:latin typeface="Berlin Sans FB" panose="020E0602020502020306" pitchFamily="34" charset="0"/>
                        </a:rPr>
                        <a:t>, cálcio e ferro.</a:t>
                      </a:r>
                      <a:endParaRPr lang="fr-CH" sz="9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64150">
                <a:tc gridSpan="5">
                  <a:txBody>
                    <a:bodyPr/>
                    <a:lstStyle/>
                    <a:p>
                      <a:pPr algn="ctr" fontAlgn="ct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527762">
                <a:tc>
                  <a:txBody>
                    <a:bodyPr/>
                    <a:lstStyle/>
                    <a:p>
                      <a:pPr algn="ctr" fontAlgn="ctr"/>
                      <a:r>
                        <a:rPr lang="fr-CH" sz="800" b="0" u="none" strike="noStrike" dirty="0" err="1" smtClean="0">
                          <a:effectLst/>
                          <a:latin typeface="Berlin Sans FB" panose="020E0602020502020306" pitchFamily="34" charset="0"/>
                        </a:rPr>
                        <a:t>Valores</a:t>
                      </a:r>
                      <a:r>
                        <a:rPr lang="fr-CH" sz="800" b="0" u="none" strike="noStrike" dirty="0" smtClean="0">
                          <a:effectLst/>
                          <a:latin typeface="Berlin Sans FB" panose="020E0602020502020306" pitchFamily="34" charset="0"/>
                        </a:rPr>
                        <a:t> </a:t>
                      </a:r>
                      <a:r>
                        <a:rPr lang="fr-CH" sz="800" b="0" u="none" strike="noStrike" dirty="0" err="1">
                          <a:effectLst/>
                          <a:latin typeface="Berlin Sans FB" panose="020E0602020502020306" pitchFamily="34" charset="0"/>
                        </a:rPr>
                        <a:t>Aproximados</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800" b="0" u="none" strike="noStrike" dirty="0" err="1">
                          <a:effectLst/>
                          <a:latin typeface="Berlin Sans FB" panose="020E0602020502020306" pitchFamily="34" charset="0"/>
                        </a:rPr>
                        <a:t>Por</a:t>
                      </a:r>
                      <a:r>
                        <a:rPr lang="fr-CH" sz="800" b="0" u="none" strike="noStrike" dirty="0">
                          <a:effectLst/>
                          <a:latin typeface="Berlin Sans FB" panose="020E0602020502020306" pitchFamily="34" charset="0"/>
                        </a:rPr>
                        <a:t> 100g de ESTRELITAS</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800" b="0" u="none" strike="noStrike" dirty="0">
                          <a:effectLst/>
                          <a:latin typeface="Berlin Sans FB" panose="020E0602020502020306" pitchFamily="34" charset="0"/>
                        </a:rPr>
                        <a:t>Por 30 g de ESTRELITAS + 125ml de leite meio-gordo</a:t>
                      </a:r>
                      <a:endParaRPr lang="pt-PT"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rowSpan="2">
                  <a:txBody>
                    <a:bodyPr/>
                    <a:lstStyle/>
                    <a:p>
                      <a:pPr algn="r" fontAlgn="ctr"/>
                      <a:r>
                        <a:rPr lang="fr-CH" sz="800" b="0" u="none" strike="noStrike" dirty="0" err="1">
                          <a:effectLst/>
                          <a:latin typeface="Berlin Sans FB" panose="020E0602020502020306" pitchFamily="34" charset="0"/>
                        </a:rPr>
                        <a:t>Valor</a:t>
                      </a:r>
                      <a:r>
                        <a:rPr lang="fr-CH" sz="800" b="0" u="none" strike="noStrike" dirty="0">
                          <a:effectLst/>
                          <a:latin typeface="Berlin Sans FB" panose="020E0602020502020306" pitchFamily="34" charset="0"/>
                        </a:rPr>
                        <a:t> </a:t>
                      </a:r>
                      <a:r>
                        <a:rPr lang="fr-CH" sz="800" b="0" u="none" strike="noStrike" dirty="0" err="1">
                          <a:effectLst/>
                          <a:latin typeface="Berlin Sans FB" panose="020E0602020502020306" pitchFamily="34" charset="0"/>
                        </a:rPr>
                        <a:t>energético</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800" b="0" u="none" strike="noStrike" dirty="0">
                          <a:effectLst/>
                          <a:latin typeface="Berlin Sans FB" panose="020E0602020502020306" pitchFamily="34" charset="0"/>
                        </a:rPr>
                        <a:t>1722 kJ</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800" b="0" u="none" strike="noStrike" dirty="0">
                          <a:effectLst/>
                          <a:latin typeface="Berlin Sans FB" panose="020E0602020502020306" pitchFamily="34" charset="0"/>
                        </a:rPr>
                        <a:t>771 kJ</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vMerge="1">
                  <a:txBody>
                    <a:bodyPr/>
                    <a:lstStyle/>
                    <a:p>
                      <a:endParaRPr lang="pt-PT"/>
                    </a:p>
                  </a:txBody>
                  <a:tcPr/>
                </a:tc>
                <a:tc gridSpan="2">
                  <a:txBody>
                    <a:bodyPr/>
                    <a:lstStyle/>
                    <a:p>
                      <a:pPr algn="ctr" fontAlgn="ctr"/>
                      <a:r>
                        <a:rPr lang="en-GB" sz="800" b="0" u="none" strike="noStrike" dirty="0">
                          <a:effectLst/>
                          <a:latin typeface="Berlin Sans FB" panose="020E0602020502020306" pitchFamily="34" charset="0"/>
                        </a:rPr>
                        <a:t>408 kcal</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800" b="0" u="none" strike="noStrike" dirty="0">
                          <a:effectLst/>
                          <a:latin typeface="Berlin Sans FB" panose="020E0602020502020306" pitchFamily="34" charset="0"/>
                        </a:rPr>
                        <a:t>183 kcal</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err="1">
                          <a:effectLst/>
                          <a:latin typeface="Berlin Sans FB" panose="020E0602020502020306" pitchFamily="34" charset="0"/>
                        </a:rPr>
                        <a:t>Proteínas</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800" b="0" u="none" strike="noStrike" dirty="0">
                          <a:effectLst/>
                          <a:latin typeface="Berlin Sans FB" panose="020E0602020502020306" pitchFamily="34" charset="0"/>
                        </a:rPr>
                        <a:t>7,0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800" b="0" u="none" strike="noStrike" dirty="0">
                          <a:effectLst/>
                          <a:latin typeface="Berlin Sans FB" panose="020E0602020502020306" pitchFamily="34" charset="0"/>
                        </a:rPr>
                        <a:t>6,4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err="1">
                          <a:effectLst/>
                          <a:latin typeface="Berlin Sans FB" panose="020E0602020502020306" pitchFamily="34" charset="0"/>
                        </a:rPr>
                        <a:t>Hidratos</a:t>
                      </a:r>
                      <a:r>
                        <a:rPr lang="fr-CH" sz="800" b="0" u="none" strike="noStrike" dirty="0">
                          <a:effectLst/>
                          <a:latin typeface="Berlin Sans FB" panose="020E0602020502020306" pitchFamily="34" charset="0"/>
                        </a:rPr>
                        <a:t> de </a:t>
                      </a:r>
                      <a:r>
                        <a:rPr lang="fr-CH" sz="800" b="0" u="none" strike="noStrike" dirty="0" err="1">
                          <a:effectLst/>
                          <a:latin typeface="Berlin Sans FB" panose="020E0602020502020306" pitchFamily="34" charset="0"/>
                        </a:rPr>
                        <a:t>Carbono</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800" b="0" u="none" strike="noStrike" dirty="0">
                          <a:effectLst/>
                          <a:latin typeface="Berlin Sans FB" panose="020E0602020502020306" pitchFamily="34" charset="0"/>
                        </a:rPr>
                        <a:t>77,4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800" b="0" u="none" strike="noStrike" dirty="0">
                          <a:effectLst/>
                          <a:latin typeface="Berlin Sans FB" panose="020E0602020502020306" pitchFamily="34" charset="0"/>
                        </a:rPr>
                        <a:t>29,4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a:effectLst/>
                          <a:latin typeface="Berlin Sans FB" panose="020E0602020502020306" pitchFamily="34" charset="0"/>
                        </a:rPr>
                        <a:t>dos quais </a:t>
                      </a:r>
                      <a:r>
                        <a:rPr lang="fr-CH" sz="800" b="0" u="none" strike="noStrike" dirty="0" err="1">
                          <a:effectLst/>
                          <a:latin typeface="Berlin Sans FB" panose="020E0602020502020306" pitchFamily="34" charset="0"/>
                        </a:rPr>
                        <a:t>açucares</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800" b="0" u="none" strike="noStrike" dirty="0">
                          <a:effectLst/>
                          <a:latin typeface="Berlin Sans FB" panose="020E0602020502020306" pitchFamily="34" charset="0"/>
                        </a:rPr>
                        <a:t>25,0 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800" b="0" u="none" strike="noStrike" dirty="0">
                          <a:effectLst/>
                          <a:latin typeface="Berlin Sans FB" panose="020E0602020502020306" pitchFamily="34" charset="0"/>
                        </a:rPr>
                        <a:t>13,4 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err="1">
                          <a:effectLst/>
                          <a:latin typeface="Berlin Sans FB" panose="020E0602020502020306" pitchFamily="34" charset="0"/>
                        </a:rPr>
                        <a:t>Lípidos</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800" b="0" u="none" strike="noStrike" dirty="0" smtClean="0">
                          <a:effectLst/>
                          <a:latin typeface="Berlin Sans FB" panose="020E0602020502020306" pitchFamily="34" charset="0"/>
                        </a:rPr>
                        <a:t>6,9 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800" b="0" u="none" strike="noStrike" dirty="0">
                          <a:effectLst/>
                          <a:latin typeface="Berlin Sans FB" panose="020E0602020502020306" pitchFamily="34" charset="0"/>
                        </a:rPr>
                        <a:t>4,1 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a:effectLst/>
                          <a:latin typeface="Berlin Sans FB" panose="020E0602020502020306" pitchFamily="34" charset="0"/>
                        </a:rPr>
                        <a:t>dos quais </a:t>
                      </a:r>
                      <a:r>
                        <a:rPr lang="fr-CH" sz="800" b="0" u="none" strike="noStrike" dirty="0" err="1">
                          <a:effectLst/>
                          <a:latin typeface="Berlin Sans FB" panose="020E0602020502020306" pitchFamily="34" charset="0"/>
                        </a:rPr>
                        <a:t>saturados</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800" b="0" u="none" strike="noStrike" dirty="0">
                          <a:effectLst/>
                          <a:latin typeface="Berlin Sans FB" panose="020E0602020502020306" pitchFamily="34" charset="0"/>
                        </a:rPr>
                        <a:t>2,5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800" b="0" u="none" strike="noStrike" dirty="0">
                          <a:effectLst/>
                          <a:latin typeface="Berlin Sans FB" panose="020E0602020502020306" pitchFamily="34" charset="0"/>
                        </a:rPr>
                        <a:t>1,9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err="1">
                          <a:effectLst/>
                          <a:latin typeface="Berlin Sans FB" panose="020E0602020502020306" pitchFamily="34" charset="0"/>
                        </a:rPr>
                        <a:t>Fibra</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800" b="0" u="none" strike="noStrike" dirty="0">
                          <a:effectLst/>
                          <a:latin typeface="Berlin Sans FB" panose="020E0602020502020306" pitchFamily="34" charset="0"/>
                        </a:rPr>
                        <a:t>3,9 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800" b="0" u="none" strike="noStrike" dirty="0">
                          <a:effectLst/>
                          <a:latin typeface="Berlin Sans FB" panose="020E0602020502020306" pitchFamily="34" charset="0"/>
                        </a:rPr>
                        <a:t>1,2 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r" fontAlgn="ctr"/>
                      <a:r>
                        <a:rPr lang="fr-CH" sz="800" b="0" u="none" strike="noStrike" dirty="0" smtClean="0">
                          <a:effectLst/>
                          <a:latin typeface="Berlin Sans FB" panose="020E0602020502020306" pitchFamily="34" charset="0"/>
                        </a:rPr>
                        <a:t>Sal</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800" b="0" u="none" strike="noStrike" dirty="0">
                          <a:effectLst/>
                          <a:latin typeface="Berlin Sans FB" panose="020E0602020502020306" pitchFamily="34" charset="0"/>
                        </a:rPr>
                        <a:t>0,14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800" b="0" u="none" strike="noStrike" dirty="0">
                          <a:effectLst/>
                          <a:latin typeface="Berlin Sans FB" panose="020E0602020502020306" pitchFamily="34" charset="0"/>
                        </a:rPr>
                        <a:t>0,10 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4150">
                <a:tc>
                  <a:txBody>
                    <a:bodyPr/>
                    <a:lstStyle/>
                    <a:p>
                      <a:pPr algn="ctr" fontAlgn="ctr"/>
                      <a:r>
                        <a:rPr lang="fr-CH" sz="800" b="0" u="none" strike="noStrike" dirty="0">
                          <a:effectLst/>
                          <a:latin typeface="Berlin Sans FB" panose="020E0602020502020306" pitchFamily="34" charset="0"/>
                        </a:rPr>
                        <a:t> </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800" b="0" u="none" strike="noStrike" dirty="0">
                          <a:effectLst/>
                          <a:latin typeface="Berlin Sans FB" panose="020E0602020502020306" pitchFamily="34" charset="0"/>
                        </a:rPr>
                        <a:t>% DDR*</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800" b="0" u="none" strike="noStrike" dirty="0">
                          <a:effectLst/>
                          <a:latin typeface="Berlin Sans FB" panose="020E0602020502020306" pitchFamily="34" charset="0"/>
                        </a:rPr>
                        <a:t>% DDR*</a:t>
                      </a:r>
                      <a:endParaRPr lang="fr-CH"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64150">
                <a:tc>
                  <a:txBody>
                    <a:bodyPr/>
                    <a:lstStyle/>
                    <a:p>
                      <a:pPr algn="r" fontAlgn="ctr"/>
                      <a:r>
                        <a:rPr lang="en-GB" sz="800" b="0" u="none" strike="noStrike" dirty="0" err="1">
                          <a:solidFill>
                            <a:schemeClr val="bg1"/>
                          </a:solidFill>
                          <a:effectLst/>
                          <a:latin typeface="Berlin Sans FB" panose="020E0602020502020306" pitchFamily="34" charset="0"/>
                        </a:rPr>
                        <a:t>Vitamina</a:t>
                      </a:r>
                      <a:r>
                        <a:rPr lang="en-GB" sz="800" b="0" u="none" strike="noStrike" dirty="0">
                          <a:solidFill>
                            <a:schemeClr val="bg1"/>
                          </a:solidFill>
                          <a:effectLst/>
                          <a:latin typeface="Berlin Sans FB" panose="020E0602020502020306" pitchFamily="34" charset="0"/>
                        </a:rPr>
                        <a:t> D</a:t>
                      </a:r>
                      <a:endParaRPr lang="en-GB"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800" b="0" u="none" strike="noStrike" dirty="0">
                          <a:effectLst/>
                          <a:latin typeface="Berlin Sans FB" panose="020E0602020502020306" pitchFamily="34" charset="0"/>
                        </a:rPr>
                        <a:t>3,00 µg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dirty="0">
                          <a:effectLst/>
                          <a:latin typeface="Berlin Sans FB" panose="020E0602020502020306" pitchFamily="34" charset="0"/>
                        </a:rPr>
                        <a:t>60%</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dirty="0">
                          <a:effectLst/>
                          <a:latin typeface="Berlin Sans FB" panose="020E0602020502020306" pitchFamily="34" charset="0"/>
                        </a:rPr>
                        <a:t>0,90 µg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18%</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4150">
                <a:tc>
                  <a:txBody>
                    <a:bodyPr/>
                    <a:lstStyle/>
                    <a:p>
                      <a:pPr algn="r" fontAlgn="ctr"/>
                      <a:r>
                        <a:rPr lang="es-ES_tradnl" sz="800" b="0" u="none" strike="noStrike" dirty="0">
                          <a:solidFill>
                            <a:schemeClr val="bg1"/>
                          </a:solidFill>
                          <a:effectLst/>
                          <a:latin typeface="Berlin Sans FB" panose="020E0602020502020306" pitchFamily="34" charset="0"/>
                        </a:rPr>
                        <a:t>Tiamina (B1)</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800" b="0" u="none" strike="noStrike" dirty="0">
                          <a:effectLst/>
                          <a:latin typeface="Berlin Sans FB" panose="020E0602020502020306" pitchFamily="34" charset="0"/>
                        </a:rPr>
                        <a:t>1,01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92%</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0,35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32%</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4150">
                <a:tc>
                  <a:txBody>
                    <a:bodyPr/>
                    <a:lstStyle/>
                    <a:p>
                      <a:pPr algn="r" fontAlgn="ctr"/>
                      <a:r>
                        <a:rPr lang="es-ES_tradnl" sz="800" b="0" u="none" strike="noStrike" dirty="0" err="1">
                          <a:solidFill>
                            <a:schemeClr val="bg1"/>
                          </a:solidFill>
                          <a:effectLst/>
                          <a:latin typeface="Berlin Sans FB" panose="020E0602020502020306" pitchFamily="34" charset="0"/>
                        </a:rPr>
                        <a:t>Riboflavina</a:t>
                      </a:r>
                      <a:r>
                        <a:rPr lang="es-ES_tradnl" sz="800" b="0" u="none" strike="noStrike" dirty="0">
                          <a:solidFill>
                            <a:schemeClr val="bg1"/>
                          </a:solidFill>
                          <a:effectLst/>
                          <a:latin typeface="Berlin Sans FB" panose="020E0602020502020306" pitchFamily="34" charset="0"/>
                        </a:rPr>
                        <a:t> (B2)</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800" b="0" u="none" strike="noStrike">
                          <a:effectLst/>
                          <a:latin typeface="Berlin Sans FB" panose="020E0602020502020306" pitchFamily="34" charset="0"/>
                        </a:rPr>
                        <a:t>1,25 mg</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89%</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0,61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44%</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4150">
                <a:tc>
                  <a:txBody>
                    <a:bodyPr/>
                    <a:lstStyle/>
                    <a:p>
                      <a:pPr algn="r" fontAlgn="ctr"/>
                      <a:r>
                        <a:rPr lang="es-ES_tradnl" sz="800" b="0" u="none" strike="noStrike" dirty="0">
                          <a:solidFill>
                            <a:schemeClr val="bg1"/>
                          </a:solidFill>
                          <a:effectLst/>
                          <a:latin typeface="Berlin Sans FB" panose="020E0602020502020306" pitchFamily="34" charset="0"/>
                        </a:rPr>
                        <a:t>Niacina</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800" b="0" u="none" strike="noStrike">
                          <a:effectLst/>
                          <a:latin typeface="Berlin Sans FB" panose="020E0602020502020306" pitchFamily="34" charset="0"/>
                        </a:rPr>
                        <a:t>13,9 mg</a:t>
                      </a:r>
                      <a:endParaRPr lang="en-GB"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dirty="0">
                          <a:effectLst/>
                          <a:latin typeface="Berlin Sans FB" panose="020E0602020502020306" pitchFamily="34" charset="0"/>
                        </a:rPr>
                        <a:t>87%</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dirty="0">
                          <a:effectLst/>
                          <a:latin typeface="Berlin Sans FB" panose="020E0602020502020306" pitchFamily="34" charset="0"/>
                        </a:rPr>
                        <a:t>4,29 mg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a:effectLst/>
                          <a:latin typeface="Berlin Sans FB" panose="020E0602020502020306" pitchFamily="34" charset="0"/>
                        </a:rPr>
                        <a:t>27%</a:t>
                      </a:r>
                      <a:endParaRPr lang="en-GB"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4150">
                <a:tc>
                  <a:txBody>
                    <a:bodyPr/>
                    <a:lstStyle/>
                    <a:p>
                      <a:pPr algn="r" fontAlgn="ctr"/>
                      <a:r>
                        <a:rPr lang="en-GB" sz="800" b="0" u="none" strike="noStrike" dirty="0" err="1">
                          <a:solidFill>
                            <a:schemeClr val="bg1"/>
                          </a:solidFill>
                          <a:effectLst/>
                          <a:latin typeface="Berlin Sans FB" panose="020E0602020502020306" pitchFamily="34" charset="0"/>
                        </a:rPr>
                        <a:t>Vitamina</a:t>
                      </a:r>
                      <a:r>
                        <a:rPr lang="en-GB" sz="800" b="0" u="none" strike="noStrike" dirty="0">
                          <a:solidFill>
                            <a:schemeClr val="bg1"/>
                          </a:solidFill>
                          <a:effectLst/>
                          <a:latin typeface="Berlin Sans FB" panose="020E0602020502020306" pitchFamily="34" charset="0"/>
                        </a:rPr>
                        <a:t> B6</a:t>
                      </a:r>
                      <a:endParaRPr lang="en-GB"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800" b="0" u="none" strike="noStrike">
                          <a:effectLst/>
                          <a:latin typeface="Berlin Sans FB" panose="020E0602020502020306" pitchFamily="34" charset="0"/>
                        </a:rPr>
                        <a:t>1,24 mg</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89%</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0,43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31%</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4150">
                <a:tc>
                  <a:txBody>
                    <a:bodyPr/>
                    <a:lstStyle/>
                    <a:p>
                      <a:pPr algn="r" fontAlgn="ctr"/>
                      <a:r>
                        <a:rPr lang="es-ES_tradnl" sz="800" b="0" u="none" strike="noStrike" dirty="0">
                          <a:solidFill>
                            <a:schemeClr val="bg1"/>
                          </a:solidFill>
                          <a:effectLst/>
                          <a:latin typeface="Berlin Sans FB" panose="020E0602020502020306" pitchFamily="34" charset="0"/>
                        </a:rPr>
                        <a:t>Acido fólico</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800" b="0" u="none" strike="noStrike">
                          <a:effectLst/>
                          <a:latin typeface="Berlin Sans FB" panose="020E0602020502020306" pitchFamily="34" charset="0"/>
                        </a:rPr>
                        <a:t>178 µg</a:t>
                      </a:r>
                      <a:endParaRPr lang="en-GB"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a:effectLst/>
                          <a:latin typeface="Berlin Sans FB" panose="020E0602020502020306" pitchFamily="34" charset="0"/>
                        </a:rPr>
                        <a:t>89%</a:t>
                      </a:r>
                      <a:endParaRPr lang="en-GB"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dirty="0">
                          <a:effectLst/>
                          <a:latin typeface="Berlin Sans FB" panose="020E0602020502020306" pitchFamily="34" charset="0"/>
                        </a:rPr>
                        <a:t>58,0 µg</a:t>
                      </a:r>
                      <a:endParaRPr lang="en-GB"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800" b="0" u="none" strike="noStrike">
                          <a:effectLst/>
                          <a:latin typeface="Berlin Sans FB" panose="020E0602020502020306" pitchFamily="34" charset="0"/>
                        </a:rPr>
                        <a:t>29%</a:t>
                      </a:r>
                      <a:endParaRPr lang="en-GB"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285354">
                <a:tc>
                  <a:txBody>
                    <a:bodyPr/>
                    <a:lstStyle/>
                    <a:p>
                      <a:pPr algn="r" fontAlgn="ctr"/>
                      <a:r>
                        <a:rPr lang="es-ES_tradnl" sz="800" b="0" u="none" strike="noStrike" dirty="0">
                          <a:solidFill>
                            <a:schemeClr val="bg1"/>
                          </a:solidFill>
                          <a:effectLst/>
                          <a:latin typeface="Berlin Sans FB" panose="020E0602020502020306" pitchFamily="34" charset="0"/>
                        </a:rPr>
                        <a:t>Acido pantoténico</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800" b="0" u="none" strike="noStrike">
                          <a:effectLst/>
                          <a:latin typeface="Berlin Sans FB" panose="020E0602020502020306" pitchFamily="34" charset="0"/>
                        </a:rPr>
                        <a:t>5,16 mg</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86%</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2,00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33%</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4150">
                <a:tc>
                  <a:txBody>
                    <a:bodyPr/>
                    <a:lstStyle/>
                    <a:p>
                      <a:pPr algn="r" fontAlgn="ctr"/>
                      <a:r>
                        <a:rPr lang="es-ES_tradnl" sz="800" b="0" u="none" strike="noStrike" dirty="0" err="1">
                          <a:solidFill>
                            <a:schemeClr val="bg1"/>
                          </a:solidFill>
                          <a:effectLst/>
                          <a:latin typeface="Berlin Sans FB" panose="020E0602020502020306" pitchFamily="34" charset="0"/>
                        </a:rPr>
                        <a:t>Cálcio</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800" b="0" u="none" strike="noStrike" dirty="0">
                          <a:effectLst/>
                          <a:latin typeface="Berlin Sans FB" panose="020E0602020502020306" pitchFamily="34" charset="0"/>
                        </a:rPr>
                        <a:t>454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57%</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288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36%</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285354">
                <a:tc>
                  <a:txBody>
                    <a:bodyPr/>
                    <a:lstStyle/>
                    <a:p>
                      <a:pPr algn="r" fontAlgn="ctr"/>
                      <a:r>
                        <a:rPr lang="es-ES_tradnl" sz="800" b="0" u="none" strike="noStrike" dirty="0">
                          <a:solidFill>
                            <a:schemeClr val="bg1"/>
                          </a:solidFill>
                          <a:effectLst/>
                          <a:latin typeface="Berlin Sans FB" panose="020E0602020502020306" pitchFamily="34" charset="0"/>
                        </a:rPr>
                        <a:t>Ferro</a:t>
                      </a:r>
                      <a:endParaRPr lang="es-ES_tradnl" sz="8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800" b="0" u="none" strike="noStrike">
                          <a:effectLst/>
                          <a:latin typeface="Berlin Sans FB" panose="020E0602020502020306" pitchFamily="34" charset="0"/>
                        </a:rPr>
                        <a:t>8,30 mg</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a:effectLst/>
                          <a:latin typeface="Berlin Sans FB" panose="020E0602020502020306" pitchFamily="34" charset="0"/>
                        </a:rPr>
                        <a:t>59%</a:t>
                      </a:r>
                      <a:endParaRPr lang="es-ES_tradnl" sz="8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2,55 mg</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800" b="0" u="none" strike="noStrike" dirty="0">
                          <a:effectLst/>
                          <a:latin typeface="Berlin Sans FB" panose="020E0602020502020306" pitchFamily="34" charset="0"/>
                        </a:rPr>
                        <a:t>18%</a:t>
                      </a:r>
                      <a:endParaRPr lang="es-ES_tradnl" sz="8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573213">
                <a:tc gridSpan="5">
                  <a:txBody>
                    <a:bodyPr/>
                    <a:lstStyle/>
                    <a:p>
                      <a:pPr algn="l" fontAlgn="ctr"/>
                      <a:r>
                        <a:rPr lang="pt-PT" sz="700" dirty="0" smtClean="0">
                          <a:latin typeface="Berlin Sans FB" panose="020E0602020502020306" pitchFamily="34" charset="0"/>
                        </a:rPr>
                        <a:t>*DDR = Dose Diária Recomendada Segundo o Decreto Lei 54/2010 de 28 de maio.</a:t>
                      </a:r>
                      <a:br>
                        <a:rPr lang="pt-PT" sz="700" dirty="0" smtClean="0">
                          <a:latin typeface="Berlin Sans FB" panose="020E0602020502020306" pitchFamily="34" charset="0"/>
                        </a:rPr>
                      </a:br>
                      <a:r>
                        <a:rPr lang="pt-PT" sz="700" dirty="0" smtClean="0">
                          <a:latin typeface="Berlin Sans FB" panose="020E0602020502020306" pitchFamily="34" charset="0"/>
                        </a:rPr>
                        <a:t>Uma taça com 30g de ESTRELITAS mais 125ml de leite meio-gordo fornece 18% da DDR de 7 vitaminas e ferro e 36% da de cálcio. </a:t>
                      </a:r>
                      <a:endParaRPr lang="es-ES_tradnl" sz="7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810989">
                <a:tc gridSpan="5">
                  <a:txBody>
                    <a:bodyPr/>
                    <a:lstStyle/>
                    <a:p>
                      <a:pPr algn="l" fontAlgn="ctr"/>
                      <a:endParaRPr lang="es-ES_tradnl" sz="7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1026" name="Picture 2" descr="https://www.nestle-cereals.pt/sites/default/files/images/products/vdrs_estrelit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635" y="6087463"/>
            <a:ext cx="1638301"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txBox="1">
            <a:spLocks noChangeArrowheads="1"/>
          </p:cNvSpPr>
          <p:nvPr/>
        </p:nvSpPr>
        <p:spPr bwMode="auto">
          <a:xfrm>
            <a:off x="2576777" y="167952"/>
            <a:ext cx="9358082" cy="1015663"/>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6000" b="1" dirty="0" smtClean="0">
                <a:solidFill>
                  <a:srgbClr val="F2B540"/>
                </a:solidFill>
                <a:latin typeface="Folks-Light" panose="02000403020000020004" pitchFamily="2" charset="0"/>
                <a:ea typeface="+mn-ea"/>
                <a:cs typeface="Intro Light"/>
              </a:rPr>
              <a:t>DECLARAÇÃO NUTRICIONAL</a:t>
            </a:r>
          </a:p>
        </p:txBody>
      </p:sp>
      <p:grpSp>
        <p:nvGrpSpPr>
          <p:cNvPr id="11" name="Grupo 10"/>
          <p:cNvGrpSpPr/>
          <p:nvPr/>
        </p:nvGrpSpPr>
        <p:grpSpPr>
          <a:xfrm>
            <a:off x="2547459" y="5494093"/>
            <a:ext cx="5923810" cy="754694"/>
            <a:chOff x="2547459" y="5494093"/>
            <a:chExt cx="5923810" cy="754694"/>
          </a:xfrm>
        </p:grpSpPr>
        <p:cxnSp>
          <p:nvCxnSpPr>
            <p:cNvPr id="20" name="Conexão recta unidireccional 9"/>
            <p:cNvCxnSpPr/>
            <p:nvPr/>
          </p:nvCxnSpPr>
          <p:spPr>
            <a:xfrm flipH="1">
              <a:off x="2547459" y="5960645"/>
              <a:ext cx="1711958" cy="1"/>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8" name="Retângulo 17"/>
            <p:cNvSpPr/>
            <p:nvPr/>
          </p:nvSpPr>
          <p:spPr>
            <a:xfrm>
              <a:off x="4390344" y="5494093"/>
              <a:ext cx="4080925" cy="754694"/>
            </a:xfrm>
            <a:prstGeom prst="rect">
              <a:avLst/>
            </a:prstGeom>
          </p:spPr>
          <p:txBody>
            <a:bodyPr wrap="none">
              <a:spAutoFit/>
            </a:bodyPr>
            <a:lstStyle/>
            <a:p>
              <a:pPr>
                <a:lnSpc>
                  <a:spcPct val="150000"/>
                </a:lnSpc>
              </a:pPr>
              <a:r>
                <a:rPr lang="pt-PT" sz="3200" b="1" dirty="0" smtClean="0">
                  <a:solidFill>
                    <a:srgbClr val="002060"/>
                  </a:solidFill>
                  <a:latin typeface="Calibri" panose="020F0502020204030204" pitchFamily="34" charset="0"/>
                </a:rPr>
                <a:t>O QUE É ISTO DA DDR?</a:t>
              </a:r>
              <a:endParaRPr lang="pt-PT" sz="3200" b="1" dirty="0">
                <a:solidFill>
                  <a:srgbClr val="002060"/>
                </a:solidFill>
                <a:latin typeface="Calibri" panose="020F0502020204030204" pitchFamily="34" charset="0"/>
              </a:endParaRPr>
            </a:p>
          </p:txBody>
        </p:sp>
      </p:grpSp>
      <p:grpSp>
        <p:nvGrpSpPr>
          <p:cNvPr id="8" name="Grupo 7"/>
          <p:cNvGrpSpPr/>
          <p:nvPr/>
        </p:nvGrpSpPr>
        <p:grpSpPr>
          <a:xfrm>
            <a:off x="88243" y="3778661"/>
            <a:ext cx="8560538" cy="1715432"/>
            <a:chOff x="88243" y="3778661"/>
            <a:chExt cx="8560538" cy="1715432"/>
          </a:xfrm>
        </p:grpSpPr>
        <p:grpSp>
          <p:nvGrpSpPr>
            <p:cNvPr id="29" name="Grupo 28"/>
            <p:cNvGrpSpPr/>
            <p:nvPr/>
          </p:nvGrpSpPr>
          <p:grpSpPr>
            <a:xfrm>
              <a:off x="88243" y="3778661"/>
              <a:ext cx="4620550" cy="1715432"/>
              <a:chOff x="0" y="3663538"/>
              <a:chExt cx="4620550" cy="1715432"/>
            </a:xfrm>
          </p:grpSpPr>
          <p:cxnSp>
            <p:nvCxnSpPr>
              <p:cNvPr id="10" name="Conexão recta unidireccional 9"/>
              <p:cNvCxnSpPr>
                <a:stCxn id="19" idx="1"/>
              </p:cNvCxnSpPr>
              <p:nvPr/>
            </p:nvCxnSpPr>
            <p:spPr>
              <a:xfrm flipH="1">
                <a:off x="2666092" y="4603891"/>
                <a:ext cx="1954458" cy="1"/>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0" y="3663538"/>
                <a:ext cx="2488534" cy="171543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9" name="CaixaDeTexto 18"/>
            <p:cNvSpPr txBox="1"/>
            <p:nvPr/>
          </p:nvSpPr>
          <p:spPr>
            <a:xfrm>
              <a:off x="4708793" y="4426626"/>
              <a:ext cx="3939988" cy="584775"/>
            </a:xfrm>
            <a:prstGeom prst="rect">
              <a:avLst/>
            </a:prstGeom>
            <a:noFill/>
            <a:ln w="38100">
              <a:solidFill>
                <a:schemeClr val="accent4"/>
              </a:solidFill>
            </a:ln>
          </p:spPr>
          <p:txBody>
            <a:bodyPr wrap="square" rtlCol="0">
              <a:spAutoFit/>
            </a:bodyPr>
            <a:lstStyle/>
            <a:p>
              <a:pPr algn="ctr"/>
              <a:r>
                <a:rPr lang="pt-PT" sz="3200" b="1" dirty="0">
                  <a:solidFill>
                    <a:srgbClr val="002060"/>
                  </a:solidFill>
                  <a:latin typeface="Calibri" panose="020F0502020204030204" pitchFamily="34" charset="0"/>
                </a:rPr>
                <a:t>Vitaminas/ </a:t>
              </a:r>
              <a:r>
                <a:rPr lang="pt-PT" sz="3200" b="1" dirty="0" smtClean="0">
                  <a:solidFill>
                    <a:srgbClr val="002060"/>
                  </a:solidFill>
                  <a:latin typeface="Calibri" panose="020F0502020204030204" pitchFamily="34" charset="0"/>
                </a:rPr>
                <a:t>Minerais</a:t>
              </a:r>
              <a:endParaRPr lang="pt-PT" sz="3200" b="1" dirty="0">
                <a:solidFill>
                  <a:srgbClr val="002060"/>
                </a:solidFill>
                <a:latin typeface="Calibri" panose="020F0502020204030204" pitchFamily="34" charset="0"/>
              </a:endParaRPr>
            </a:p>
          </p:txBody>
        </p:sp>
      </p:grpSp>
      <p:grpSp>
        <p:nvGrpSpPr>
          <p:cNvPr id="7" name="Grupo 6"/>
          <p:cNvGrpSpPr/>
          <p:nvPr/>
        </p:nvGrpSpPr>
        <p:grpSpPr>
          <a:xfrm>
            <a:off x="0" y="1443573"/>
            <a:ext cx="7382341" cy="2335088"/>
            <a:chOff x="0" y="1443573"/>
            <a:chExt cx="7382341" cy="2335088"/>
          </a:xfrm>
        </p:grpSpPr>
        <p:cxnSp>
          <p:nvCxnSpPr>
            <p:cNvPr id="9" name="Conexão recta unidireccional 8"/>
            <p:cNvCxnSpPr/>
            <p:nvPr/>
          </p:nvCxnSpPr>
          <p:spPr>
            <a:xfrm flipH="1" flipV="1">
              <a:off x="2754335" y="2843451"/>
              <a:ext cx="1487997" cy="569527"/>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0" y="1443573"/>
              <a:ext cx="2662518" cy="233508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CaixaDeTexto 21"/>
            <p:cNvSpPr txBox="1"/>
            <p:nvPr/>
          </p:nvSpPr>
          <p:spPr>
            <a:xfrm>
              <a:off x="4242332" y="3043247"/>
              <a:ext cx="3140009" cy="584775"/>
            </a:xfrm>
            <a:prstGeom prst="rect">
              <a:avLst/>
            </a:prstGeom>
            <a:noFill/>
            <a:ln w="38100">
              <a:solidFill>
                <a:schemeClr val="accent4"/>
              </a:solidFill>
            </a:ln>
          </p:spPr>
          <p:txBody>
            <a:bodyPr wrap="square" rtlCol="0">
              <a:spAutoFit/>
            </a:bodyPr>
            <a:lstStyle/>
            <a:p>
              <a:pPr algn="ctr"/>
              <a:r>
                <a:rPr lang="pt-PT" sz="3200" b="1" dirty="0" smtClean="0">
                  <a:solidFill>
                    <a:srgbClr val="002060"/>
                  </a:solidFill>
                  <a:latin typeface="Calibri" panose="020F0502020204030204" pitchFamily="34" charset="0"/>
                </a:rPr>
                <a:t>Nutrientes</a:t>
              </a:r>
              <a:endParaRPr lang="pt-PT" sz="3200" b="1" dirty="0">
                <a:solidFill>
                  <a:srgbClr val="002060"/>
                </a:solidFill>
                <a:latin typeface="Calibri" panose="020F0502020204030204" pitchFamily="34" charset="0"/>
              </a:endParaRPr>
            </a:p>
          </p:txBody>
        </p:sp>
      </p:grpSp>
      <p:grpSp>
        <p:nvGrpSpPr>
          <p:cNvPr id="6" name="Grupo 5"/>
          <p:cNvGrpSpPr/>
          <p:nvPr/>
        </p:nvGrpSpPr>
        <p:grpSpPr>
          <a:xfrm>
            <a:off x="193052" y="0"/>
            <a:ext cx="6678118" cy="2133689"/>
            <a:chOff x="193052" y="0"/>
            <a:chExt cx="6678118" cy="2133689"/>
          </a:xfrm>
        </p:grpSpPr>
        <p:cxnSp>
          <p:nvCxnSpPr>
            <p:cNvPr id="4" name="Conexão recta unidireccional 3"/>
            <p:cNvCxnSpPr/>
            <p:nvPr/>
          </p:nvCxnSpPr>
          <p:spPr>
            <a:xfrm flipH="1" flipV="1">
              <a:off x="2422521" y="958695"/>
              <a:ext cx="1711957" cy="909606"/>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93052" y="0"/>
              <a:ext cx="2229468" cy="134088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CaixaDeTexto 22"/>
            <p:cNvSpPr txBox="1"/>
            <p:nvPr/>
          </p:nvSpPr>
          <p:spPr>
            <a:xfrm>
              <a:off x="4134478" y="1548914"/>
              <a:ext cx="2736692" cy="584775"/>
            </a:xfrm>
            <a:prstGeom prst="rect">
              <a:avLst/>
            </a:prstGeom>
            <a:noFill/>
            <a:ln w="38100">
              <a:solidFill>
                <a:schemeClr val="accent4"/>
              </a:solidFill>
            </a:ln>
          </p:spPr>
          <p:txBody>
            <a:bodyPr wrap="square" rtlCol="0">
              <a:spAutoFit/>
            </a:bodyPr>
            <a:lstStyle/>
            <a:p>
              <a:pPr algn="ctr"/>
              <a:r>
                <a:rPr lang="pt-PT" sz="3200" b="1" dirty="0" smtClean="0">
                  <a:solidFill>
                    <a:srgbClr val="002060"/>
                  </a:solidFill>
                  <a:latin typeface="Calibri" panose="020F0502020204030204" pitchFamily="34" charset="0"/>
                </a:rPr>
                <a:t>Ingredientes</a:t>
              </a:r>
              <a:endParaRPr lang="pt-PT" sz="3200" b="1" dirty="0">
                <a:solidFill>
                  <a:srgbClr val="002060"/>
                </a:solidFill>
                <a:latin typeface="Calibri" panose="020F0502020204030204" pitchFamily="34" charset="0"/>
              </a:endParaRPr>
            </a:p>
          </p:txBody>
        </p:sp>
      </p:grpSp>
      <p:sp>
        <p:nvSpPr>
          <p:cNvPr id="2" name="CaixaDeTexto 1"/>
          <p:cNvSpPr txBox="1"/>
          <p:nvPr/>
        </p:nvSpPr>
        <p:spPr>
          <a:xfrm>
            <a:off x="8471269" y="2456855"/>
            <a:ext cx="3486710" cy="3600986"/>
          </a:xfrm>
          <a:prstGeom prst="rect">
            <a:avLst/>
          </a:prstGeom>
          <a:noFill/>
        </p:spPr>
        <p:txBody>
          <a:bodyPr wrap="square" rtlCol="0">
            <a:spAutoFit/>
          </a:bodyPr>
          <a:lstStyle/>
          <a:p>
            <a:pPr algn="r"/>
            <a:r>
              <a:rPr lang="pt-PT" sz="6000" b="1" dirty="0" smtClean="0">
                <a:solidFill>
                  <a:schemeClr val="accent6"/>
                </a:solidFill>
                <a:latin typeface="Folks-Light" panose="02000403020000020004" pitchFamily="2" charset="0"/>
              </a:rPr>
              <a:t>Para onde devemos olhar?</a:t>
            </a:r>
            <a:endParaRPr lang="pt-PT" sz="2800" b="1" dirty="0" smtClean="0">
              <a:solidFill>
                <a:schemeClr val="accent6"/>
              </a:solidFill>
              <a:latin typeface="Folks-Light" panose="02000403020000020004" pitchFamily="2" charset="0"/>
            </a:endParaRPr>
          </a:p>
          <a:p>
            <a:pPr algn="ctr"/>
            <a:endParaRPr lang="pt-PT" sz="4800" dirty="0">
              <a:solidFill>
                <a:schemeClr val="accent6"/>
              </a:solidFill>
              <a:latin typeface="Folks-Light" panose="02000403020000020004" pitchFamily="2" charset="0"/>
            </a:endParaRPr>
          </a:p>
        </p:txBody>
      </p:sp>
    </p:spTree>
    <p:extLst>
      <p:ext uri="{BB962C8B-B14F-4D97-AF65-F5344CB8AC3E}">
        <p14:creationId xmlns:p14="http://schemas.microsoft.com/office/powerpoint/2010/main" val="3415068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down)">
                                      <p:cBhvr>
                                        <p:cTn id="16" dur="580">
                                          <p:stCondLst>
                                            <p:cond delay="0"/>
                                          </p:stCondLst>
                                        </p:cTn>
                                        <p:tgtEl>
                                          <p:spTgt spid="2">
                                            <p:txEl>
                                              <p:pRg st="0" end="0"/>
                                            </p:txEl>
                                          </p:spTgt>
                                        </p:tgtEl>
                                      </p:cBhvr>
                                    </p:animEffect>
                                    <p:anim calcmode="lin" valueType="num">
                                      <p:cBhvr>
                                        <p:cTn id="17"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xEl>
                                              <p:pRg st="0" end="0"/>
                                            </p:txEl>
                                          </p:spTgt>
                                        </p:tgtEl>
                                      </p:cBhvr>
                                      <p:to x="100000" y="60000"/>
                                    </p:animScale>
                                    <p:animScale>
                                      <p:cBhvr>
                                        <p:cTn id="23" dur="166" decel="50000">
                                          <p:stCondLst>
                                            <p:cond delay="676"/>
                                          </p:stCondLst>
                                        </p:cTn>
                                        <p:tgtEl>
                                          <p:spTgt spid="2">
                                            <p:txEl>
                                              <p:pRg st="0" end="0"/>
                                            </p:txEl>
                                          </p:spTgt>
                                        </p:tgtEl>
                                      </p:cBhvr>
                                      <p:to x="100000" y="100000"/>
                                    </p:animScale>
                                    <p:animScale>
                                      <p:cBhvr>
                                        <p:cTn id="24" dur="26">
                                          <p:stCondLst>
                                            <p:cond delay="1312"/>
                                          </p:stCondLst>
                                        </p:cTn>
                                        <p:tgtEl>
                                          <p:spTgt spid="2">
                                            <p:txEl>
                                              <p:pRg st="0" end="0"/>
                                            </p:txEl>
                                          </p:spTgt>
                                        </p:tgtEl>
                                      </p:cBhvr>
                                      <p:to x="100000" y="80000"/>
                                    </p:animScale>
                                    <p:animScale>
                                      <p:cBhvr>
                                        <p:cTn id="25" dur="166" decel="50000">
                                          <p:stCondLst>
                                            <p:cond delay="1338"/>
                                          </p:stCondLst>
                                        </p:cTn>
                                        <p:tgtEl>
                                          <p:spTgt spid="2">
                                            <p:txEl>
                                              <p:pRg st="0" end="0"/>
                                            </p:txEl>
                                          </p:spTgt>
                                        </p:tgtEl>
                                      </p:cBhvr>
                                      <p:to x="100000" y="100000"/>
                                    </p:animScale>
                                    <p:animScale>
                                      <p:cBhvr>
                                        <p:cTn id="26" dur="26">
                                          <p:stCondLst>
                                            <p:cond delay="1642"/>
                                          </p:stCondLst>
                                        </p:cTn>
                                        <p:tgtEl>
                                          <p:spTgt spid="2">
                                            <p:txEl>
                                              <p:pRg st="0" end="0"/>
                                            </p:txEl>
                                          </p:spTgt>
                                        </p:tgtEl>
                                      </p:cBhvr>
                                      <p:to x="100000" y="90000"/>
                                    </p:animScale>
                                    <p:animScale>
                                      <p:cBhvr>
                                        <p:cTn id="27" dur="166" decel="50000">
                                          <p:stCondLst>
                                            <p:cond delay="1668"/>
                                          </p:stCondLst>
                                        </p:cTn>
                                        <p:tgtEl>
                                          <p:spTgt spid="2">
                                            <p:txEl>
                                              <p:pRg st="0" end="0"/>
                                            </p:txEl>
                                          </p:spTgt>
                                        </p:tgtEl>
                                      </p:cBhvr>
                                      <p:to x="100000" y="100000"/>
                                    </p:animScale>
                                    <p:animScale>
                                      <p:cBhvr>
                                        <p:cTn id="28" dur="26">
                                          <p:stCondLst>
                                            <p:cond delay="1808"/>
                                          </p:stCondLst>
                                        </p:cTn>
                                        <p:tgtEl>
                                          <p:spTgt spid="2">
                                            <p:txEl>
                                              <p:pRg st="0" end="0"/>
                                            </p:txEl>
                                          </p:spTgt>
                                        </p:tgtEl>
                                      </p:cBhvr>
                                      <p:to x="100000" y="95000"/>
                                    </p:animScale>
                                    <p:animScale>
                                      <p:cBhvr>
                                        <p:cTn id="29" dur="166" decel="50000">
                                          <p:stCondLst>
                                            <p:cond delay="1834"/>
                                          </p:stCondLst>
                                        </p:cTn>
                                        <p:tgtEl>
                                          <p:spTgt spid="2">
                                            <p:txEl>
                                              <p:pRg st="0" end="0"/>
                                            </p:txEl>
                                          </p:spTgt>
                                        </p:tgtEl>
                                      </p:cBhvr>
                                      <p:to x="100000" y="100000"/>
                                    </p:animScale>
                                  </p:childTnLst>
                                </p:cTn>
                              </p:par>
                              <p:par>
                                <p:cTn id="30" presetID="14" presetClass="entr" presetSubtype="1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580">
                                          <p:stCondLst>
                                            <p:cond delay="0"/>
                                          </p:stCondLst>
                                        </p:cTn>
                                        <p:tgtEl>
                                          <p:spTgt spid="8"/>
                                        </p:tgtEl>
                                      </p:cBhvr>
                                    </p:animEffect>
                                    <p:anim calcmode="lin" valueType="num">
                                      <p:cBhvr>
                                        <p:cTn id="7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9" dur="26">
                                          <p:stCondLst>
                                            <p:cond delay="650"/>
                                          </p:stCondLst>
                                        </p:cTn>
                                        <p:tgtEl>
                                          <p:spTgt spid="8"/>
                                        </p:tgtEl>
                                      </p:cBhvr>
                                      <p:to x="100000" y="60000"/>
                                    </p:animScale>
                                    <p:animScale>
                                      <p:cBhvr>
                                        <p:cTn id="80" dur="166" decel="50000">
                                          <p:stCondLst>
                                            <p:cond delay="676"/>
                                          </p:stCondLst>
                                        </p:cTn>
                                        <p:tgtEl>
                                          <p:spTgt spid="8"/>
                                        </p:tgtEl>
                                      </p:cBhvr>
                                      <p:to x="100000" y="100000"/>
                                    </p:animScale>
                                    <p:animScale>
                                      <p:cBhvr>
                                        <p:cTn id="81" dur="26">
                                          <p:stCondLst>
                                            <p:cond delay="1312"/>
                                          </p:stCondLst>
                                        </p:cTn>
                                        <p:tgtEl>
                                          <p:spTgt spid="8"/>
                                        </p:tgtEl>
                                      </p:cBhvr>
                                      <p:to x="100000" y="80000"/>
                                    </p:animScale>
                                    <p:animScale>
                                      <p:cBhvr>
                                        <p:cTn id="82" dur="166" decel="50000">
                                          <p:stCondLst>
                                            <p:cond delay="1338"/>
                                          </p:stCondLst>
                                        </p:cTn>
                                        <p:tgtEl>
                                          <p:spTgt spid="8"/>
                                        </p:tgtEl>
                                      </p:cBhvr>
                                      <p:to x="100000" y="100000"/>
                                    </p:animScale>
                                    <p:animScale>
                                      <p:cBhvr>
                                        <p:cTn id="83" dur="26">
                                          <p:stCondLst>
                                            <p:cond delay="1642"/>
                                          </p:stCondLst>
                                        </p:cTn>
                                        <p:tgtEl>
                                          <p:spTgt spid="8"/>
                                        </p:tgtEl>
                                      </p:cBhvr>
                                      <p:to x="100000" y="90000"/>
                                    </p:animScale>
                                    <p:animScale>
                                      <p:cBhvr>
                                        <p:cTn id="84" dur="166" decel="50000">
                                          <p:stCondLst>
                                            <p:cond delay="1668"/>
                                          </p:stCondLst>
                                        </p:cTn>
                                        <p:tgtEl>
                                          <p:spTgt spid="8"/>
                                        </p:tgtEl>
                                      </p:cBhvr>
                                      <p:to x="100000" y="100000"/>
                                    </p:animScale>
                                    <p:animScale>
                                      <p:cBhvr>
                                        <p:cTn id="85" dur="26">
                                          <p:stCondLst>
                                            <p:cond delay="1808"/>
                                          </p:stCondLst>
                                        </p:cTn>
                                        <p:tgtEl>
                                          <p:spTgt spid="8"/>
                                        </p:tgtEl>
                                      </p:cBhvr>
                                      <p:to x="100000" y="95000"/>
                                    </p:animScale>
                                    <p:animScale>
                                      <p:cBhvr>
                                        <p:cTn id="86" dur="166" decel="50000">
                                          <p:stCondLst>
                                            <p:cond delay="1834"/>
                                          </p:stCondLst>
                                        </p:cTn>
                                        <p:tgtEl>
                                          <p:spTgt spid="8"/>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down)">
                                      <p:cBhvr>
                                        <p:cTn id="91" dur="580">
                                          <p:stCondLst>
                                            <p:cond delay="0"/>
                                          </p:stCondLst>
                                        </p:cTn>
                                        <p:tgtEl>
                                          <p:spTgt spid="11"/>
                                        </p:tgtEl>
                                      </p:cBhvr>
                                    </p:animEffect>
                                    <p:anim calcmode="lin" valueType="num">
                                      <p:cBhvr>
                                        <p:cTn id="9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7" dur="26">
                                          <p:stCondLst>
                                            <p:cond delay="650"/>
                                          </p:stCondLst>
                                        </p:cTn>
                                        <p:tgtEl>
                                          <p:spTgt spid="11"/>
                                        </p:tgtEl>
                                      </p:cBhvr>
                                      <p:to x="100000" y="60000"/>
                                    </p:animScale>
                                    <p:animScale>
                                      <p:cBhvr>
                                        <p:cTn id="98" dur="166" decel="50000">
                                          <p:stCondLst>
                                            <p:cond delay="676"/>
                                          </p:stCondLst>
                                        </p:cTn>
                                        <p:tgtEl>
                                          <p:spTgt spid="11"/>
                                        </p:tgtEl>
                                      </p:cBhvr>
                                      <p:to x="100000" y="100000"/>
                                    </p:animScale>
                                    <p:animScale>
                                      <p:cBhvr>
                                        <p:cTn id="99" dur="26">
                                          <p:stCondLst>
                                            <p:cond delay="1312"/>
                                          </p:stCondLst>
                                        </p:cTn>
                                        <p:tgtEl>
                                          <p:spTgt spid="11"/>
                                        </p:tgtEl>
                                      </p:cBhvr>
                                      <p:to x="100000" y="80000"/>
                                    </p:animScale>
                                    <p:animScale>
                                      <p:cBhvr>
                                        <p:cTn id="100" dur="166" decel="50000">
                                          <p:stCondLst>
                                            <p:cond delay="1338"/>
                                          </p:stCondLst>
                                        </p:cTn>
                                        <p:tgtEl>
                                          <p:spTgt spid="11"/>
                                        </p:tgtEl>
                                      </p:cBhvr>
                                      <p:to x="100000" y="100000"/>
                                    </p:animScale>
                                    <p:animScale>
                                      <p:cBhvr>
                                        <p:cTn id="101" dur="26">
                                          <p:stCondLst>
                                            <p:cond delay="1642"/>
                                          </p:stCondLst>
                                        </p:cTn>
                                        <p:tgtEl>
                                          <p:spTgt spid="11"/>
                                        </p:tgtEl>
                                      </p:cBhvr>
                                      <p:to x="100000" y="90000"/>
                                    </p:animScale>
                                    <p:animScale>
                                      <p:cBhvr>
                                        <p:cTn id="102" dur="166" decel="50000">
                                          <p:stCondLst>
                                            <p:cond delay="1668"/>
                                          </p:stCondLst>
                                        </p:cTn>
                                        <p:tgtEl>
                                          <p:spTgt spid="11"/>
                                        </p:tgtEl>
                                      </p:cBhvr>
                                      <p:to x="100000" y="100000"/>
                                    </p:animScale>
                                    <p:animScale>
                                      <p:cBhvr>
                                        <p:cTn id="103" dur="26">
                                          <p:stCondLst>
                                            <p:cond delay="1808"/>
                                          </p:stCondLst>
                                        </p:cTn>
                                        <p:tgtEl>
                                          <p:spTgt spid="11"/>
                                        </p:tgtEl>
                                      </p:cBhvr>
                                      <p:to x="100000" y="95000"/>
                                    </p:animScale>
                                    <p:animScale>
                                      <p:cBhvr>
                                        <p:cTn id="10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971786229"/>
              </p:ext>
            </p:extLst>
          </p:nvPr>
        </p:nvGraphicFramePr>
        <p:xfrm>
          <a:off x="1546412" y="207323"/>
          <a:ext cx="2265113" cy="6650676"/>
        </p:xfrm>
        <a:graphic>
          <a:graphicData uri="http://schemas.openxmlformats.org/drawingml/2006/table">
            <a:tbl>
              <a:tblPr>
                <a:tableStyleId>{5C22544A-7EE6-4342-B048-85BDC9FD1C3A}</a:tableStyleId>
              </a:tblPr>
              <a:tblGrid>
                <a:gridCol w="957483"/>
                <a:gridCol w="387446"/>
                <a:gridCol w="251840"/>
                <a:gridCol w="406818"/>
                <a:gridCol w="261526"/>
              </a:tblGrid>
              <a:tr h="323452">
                <a:tc gridSpan="5">
                  <a:txBody>
                    <a:bodyPr/>
                    <a:lstStyle/>
                    <a:p>
                      <a:pPr algn="ctr" fontAlgn="ctr"/>
                      <a:r>
                        <a:rPr lang="fr-CH" sz="900" b="0" i="0" u="none" strike="noStrike" dirty="0" smtClean="0">
                          <a:solidFill>
                            <a:srgbClr val="000000"/>
                          </a:solidFill>
                          <a:effectLst/>
                          <a:latin typeface="Intro "/>
                        </a:rPr>
                        <a:t>INGREDIENTES</a:t>
                      </a:r>
                      <a:endParaRPr lang="fr-CH" sz="9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818951">
                <a:tc gridSpan="5">
                  <a:txBody>
                    <a:bodyPr/>
                    <a:lstStyle/>
                    <a:p>
                      <a:r>
                        <a:rPr lang="pt-PT" sz="600" b="0" i="0" dirty="0" smtClean="0">
                          <a:latin typeface="Intro "/>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Intro "/>
                        </a:rPr>
                        <a:t>Vitaminas e Minerais: D, tiamina, riboflavina, </a:t>
                      </a:r>
                      <a:r>
                        <a:rPr lang="pt-PT" sz="600" b="0" i="0" dirty="0" err="1" smtClean="0">
                          <a:latin typeface="Intro "/>
                        </a:rPr>
                        <a:t>niacina</a:t>
                      </a:r>
                      <a:r>
                        <a:rPr lang="pt-PT" sz="600" b="0" i="0" dirty="0" smtClean="0">
                          <a:latin typeface="Intro "/>
                        </a:rPr>
                        <a:t>, B6, ácido fólico, ácido </a:t>
                      </a:r>
                      <a:r>
                        <a:rPr lang="pt-PT" sz="600" b="0" i="0" dirty="0" err="1" smtClean="0">
                          <a:latin typeface="Intro "/>
                        </a:rPr>
                        <a:t>pantoténico</a:t>
                      </a:r>
                      <a:r>
                        <a:rPr lang="pt-PT" sz="600" b="0" i="0" dirty="0" smtClean="0">
                          <a:latin typeface="Intro "/>
                        </a:rPr>
                        <a:t>, cálcio e ferro.</a:t>
                      </a:r>
                      <a:endParaRPr lang="fr-CH" sz="7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54962">
                <a:tc gridSpan="5">
                  <a:txBody>
                    <a:bodyPr/>
                    <a:lstStyle/>
                    <a:p>
                      <a:pPr algn="ctr" fontAlgn="ct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524470">
                <a:tc>
                  <a:txBody>
                    <a:bodyPr/>
                    <a:lstStyle/>
                    <a:p>
                      <a:pPr algn="ctr" fontAlgn="ctr"/>
                      <a:r>
                        <a:rPr lang="fr-CH" sz="600" b="0" u="none" strike="noStrike" dirty="0" err="1" smtClean="0">
                          <a:effectLst/>
                          <a:latin typeface="Intro "/>
                        </a:rPr>
                        <a:t>Valores</a:t>
                      </a:r>
                      <a:r>
                        <a:rPr lang="fr-CH" sz="600" b="0" u="none" strike="noStrike" dirty="0" smtClean="0">
                          <a:effectLst/>
                          <a:latin typeface="Intro "/>
                        </a:rPr>
                        <a:t> </a:t>
                      </a:r>
                      <a:r>
                        <a:rPr lang="fr-CH" sz="600" b="0" u="none" strike="noStrike" dirty="0" err="1">
                          <a:effectLst/>
                          <a:latin typeface="Intro "/>
                        </a:rPr>
                        <a:t>Aproximados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Intro "/>
                        </a:rPr>
                        <a:t>Por</a:t>
                      </a:r>
                      <a:r>
                        <a:rPr lang="fr-CH" sz="600" b="0" u="none" strike="noStrike" dirty="0">
                          <a:effectLst/>
                          <a:latin typeface="Intro "/>
                        </a:rPr>
                        <a:t> 100g de ESTRELITAS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Intro "/>
                        </a:rPr>
                        <a:t>Por 30 g de ESTRELITAS + 125ml de leite meio-gordo</a:t>
                      </a:r>
                      <a:endParaRPr lang="pt-PT"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rowSpan="2">
                  <a:txBody>
                    <a:bodyPr/>
                    <a:lstStyle/>
                    <a:p>
                      <a:pPr algn="r" fontAlgn="ctr"/>
                      <a:r>
                        <a:rPr lang="fr-CH" sz="600" b="0" u="none" strike="noStrike" dirty="0" err="1">
                          <a:effectLst/>
                          <a:latin typeface="Intro "/>
                        </a:rPr>
                        <a:t>Valor</a:t>
                      </a:r>
                      <a:r>
                        <a:rPr lang="fr-CH" sz="600" b="0" u="none" strike="noStrike" dirty="0">
                          <a:effectLst/>
                          <a:latin typeface="Intro "/>
                        </a:rPr>
                        <a:t> </a:t>
                      </a:r>
                      <a:r>
                        <a:rPr lang="fr-CH" sz="600" b="0" u="none" strike="noStrike" dirty="0" err="1">
                          <a:effectLst/>
                          <a:latin typeface="Intro "/>
                        </a:rPr>
                        <a:t>energético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1722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771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vMerge="1">
                  <a:txBody>
                    <a:bodyPr/>
                    <a:lstStyle/>
                    <a:p>
                      <a:endParaRPr lang="pt-PT"/>
                    </a:p>
                  </a:txBody>
                  <a:tcPr/>
                </a:tc>
                <a:tc gridSpan="2">
                  <a:txBody>
                    <a:bodyPr/>
                    <a:lstStyle/>
                    <a:p>
                      <a:pPr algn="ctr" fontAlgn="ctr"/>
                      <a:r>
                        <a:rPr lang="en-GB" sz="600" b="0" u="none" strike="noStrike" dirty="0">
                          <a:effectLst/>
                          <a:latin typeface="Intro "/>
                        </a:rPr>
                        <a:t>408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183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err="1">
                          <a:effectLst/>
                          <a:latin typeface="Intro "/>
                        </a:rPr>
                        <a:t>Proteínas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6,4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err="1">
                          <a:effectLst/>
                          <a:latin typeface="Intro "/>
                        </a:rPr>
                        <a:t>Hidratos</a:t>
                      </a:r>
                      <a:r>
                        <a:rPr lang="fr-CH" sz="600" b="0" u="none" strike="noStrike" dirty="0">
                          <a:effectLst/>
                          <a:latin typeface="Intro "/>
                        </a:rPr>
                        <a:t> de </a:t>
                      </a:r>
                      <a:r>
                        <a:rPr lang="fr-CH" sz="600" b="0" u="none" strike="noStrike" dirty="0" err="1">
                          <a:effectLst/>
                          <a:latin typeface="Intro "/>
                        </a:rPr>
                        <a:t>Carbono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77,4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29,4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a:effectLst/>
                          <a:latin typeface="Intro "/>
                        </a:rPr>
                        <a:t>dos quais </a:t>
                      </a:r>
                      <a:r>
                        <a:rPr lang="fr-CH" sz="600" b="0" u="none" strike="noStrike" dirty="0" err="1">
                          <a:effectLst/>
                          <a:latin typeface="Intro "/>
                        </a:rPr>
                        <a:t>açucares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25,0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13,4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err="1">
                          <a:effectLst/>
                          <a:latin typeface="Intro "/>
                        </a:rPr>
                        <a:t>Lípidos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Intro "/>
                        </a:rPr>
                        <a:t>6,9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4,1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a:effectLst/>
                          <a:latin typeface="Intro "/>
                        </a:rPr>
                        <a:t>dos quais </a:t>
                      </a:r>
                      <a:r>
                        <a:rPr lang="fr-CH" sz="600" b="0" u="none" strike="noStrike" dirty="0" err="1">
                          <a:effectLst/>
                          <a:latin typeface="Intro "/>
                        </a:rPr>
                        <a:t>saturados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2,5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1,9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err="1">
                          <a:effectLst/>
                          <a:latin typeface="Intro "/>
                        </a:rPr>
                        <a:t>Fibra</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3,9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1,2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r" fontAlgn="ctr"/>
                      <a:r>
                        <a:rPr lang="fr-CH" sz="600" b="0" u="none" strike="noStrike" dirty="0" smtClean="0">
                          <a:effectLst/>
                          <a:latin typeface="Intro "/>
                        </a:rPr>
                        <a:t>Sal</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0,14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0,10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037">
                <a:tc>
                  <a:txBody>
                    <a:bodyPr/>
                    <a:lstStyle/>
                    <a:p>
                      <a:pPr algn="ctr" fontAlgn="ctr"/>
                      <a:r>
                        <a:rPr lang="fr-CH" sz="600" b="0" u="none" strike="noStrike" dirty="0">
                          <a:effectLst/>
                          <a:latin typeface="Intro "/>
                        </a:rPr>
                        <a:t> </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79037">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D</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Intro "/>
                        </a:rPr>
                        <a:t>3,00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60%</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0,90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a:solidFill>
                            <a:schemeClr val="bg1"/>
                          </a:solidFill>
                          <a:effectLst/>
                          <a:latin typeface="Intro "/>
                        </a:rPr>
                        <a:t>Tiamina (B1)</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1,01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92%</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0,35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32%</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err="1">
                          <a:solidFill>
                            <a:schemeClr val="bg1"/>
                          </a:solidFill>
                          <a:effectLst/>
                          <a:latin typeface="Intro "/>
                        </a:rPr>
                        <a:t>Riboflavina</a:t>
                      </a:r>
                      <a:r>
                        <a:rPr lang="es-ES_tradnl" sz="600" b="0" u="none" strike="noStrike" dirty="0">
                          <a:solidFill>
                            <a:schemeClr val="bg1"/>
                          </a:solidFill>
                          <a:effectLst/>
                          <a:latin typeface="Intro "/>
                        </a:rPr>
                        <a:t> (B2)</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1,25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0,61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44%</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a:solidFill>
                            <a:schemeClr val="bg1"/>
                          </a:solidFill>
                          <a:effectLst/>
                          <a:latin typeface="Intro "/>
                        </a:rPr>
                        <a:t>Niacina</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13,9 mg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87%</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4,29 mg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27%</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B6</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1,24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0,43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31%</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a:solidFill>
                            <a:schemeClr val="bg1"/>
                          </a:solidFill>
                          <a:effectLst/>
                          <a:latin typeface="Intro "/>
                        </a:rPr>
                        <a:t>Acido fólico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178 µg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89%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58,0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a:solidFill>
                            <a:schemeClr val="bg1"/>
                          </a:solidFill>
                          <a:effectLst/>
                          <a:latin typeface="Intro "/>
                        </a:rPr>
                        <a:t>Acido pantoténico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5,16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86%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2,00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33%</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err="1">
                          <a:solidFill>
                            <a:schemeClr val="bg1"/>
                          </a:solidFill>
                          <a:effectLst/>
                          <a:latin typeface="Intro "/>
                        </a:rPr>
                        <a:t>Cálcio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454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57%</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288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037">
                <a:tc>
                  <a:txBody>
                    <a:bodyPr/>
                    <a:lstStyle/>
                    <a:p>
                      <a:pPr algn="r" fontAlgn="ctr"/>
                      <a:r>
                        <a:rPr lang="es-ES_tradnl" sz="600" b="0" u="none" strike="noStrike" dirty="0">
                          <a:solidFill>
                            <a:schemeClr val="bg1"/>
                          </a:solidFill>
                          <a:effectLst/>
                          <a:latin typeface="Intro "/>
                        </a:rPr>
                        <a:t>Ferro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8,30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59%</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2,55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488227">
                <a:tc gridSpan="5">
                  <a:txBody>
                    <a:bodyPr/>
                    <a:lstStyle/>
                    <a:p>
                      <a:pPr algn="l" fontAlgn="ctr"/>
                      <a:r>
                        <a:rPr lang="pt-PT" sz="500" dirty="0" smtClean="0">
                          <a:latin typeface="Intro "/>
                        </a:rPr>
                        <a:t>*DDR = Dose Diária Recomendada Segundo o Decreto Lei 54/2010 de 28 de maio.</a:t>
                      </a:r>
                      <a:br>
                        <a:rPr lang="pt-PT" sz="500" dirty="0" smtClean="0">
                          <a:latin typeface="Intro "/>
                        </a:rPr>
                      </a:br>
                      <a:r>
                        <a:rPr lang="pt-PT" sz="500" dirty="0" smtClean="0">
                          <a:latin typeface="Intro "/>
                        </a:rPr>
                        <a:t>Uma taça com 30g de ESTRELITAS mais 125ml de leite meio-gordo fornece 18% da DDR de 7 vitaminas e ferro e 36% da de cálcio. </a:t>
                      </a: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938911">
                <a:tc gridSpan="5">
                  <a:txBody>
                    <a:bodyPr/>
                    <a:lstStyle/>
                    <a:p>
                      <a:pPr algn="l" fontAlgn="ct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59817" y="6067106"/>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3869853086"/>
              </p:ext>
            </p:extLst>
          </p:nvPr>
        </p:nvGraphicFramePr>
        <p:xfrm>
          <a:off x="4871865" y="207323"/>
          <a:ext cx="6786735" cy="5609527"/>
        </p:xfrm>
        <a:graphic>
          <a:graphicData uri="http://schemas.openxmlformats.org/drawingml/2006/table">
            <a:tbl>
              <a:tblPr>
                <a:tableStyleId>{5C22544A-7EE6-4342-B048-85BDC9FD1C3A}</a:tableStyleId>
              </a:tblPr>
              <a:tblGrid>
                <a:gridCol w="2697656"/>
                <a:gridCol w="1987747"/>
                <a:gridCol w="2101332"/>
              </a:tblGrid>
              <a:tr h="1660921">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658101">
                <a:tc>
                  <a:txBody>
                    <a:bodyPr/>
                    <a:lstStyle/>
                    <a:p>
                      <a:pPr algn="ctr" fontAlgn="ctr"/>
                      <a:r>
                        <a:rPr lang="pt-PT" sz="1800" b="0" u="none" strike="noStrike" noProof="0" dirty="0" smtClean="0">
                          <a:effectLst/>
                          <a:latin typeface="Intro "/>
                        </a:rPr>
                        <a:t>Energia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940144">
                <a:tc>
                  <a:txBody>
                    <a:bodyPr/>
                    <a:lstStyle/>
                    <a:p>
                      <a:pPr algn="ctr" fontAlgn="ctr"/>
                      <a:r>
                        <a:rPr lang="pt-PT" sz="1800" b="0" u="none" strike="noStrike" noProof="0" dirty="0" smtClean="0">
                          <a:effectLst/>
                          <a:latin typeface="Intro "/>
                        </a:rPr>
                        <a:t>Lípidos</a:t>
                      </a:r>
                    </a:p>
                    <a:p>
                      <a:pPr algn="ctr" fontAlgn="ctr"/>
                      <a:r>
                        <a:rPr lang="pt-PT" sz="1800" b="0" i="0" u="none" strike="noStrike" noProof="0" dirty="0" smtClean="0">
                          <a:solidFill>
                            <a:srgbClr val="000000"/>
                          </a:solidFill>
                          <a:effectLst/>
                          <a:latin typeface="Intro "/>
                        </a:rPr>
                        <a:t>dos quais saturados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1222187">
                <a:tc>
                  <a:txBody>
                    <a:bodyPr/>
                    <a:lstStyle/>
                    <a:p>
                      <a:pPr algn="ctr" fontAlgn="ctr"/>
                      <a:r>
                        <a:rPr lang="pt-PT" sz="1800" b="0" u="none" strike="noStrike" noProof="0" dirty="0" smtClean="0">
                          <a:effectLst/>
                          <a:latin typeface="Intro "/>
                        </a:rPr>
                        <a:t>Hidratos de Carbono</a:t>
                      </a:r>
                    </a:p>
                    <a:p>
                      <a:pPr marL="0" marR="0" indent="0" algn="ctr" defTabSz="914400" rtl="0" eaLnBrk="1" fontAlgn="ctr" latinLnBrk="0" hangingPunct="1">
                        <a:lnSpc>
                          <a:spcPct val="100000"/>
                        </a:lnSpc>
                        <a:spcBef>
                          <a:spcPts val="0"/>
                        </a:spcBef>
                        <a:spcAft>
                          <a:spcPts val="0"/>
                        </a:spcAft>
                        <a:buClrTx/>
                        <a:buSzTx/>
                        <a:buFontTx/>
                        <a:buNone/>
                        <a:tabLst/>
                        <a:defRPr/>
                      </a:pPr>
                      <a:r>
                        <a:rPr lang="pt-PT" sz="1800" b="0" u="none" strike="noStrike" noProof="0" dirty="0" smtClean="0">
                          <a:effectLst/>
                          <a:latin typeface="Intro "/>
                        </a:rPr>
                        <a:t>dos quais açucares</a:t>
                      </a:r>
                      <a:endParaRPr lang="pt-PT" sz="1800" b="0" i="0" u="none" strike="noStrike" noProof="0"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76058">
                <a:tc>
                  <a:txBody>
                    <a:bodyPr/>
                    <a:lstStyle/>
                    <a:p>
                      <a:pPr algn="ctr" fontAlgn="ctr"/>
                      <a:r>
                        <a:rPr lang="pt-PT" sz="1800" b="0" u="none" strike="noStrike" noProof="0" dirty="0" smtClean="0">
                          <a:effectLst/>
                          <a:latin typeface="Intro "/>
                        </a:rPr>
                        <a:t>Fibra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76058">
                <a:tc>
                  <a:txBody>
                    <a:bodyPr/>
                    <a:lstStyle/>
                    <a:p>
                      <a:pPr algn="ctr" fontAlgn="ctr"/>
                      <a:r>
                        <a:rPr lang="pt-PT" sz="1800" b="0" i="0" u="none" strike="noStrike" noProof="0" dirty="0" smtClean="0">
                          <a:solidFill>
                            <a:schemeClr val="dk1"/>
                          </a:solidFill>
                          <a:effectLst/>
                          <a:latin typeface="Intro "/>
                        </a:rPr>
                        <a:t>Proteínas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76058">
                <a:tc>
                  <a:txBody>
                    <a:bodyPr/>
                    <a:lstStyle/>
                    <a:p>
                      <a:pPr algn="ctr" fontAlgn="ctr"/>
                      <a:r>
                        <a:rPr lang="pt-PT" sz="1800" b="0" u="none" strike="noStrike" noProof="0" dirty="0" smtClean="0">
                          <a:effectLst/>
                          <a:latin typeface="Intro "/>
                        </a:rPr>
                        <a:t>Sal</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3956304" y="3609688"/>
            <a:ext cx="804672" cy="11874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956304" y="260648"/>
            <a:ext cx="804672" cy="1410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871865" y="5797676"/>
            <a:ext cx="6786735" cy="802315"/>
          </a:xfrm>
          <a:prstGeom prst="rect">
            <a:avLst/>
          </a:prstGeom>
          <a:solidFill>
            <a:schemeClr val="bg1">
              <a:alpha val="6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ct val="0"/>
              </a:spcBef>
              <a:buNone/>
            </a:pPr>
            <a:r>
              <a:rPr lang="pt-PT" sz="4000" b="1" dirty="0">
                <a:solidFill>
                  <a:srgbClr val="002060"/>
                </a:solidFill>
                <a:latin typeface="Intro Light"/>
                <a:cs typeface="Intro Light"/>
              </a:rPr>
              <a:t>C</a:t>
            </a:r>
            <a:r>
              <a:rPr lang="pt-PT" sz="4000" b="1" dirty="0" smtClean="0">
                <a:solidFill>
                  <a:srgbClr val="002060"/>
                </a:solidFill>
                <a:latin typeface="Intro Light"/>
                <a:cs typeface="Intro Light"/>
              </a:rPr>
              <a:t>OMO SÃO ORDENADOS?</a:t>
            </a:r>
            <a:endParaRPr lang="pt-PT" sz="4000" b="1" dirty="0">
              <a:solidFill>
                <a:srgbClr val="002060"/>
              </a:solidFill>
              <a:latin typeface="Intro Light"/>
              <a:cs typeface="Intro Light"/>
            </a:endParaRPr>
          </a:p>
        </p:txBody>
      </p:sp>
    </p:spTree>
    <p:extLst>
      <p:ext uri="{BB962C8B-B14F-4D97-AF65-F5344CB8AC3E}">
        <p14:creationId xmlns:p14="http://schemas.microsoft.com/office/powerpoint/2010/main" val="1121329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0" y="-15208"/>
            <a:ext cx="12192000" cy="923330"/>
          </a:xfrm>
          <a:prstGeom prst="rect">
            <a:avLst/>
          </a:prstGeom>
          <a:solidFill>
            <a:schemeClr val="bg1"/>
          </a:solidFill>
        </p:spPr>
        <p:txBody>
          <a:bodyPr wrap="square">
            <a:spAutoFit/>
          </a:bodyPr>
          <a:lstStyle/>
          <a:p>
            <a:pPr marL="360362" indent="0" algn="r">
              <a:lnSpc>
                <a:spcPct val="100000"/>
              </a:lnSpc>
              <a:buNone/>
            </a:pPr>
            <a:r>
              <a:rPr lang="pt-PT" sz="5400" b="1" dirty="0">
                <a:solidFill>
                  <a:schemeClr val="accent4"/>
                </a:solidFill>
                <a:latin typeface="Folks" panose="02000503020000020004" pitchFamily="2" charset="0"/>
                <a:cs typeface="Intro Light"/>
              </a:rPr>
              <a:t>Declaração nutricional e energia </a:t>
            </a:r>
          </a:p>
        </p:txBody>
      </p:sp>
      <p:graphicFrame>
        <p:nvGraphicFramePr>
          <p:cNvPr id="20" name="Tabela 19"/>
          <p:cNvGraphicFramePr>
            <a:graphicFrameLocks noGrp="1"/>
          </p:cNvGraphicFramePr>
          <p:nvPr>
            <p:extLst>
              <p:ext uri="{D42A27DB-BD31-4B8C-83A1-F6EECF244321}">
                <p14:modId xmlns:p14="http://schemas.microsoft.com/office/powerpoint/2010/main" val="2064444323"/>
              </p:ext>
            </p:extLst>
          </p:nvPr>
        </p:nvGraphicFramePr>
        <p:xfrm>
          <a:off x="667059" y="483248"/>
          <a:ext cx="2413030" cy="6252880"/>
        </p:xfrm>
        <a:graphic>
          <a:graphicData uri="http://schemas.openxmlformats.org/drawingml/2006/table">
            <a:tbl>
              <a:tblPr>
                <a:tableStyleId>{5C22544A-7EE6-4342-B048-85BDC9FD1C3A}</a:tableStyleId>
              </a:tblPr>
              <a:tblGrid>
                <a:gridCol w="1020009"/>
                <a:gridCol w="412747"/>
                <a:gridCol w="268286"/>
                <a:gridCol w="433384"/>
                <a:gridCol w="278604"/>
              </a:tblGrid>
              <a:tr h="312342">
                <a:tc gridSpan="5">
                  <a:txBody>
                    <a:bodyPr/>
                    <a:lstStyle/>
                    <a:p>
                      <a:pPr algn="ctr" fontAlgn="ctr"/>
                      <a:r>
                        <a:rPr lang="fr-CH" sz="900" b="0" i="0" u="none" strike="noStrike" dirty="0" smtClean="0">
                          <a:solidFill>
                            <a:srgbClr val="000000"/>
                          </a:solidFill>
                          <a:effectLst/>
                          <a:latin typeface="Intro "/>
                        </a:rPr>
                        <a:t>INGREDIENTES</a:t>
                      </a:r>
                      <a:endParaRPr lang="fr-CH" sz="9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90825">
                <a:tc gridSpan="5">
                  <a:txBody>
                    <a:bodyPr/>
                    <a:lstStyle/>
                    <a:p>
                      <a:r>
                        <a:rPr lang="pt-PT" sz="600" b="0" i="0" dirty="0" smtClean="0">
                          <a:latin typeface="Intro "/>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Intro "/>
                        </a:rPr>
                        <a:t>Vitaminas e Minerais: D, tiamina, riboflavina, </a:t>
                      </a:r>
                      <a:r>
                        <a:rPr lang="pt-PT" sz="600" b="0" i="0" dirty="0" err="1" smtClean="0">
                          <a:latin typeface="Intro "/>
                        </a:rPr>
                        <a:t>niacina</a:t>
                      </a:r>
                      <a:r>
                        <a:rPr lang="pt-PT" sz="600" b="0" i="0" dirty="0" smtClean="0">
                          <a:latin typeface="Intro "/>
                        </a:rPr>
                        <a:t>, B6, ácido fólico, ácido </a:t>
                      </a:r>
                      <a:r>
                        <a:rPr lang="pt-PT" sz="600" b="0" i="0" dirty="0" err="1" smtClean="0">
                          <a:latin typeface="Intro "/>
                        </a:rPr>
                        <a:t>pantoténico</a:t>
                      </a:r>
                      <a:r>
                        <a:rPr lang="pt-PT" sz="600" b="0" i="0" dirty="0" smtClean="0">
                          <a:latin typeface="Intro "/>
                        </a:rPr>
                        <a:t>, cálcio e ferro.</a:t>
                      </a:r>
                      <a:endParaRPr lang="fr-CH" sz="7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49640">
                <a:tc gridSpan="5">
                  <a:txBody>
                    <a:bodyPr/>
                    <a:lstStyle/>
                    <a:p>
                      <a:pPr algn="ctr" fontAlgn="ct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506457">
                <a:tc>
                  <a:txBody>
                    <a:bodyPr/>
                    <a:lstStyle/>
                    <a:p>
                      <a:pPr algn="ctr" fontAlgn="ctr"/>
                      <a:r>
                        <a:rPr lang="fr-CH" sz="600" b="0" u="none" strike="noStrike" dirty="0" err="1" smtClean="0">
                          <a:effectLst/>
                          <a:latin typeface="Intro "/>
                        </a:rPr>
                        <a:t>Valores</a:t>
                      </a:r>
                      <a:r>
                        <a:rPr lang="fr-CH" sz="600" b="0" u="none" strike="noStrike" dirty="0" smtClean="0">
                          <a:effectLst/>
                          <a:latin typeface="Intro "/>
                        </a:rPr>
                        <a:t> </a:t>
                      </a:r>
                      <a:r>
                        <a:rPr lang="fr-CH" sz="600" b="0" u="none" strike="noStrike" dirty="0" err="1">
                          <a:effectLst/>
                          <a:latin typeface="Intro "/>
                        </a:rPr>
                        <a:t>Aproximados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Intro "/>
                        </a:rPr>
                        <a:t>Por</a:t>
                      </a:r>
                      <a:r>
                        <a:rPr lang="fr-CH" sz="600" b="0" u="none" strike="noStrike" dirty="0">
                          <a:effectLst/>
                          <a:latin typeface="Intro "/>
                        </a:rPr>
                        <a:t> 100g de ESTRELITAS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Intro "/>
                        </a:rPr>
                        <a:t>Por 30 g de ESTRELITAS + 125ml de leite meio-gordo</a:t>
                      </a:r>
                      <a:endParaRPr lang="pt-PT"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rowSpan="2">
                  <a:txBody>
                    <a:bodyPr/>
                    <a:lstStyle/>
                    <a:p>
                      <a:pPr algn="r" fontAlgn="ctr"/>
                      <a:r>
                        <a:rPr lang="fr-CH" sz="600" b="0" u="none" strike="noStrike" dirty="0" err="1">
                          <a:effectLst/>
                          <a:latin typeface="Intro "/>
                        </a:rPr>
                        <a:t>Valor</a:t>
                      </a:r>
                      <a:r>
                        <a:rPr lang="fr-CH" sz="600" b="0" u="none" strike="noStrike" dirty="0">
                          <a:effectLst/>
                          <a:latin typeface="Intro "/>
                        </a:rPr>
                        <a:t> </a:t>
                      </a:r>
                      <a:r>
                        <a:rPr lang="fr-CH" sz="600" b="0" u="none" strike="noStrike" dirty="0" err="1">
                          <a:effectLst/>
                          <a:latin typeface="Intro "/>
                        </a:rPr>
                        <a:t>energético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1722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771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vMerge="1">
                  <a:txBody>
                    <a:bodyPr/>
                    <a:lstStyle/>
                    <a:p>
                      <a:endParaRPr lang="pt-PT"/>
                    </a:p>
                  </a:txBody>
                  <a:tcPr/>
                </a:tc>
                <a:tc gridSpan="2">
                  <a:txBody>
                    <a:bodyPr/>
                    <a:lstStyle/>
                    <a:p>
                      <a:pPr algn="ctr" fontAlgn="ctr"/>
                      <a:r>
                        <a:rPr lang="en-GB" sz="600" b="0" u="none" strike="noStrike" dirty="0">
                          <a:effectLst/>
                          <a:latin typeface="Intro "/>
                        </a:rPr>
                        <a:t>408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183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err="1">
                          <a:effectLst/>
                          <a:latin typeface="Intro "/>
                        </a:rPr>
                        <a:t>Proteínas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6,4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err="1">
                          <a:effectLst/>
                          <a:latin typeface="Intro "/>
                        </a:rPr>
                        <a:t>Hidratos</a:t>
                      </a:r>
                      <a:r>
                        <a:rPr lang="fr-CH" sz="600" b="0" u="none" strike="noStrike" dirty="0">
                          <a:effectLst/>
                          <a:latin typeface="Intro "/>
                        </a:rPr>
                        <a:t> de </a:t>
                      </a:r>
                      <a:r>
                        <a:rPr lang="fr-CH" sz="600" b="0" u="none" strike="noStrike" dirty="0" err="1">
                          <a:effectLst/>
                          <a:latin typeface="Intro "/>
                        </a:rPr>
                        <a:t>Carbono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77,4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29,4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a:effectLst/>
                          <a:latin typeface="Intro "/>
                        </a:rPr>
                        <a:t>dos quais </a:t>
                      </a:r>
                      <a:r>
                        <a:rPr lang="fr-CH" sz="600" b="0" u="none" strike="noStrike" dirty="0" err="1">
                          <a:effectLst/>
                          <a:latin typeface="Intro "/>
                        </a:rPr>
                        <a:t>açucares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25,0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13,4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err="1">
                          <a:effectLst/>
                          <a:latin typeface="Intro "/>
                        </a:rPr>
                        <a:t>Lípidos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Intro "/>
                        </a:rPr>
                        <a:t>6,9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4,1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a:effectLst/>
                          <a:latin typeface="Intro "/>
                        </a:rPr>
                        <a:t>dos quais </a:t>
                      </a:r>
                      <a:r>
                        <a:rPr lang="fr-CH" sz="600" b="0" u="none" strike="noStrike" dirty="0" err="1">
                          <a:effectLst/>
                          <a:latin typeface="Intro "/>
                        </a:rPr>
                        <a:t>saturados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2,5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1,9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err="1">
                          <a:effectLst/>
                          <a:latin typeface="Intro "/>
                        </a:rPr>
                        <a:t>Fibra</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3,9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1,2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r" fontAlgn="ctr"/>
                      <a:r>
                        <a:rPr lang="fr-CH" sz="600" b="0" u="none" strike="noStrike" dirty="0" smtClean="0">
                          <a:effectLst/>
                          <a:latin typeface="Intro "/>
                        </a:rPr>
                        <a:t>Sal</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0,14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0,10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888">
                <a:tc>
                  <a:txBody>
                    <a:bodyPr/>
                    <a:lstStyle/>
                    <a:p>
                      <a:pPr algn="ctr" fontAlgn="ctr"/>
                      <a:r>
                        <a:rPr lang="fr-CH" sz="600" b="0" u="none" strike="noStrike" dirty="0">
                          <a:effectLst/>
                          <a:latin typeface="Intro "/>
                        </a:rPr>
                        <a:t> </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72888">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D</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Intro "/>
                        </a:rPr>
                        <a:t>3,00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60%</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0,90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a:solidFill>
                            <a:schemeClr val="bg1"/>
                          </a:solidFill>
                          <a:effectLst/>
                          <a:latin typeface="Intro "/>
                        </a:rPr>
                        <a:t>Tiamina (B1)</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1,01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92%</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0,35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32%</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err="1">
                          <a:solidFill>
                            <a:schemeClr val="bg1"/>
                          </a:solidFill>
                          <a:effectLst/>
                          <a:latin typeface="Intro "/>
                        </a:rPr>
                        <a:t>Riboflavina</a:t>
                      </a:r>
                      <a:r>
                        <a:rPr lang="es-ES_tradnl" sz="600" b="0" u="none" strike="noStrike" dirty="0">
                          <a:solidFill>
                            <a:schemeClr val="bg1"/>
                          </a:solidFill>
                          <a:effectLst/>
                          <a:latin typeface="Intro "/>
                        </a:rPr>
                        <a:t> (B2)</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1,25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0,61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44%</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a:solidFill>
                            <a:schemeClr val="bg1"/>
                          </a:solidFill>
                          <a:effectLst/>
                          <a:latin typeface="Intro "/>
                        </a:rPr>
                        <a:t>Niacina</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13,9 mg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87%</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4,29 mg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27%</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B6</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1,24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0,43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31%</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a:solidFill>
                            <a:schemeClr val="bg1"/>
                          </a:solidFill>
                          <a:effectLst/>
                          <a:latin typeface="Intro "/>
                        </a:rPr>
                        <a:t>Acido fólico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178 µg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89%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58,0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a:solidFill>
                            <a:schemeClr val="bg1"/>
                          </a:solidFill>
                          <a:effectLst/>
                          <a:latin typeface="Intro "/>
                        </a:rPr>
                        <a:t>Acido pantoténico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5,16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86%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2,00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33%</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err="1">
                          <a:solidFill>
                            <a:schemeClr val="bg1"/>
                          </a:solidFill>
                          <a:effectLst/>
                          <a:latin typeface="Intro "/>
                        </a:rPr>
                        <a:t>Cálcio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454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57%</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288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888">
                <a:tc>
                  <a:txBody>
                    <a:bodyPr/>
                    <a:lstStyle/>
                    <a:p>
                      <a:pPr algn="r" fontAlgn="ctr"/>
                      <a:r>
                        <a:rPr lang="es-ES_tradnl" sz="600" b="0" u="none" strike="noStrike" dirty="0">
                          <a:solidFill>
                            <a:schemeClr val="bg1"/>
                          </a:solidFill>
                          <a:effectLst/>
                          <a:latin typeface="Intro "/>
                        </a:rPr>
                        <a:t>Ferro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8,30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59%</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2,55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302080">
                <a:tc gridSpan="5">
                  <a:txBody>
                    <a:bodyPr/>
                    <a:lstStyle/>
                    <a:p>
                      <a:pPr algn="l" fontAlgn="ctr"/>
                      <a:r>
                        <a:rPr lang="pt-PT" sz="500" dirty="0" smtClean="0">
                          <a:latin typeface="Intro "/>
                        </a:rPr>
                        <a:t>*DDR = Dose Diária Recomendada Segundo o Decreto Lei 54/2010 de 28 de maio.</a:t>
                      </a:r>
                      <a:br>
                        <a:rPr lang="pt-PT" sz="500" dirty="0" smtClean="0">
                          <a:latin typeface="Intro "/>
                        </a:rPr>
                      </a:br>
                      <a:r>
                        <a:rPr lang="pt-PT" sz="500" dirty="0" smtClean="0">
                          <a:latin typeface="Intro "/>
                        </a:rPr>
                        <a:t>Uma taça com 30g de ESTRELITAS mais 125ml de leite meio-gordo fornece 18% da DDR de 7 vitaminas e ferro e 36% da de cálcio. </a:t>
                      </a: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906664">
                <a:tc gridSpan="5">
                  <a:txBody>
                    <a:bodyPr/>
                    <a:lstStyle/>
                    <a:p>
                      <a:pPr algn="l" fontAlgn="ct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4423" y="5972372"/>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2831244226"/>
              </p:ext>
            </p:extLst>
          </p:nvPr>
        </p:nvGraphicFramePr>
        <p:xfrm>
          <a:off x="4622558" y="1211673"/>
          <a:ext cx="6948100" cy="4647269"/>
        </p:xfrm>
        <a:graphic>
          <a:graphicData uri="http://schemas.openxmlformats.org/drawingml/2006/table">
            <a:tbl>
              <a:tblPr>
                <a:tableStyleId>{5C22544A-7EE6-4342-B048-85BDC9FD1C3A}</a:tableStyleId>
              </a:tblPr>
              <a:tblGrid>
                <a:gridCol w="2761797"/>
                <a:gridCol w="2035009"/>
                <a:gridCol w="2151294"/>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solidFill>
                            <a:schemeClr val="bg1"/>
                          </a:solidFill>
                          <a:effectLst/>
                          <a:latin typeface="Intro "/>
                        </a:rPr>
                        <a:t>Energia</a:t>
                      </a:r>
                      <a:endParaRPr lang="fr-CH"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u="none" strike="noStrike" dirty="0" smtClean="0">
                          <a:solidFill>
                            <a:schemeClr val="bg1"/>
                          </a:solidFill>
                          <a:effectLst/>
                          <a:latin typeface="Intro "/>
                        </a:rPr>
                        <a:t>1645kJ</a:t>
                      </a:r>
                    </a:p>
                    <a:p>
                      <a:pPr algn="ctr" fontAlgn="ctr"/>
                      <a:r>
                        <a:rPr lang="en-GB" sz="1800" b="0" u="none" strike="noStrike" dirty="0" smtClean="0">
                          <a:solidFill>
                            <a:schemeClr val="bg1"/>
                          </a:solidFill>
                          <a:effectLst/>
                          <a:latin typeface="Intro "/>
                        </a:rPr>
                        <a:t>389 </a:t>
                      </a:r>
                      <a:r>
                        <a:rPr lang="en-GB" sz="1800" b="0" u="none" strike="noStrike" dirty="0">
                          <a:solidFill>
                            <a:schemeClr val="bg1"/>
                          </a:solidFill>
                          <a:effectLst/>
                          <a:latin typeface="Intro "/>
                        </a:rPr>
                        <a:t>kcal</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u="none" strike="noStrike" dirty="0" smtClean="0">
                          <a:solidFill>
                            <a:schemeClr val="bg1"/>
                          </a:solidFill>
                          <a:effectLst/>
                          <a:latin typeface="Intro "/>
                        </a:rPr>
                        <a:t>747kJ</a:t>
                      </a:r>
                    </a:p>
                    <a:p>
                      <a:pPr algn="ctr" fontAlgn="ctr"/>
                      <a:r>
                        <a:rPr lang="en-GB" sz="1800" b="0" u="none" strike="noStrike" dirty="0" smtClean="0">
                          <a:solidFill>
                            <a:schemeClr val="bg1"/>
                          </a:solidFill>
                          <a:effectLst/>
                          <a:latin typeface="Intro "/>
                        </a:rPr>
                        <a:t>177 </a:t>
                      </a:r>
                      <a:r>
                        <a:rPr lang="en-GB" sz="1800" b="0" u="none" strike="noStrike" dirty="0">
                          <a:solidFill>
                            <a:schemeClr val="bg1"/>
                          </a:solidFill>
                          <a:effectLst/>
                          <a:latin typeface="Intro "/>
                        </a:rPr>
                        <a:t>kcal</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r>
              <a:tr h="307574">
                <a:tc>
                  <a:txBody>
                    <a:bodyPr/>
                    <a:lstStyle/>
                    <a:p>
                      <a:pPr algn="ctr" fontAlgn="ctr"/>
                      <a:r>
                        <a:rPr lang="fr-CH" sz="1800" b="0" u="none" strike="noStrike" dirty="0" err="1" smtClean="0">
                          <a:effectLst/>
                          <a:latin typeface="Intro "/>
                        </a:rPr>
                        <a:t>Lípidos</a:t>
                      </a:r>
                      <a:endParaRPr lang="fr-CH" sz="1800" b="0" u="none" strike="noStrike" dirty="0" smtClean="0">
                        <a:effectLst/>
                        <a:latin typeface="Intro "/>
                      </a:endParaRPr>
                    </a:p>
                    <a:p>
                      <a:pPr algn="ctr" fontAlgn="ctr"/>
                      <a:r>
                        <a:rPr lang="fr-CH" sz="1800" b="0" i="0" u="none" strike="noStrike" dirty="0" smtClean="0">
                          <a:solidFill>
                            <a:srgbClr val="000000"/>
                          </a:solidFill>
                          <a:effectLst/>
                          <a:latin typeface="Intro "/>
                        </a:rPr>
                        <a:t>dos quais </a:t>
                      </a:r>
                      <a:r>
                        <a:rPr lang="fr-CH" sz="1800" b="0" i="0" u="none" strike="noStrike" dirty="0" err="1" smtClean="0">
                          <a:solidFill>
                            <a:srgbClr val="000000"/>
                          </a:solidFill>
                          <a:effectLst/>
                          <a:latin typeface="Intro "/>
                        </a:rPr>
                        <a:t>saturados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a:effectLst/>
                          <a:latin typeface="Intro "/>
                        </a:rPr>
                        <a:t>Hidratos</a:t>
                      </a:r>
                      <a:r>
                        <a:rPr lang="fr-CH" sz="1800" b="0" u="none" strike="noStrike" dirty="0">
                          <a:effectLst/>
                          <a:latin typeface="Intro "/>
                        </a:rPr>
                        <a:t> de </a:t>
                      </a:r>
                      <a:r>
                        <a:rPr lang="fr-CH" sz="1800" b="0" u="none" strike="noStrike" dirty="0" err="1" smtClean="0">
                          <a:effectLst/>
                          <a:latin typeface="Intro "/>
                        </a:rPr>
                        <a:t>Carbono</a:t>
                      </a:r>
                      <a:endParaRPr lang="fr-CH" sz="1800" b="0" u="none" strike="noStrike" dirty="0" smtClean="0">
                        <a:effectLst/>
                        <a:latin typeface="Intro "/>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1800" b="0" u="none" strike="noStrike" dirty="0" smtClean="0">
                          <a:effectLst/>
                          <a:latin typeface="Intro "/>
                        </a:rPr>
                        <a:t>dos quais </a:t>
                      </a:r>
                      <a:r>
                        <a:rPr lang="fr-CH" sz="1800" b="0" u="none" strike="noStrike" dirty="0" err="1" smtClean="0">
                          <a:effectLst/>
                          <a:latin typeface="Intro "/>
                        </a:rPr>
                        <a:t>açucares</a:t>
                      </a:r>
                      <a:endParaRPr lang="fr-CH" sz="1800" b="0" i="0" u="none" strike="noStrike"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Fibra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i="0" u="none" strike="noStrike" dirty="0" err="1" smtClean="0">
                          <a:solidFill>
                            <a:schemeClr val="dk1"/>
                          </a:solidFill>
                          <a:effectLst/>
                          <a:latin typeface="Intro "/>
                        </a:rPr>
                        <a:t>Proteínas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smtClean="0">
                          <a:effectLst/>
                          <a:latin typeface="Intro "/>
                        </a:rPr>
                        <a:t>Sal</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3224465" y="3535308"/>
            <a:ext cx="1253716" cy="135717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224465" y="1838021"/>
            <a:ext cx="1253716" cy="10024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6858000" y="5879503"/>
            <a:ext cx="4608155" cy="97849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sz="4400" b="1" dirty="0" smtClean="0">
                <a:solidFill>
                  <a:srgbClr val="002060"/>
                </a:solidFill>
                <a:latin typeface="Folks" panose="02000503020000020004" pitchFamily="2" charset="0"/>
                <a:cs typeface="Intro Light"/>
              </a:rPr>
              <a:t>VALOR</a:t>
            </a:r>
            <a:r>
              <a:rPr lang="pt-PT" sz="3600" dirty="0" smtClean="0">
                <a:solidFill>
                  <a:srgbClr val="002060"/>
                </a:solidFill>
                <a:latin typeface="Folks" panose="02000503020000020004" pitchFamily="2" charset="0"/>
              </a:rPr>
              <a:t> </a:t>
            </a:r>
            <a:r>
              <a:rPr lang="pt-PT" sz="4400" b="1" dirty="0" smtClean="0">
                <a:solidFill>
                  <a:srgbClr val="002060"/>
                </a:solidFill>
                <a:latin typeface="Folks" panose="02000503020000020004" pitchFamily="2" charset="0"/>
                <a:cs typeface="Intro Light"/>
              </a:rPr>
              <a:t>CALÓRICO</a:t>
            </a:r>
            <a:endParaRPr lang="pt-PT" sz="4400" b="1" dirty="0">
              <a:solidFill>
                <a:srgbClr val="002060"/>
              </a:solidFill>
              <a:latin typeface="Folks" panose="02000503020000020004" pitchFamily="2" charset="0"/>
              <a:cs typeface="Intro Light"/>
            </a:endParaRPr>
          </a:p>
        </p:txBody>
      </p:sp>
    </p:spTree>
    <p:extLst>
      <p:ext uri="{BB962C8B-B14F-4D97-AF65-F5344CB8AC3E}">
        <p14:creationId xmlns:p14="http://schemas.microsoft.com/office/powerpoint/2010/main" val="3288915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0" y="-15208"/>
            <a:ext cx="12192000" cy="923330"/>
          </a:xfrm>
          <a:prstGeom prst="rect">
            <a:avLst/>
          </a:prstGeom>
          <a:solidFill>
            <a:schemeClr val="bg1"/>
          </a:solidFill>
        </p:spPr>
        <p:txBody>
          <a:bodyPr wrap="square">
            <a:spAutoFit/>
          </a:bodyPr>
          <a:lstStyle/>
          <a:p>
            <a:pPr marL="360362" indent="0" algn="r">
              <a:lnSpc>
                <a:spcPct val="100000"/>
              </a:lnSpc>
              <a:buNone/>
            </a:pPr>
            <a:r>
              <a:rPr lang="pt-PT" sz="5400" b="1" dirty="0">
                <a:solidFill>
                  <a:schemeClr val="accent4"/>
                </a:solidFill>
                <a:latin typeface="Folks" panose="02000503020000020004" pitchFamily="2" charset="0"/>
                <a:cs typeface="Intro Light"/>
              </a:rPr>
              <a:t>Declaração nutricional e </a:t>
            </a:r>
            <a:r>
              <a:rPr lang="pt-PT" sz="5400" b="1" dirty="0" smtClean="0">
                <a:solidFill>
                  <a:schemeClr val="accent4"/>
                </a:solidFill>
                <a:latin typeface="Folks" panose="02000503020000020004" pitchFamily="2" charset="0"/>
                <a:cs typeface="Intro Light"/>
              </a:rPr>
              <a:t>lípidos </a:t>
            </a:r>
            <a:endParaRPr lang="pt-PT" sz="5400" b="1" dirty="0">
              <a:solidFill>
                <a:schemeClr val="accent4"/>
              </a:solidFill>
              <a:latin typeface="Folks" panose="02000503020000020004" pitchFamily="2" charset="0"/>
              <a:cs typeface="Intro Light"/>
            </a:endParaRPr>
          </a:p>
        </p:txBody>
      </p:sp>
      <p:graphicFrame>
        <p:nvGraphicFramePr>
          <p:cNvPr id="20" name="Tabela 19"/>
          <p:cNvGraphicFramePr>
            <a:graphicFrameLocks noGrp="1"/>
          </p:cNvGraphicFramePr>
          <p:nvPr>
            <p:extLst>
              <p:ext uri="{D42A27DB-BD31-4B8C-83A1-F6EECF244321}">
                <p14:modId xmlns:p14="http://schemas.microsoft.com/office/powerpoint/2010/main" val="2880075634"/>
              </p:ext>
            </p:extLst>
          </p:nvPr>
        </p:nvGraphicFramePr>
        <p:xfrm>
          <a:off x="592310" y="490928"/>
          <a:ext cx="2378510" cy="6237519"/>
        </p:xfrm>
        <a:graphic>
          <a:graphicData uri="http://schemas.openxmlformats.org/drawingml/2006/table">
            <a:tbl>
              <a:tblPr>
                <a:tableStyleId>{5C22544A-7EE6-4342-B048-85BDC9FD1C3A}</a:tableStyleId>
              </a:tblPr>
              <a:tblGrid>
                <a:gridCol w="1005417"/>
                <a:gridCol w="406842"/>
                <a:gridCol w="264448"/>
                <a:gridCol w="427184"/>
                <a:gridCol w="274619"/>
              </a:tblGrid>
              <a:tr h="311576">
                <a:tc gridSpan="5">
                  <a:txBody>
                    <a:bodyPr/>
                    <a:lstStyle/>
                    <a:p>
                      <a:pPr algn="ctr" fontAlgn="ctr"/>
                      <a:r>
                        <a:rPr lang="fr-CH" sz="900" b="0" i="0" u="none" strike="noStrike" dirty="0" smtClean="0">
                          <a:solidFill>
                            <a:srgbClr val="000000"/>
                          </a:solidFill>
                          <a:effectLst/>
                          <a:latin typeface="Intro "/>
                        </a:rPr>
                        <a:t>INGREDIENTES</a:t>
                      </a:r>
                      <a:endParaRPr lang="fr-CH" sz="9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88884">
                <a:tc gridSpan="5">
                  <a:txBody>
                    <a:bodyPr/>
                    <a:lstStyle/>
                    <a:p>
                      <a:r>
                        <a:rPr lang="pt-PT" sz="600" b="0" i="0" dirty="0" smtClean="0">
                          <a:latin typeface="Intro "/>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Intro "/>
                        </a:rPr>
                        <a:t>Vitaminas e Minerais: D, tiamina, riboflavina, </a:t>
                      </a:r>
                      <a:r>
                        <a:rPr lang="pt-PT" sz="600" b="0" i="0" dirty="0" err="1" smtClean="0">
                          <a:latin typeface="Intro "/>
                        </a:rPr>
                        <a:t>niacina</a:t>
                      </a:r>
                      <a:r>
                        <a:rPr lang="pt-PT" sz="600" b="0" i="0" dirty="0" smtClean="0">
                          <a:latin typeface="Intro "/>
                        </a:rPr>
                        <a:t>, B6, ácido fólico, ácido </a:t>
                      </a:r>
                      <a:r>
                        <a:rPr lang="pt-PT" sz="600" b="0" i="0" dirty="0" err="1" smtClean="0">
                          <a:latin typeface="Intro "/>
                        </a:rPr>
                        <a:t>pantoténico</a:t>
                      </a:r>
                      <a:r>
                        <a:rPr lang="pt-PT" sz="600" b="0" i="0" dirty="0" smtClean="0">
                          <a:latin typeface="Intro "/>
                        </a:rPr>
                        <a:t>, cálcio e ferro.</a:t>
                      </a:r>
                      <a:endParaRPr lang="fr-CH" sz="7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49272">
                <a:tc gridSpan="5">
                  <a:txBody>
                    <a:bodyPr/>
                    <a:lstStyle/>
                    <a:p>
                      <a:pPr algn="ctr" fontAlgn="ct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505213">
                <a:tc>
                  <a:txBody>
                    <a:bodyPr/>
                    <a:lstStyle/>
                    <a:p>
                      <a:pPr algn="ctr" fontAlgn="ctr"/>
                      <a:r>
                        <a:rPr lang="fr-CH" sz="600" b="0" u="none" strike="noStrike" dirty="0" err="1" smtClean="0">
                          <a:effectLst/>
                          <a:latin typeface="Intro "/>
                        </a:rPr>
                        <a:t>Valores</a:t>
                      </a:r>
                      <a:r>
                        <a:rPr lang="fr-CH" sz="600" b="0" u="none" strike="noStrike" dirty="0" smtClean="0">
                          <a:effectLst/>
                          <a:latin typeface="Intro "/>
                        </a:rPr>
                        <a:t> </a:t>
                      </a:r>
                      <a:r>
                        <a:rPr lang="fr-CH" sz="600" b="0" u="none" strike="noStrike" dirty="0" err="1">
                          <a:effectLst/>
                          <a:latin typeface="Intro "/>
                        </a:rPr>
                        <a:t>Aproximados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Intro "/>
                        </a:rPr>
                        <a:t>Por</a:t>
                      </a:r>
                      <a:r>
                        <a:rPr lang="fr-CH" sz="600" b="0" u="none" strike="noStrike" dirty="0">
                          <a:effectLst/>
                          <a:latin typeface="Intro "/>
                        </a:rPr>
                        <a:t> 100g de ESTRELITAS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Intro "/>
                        </a:rPr>
                        <a:t>Por 30 g de ESTRELITAS + 125ml de leite meio-gordo</a:t>
                      </a:r>
                      <a:endParaRPr lang="pt-PT"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rowSpan="2">
                  <a:txBody>
                    <a:bodyPr/>
                    <a:lstStyle/>
                    <a:p>
                      <a:pPr algn="r" fontAlgn="ctr"/>
                      <a:r>
                        <a:rPr lang="fr-CH" sz="600" b="0" u="none" strike="noStrike" dirty="0" err="1">
                          <a:effectLst/>
                          <a:latin typeface="Intro "/>
                        </a:rPr>
                        <a:t>Valor</a:t>
                      </a:r>
                      <a:r>
                        <a:rPr lang="fr-CH" sz="600" b="0" u="none" strike="noStrike" dirty="0">
                          <a:effectLst/>
                          <a:latin typeface="Intro "/>
                        </a:rPr>
                        <a:t> </a:t>
                      </a:r>
                      <a:r>
                        <a:rPr lang="fr-CH" sz="600" b="0" u="none" strike="noStrike" dirty="0" err="1">
                          <a:effectLst/>
                          <a:latin typeface="Intro "/>
                        </a:rPr>
                        <a:t>energético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1722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771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vMerge="1">
                  <a:txBody>
                    <a:bodyPr/>
                    <a:lstStyle/>
                    <a:p>
                      <a:endParaRPr lang="pt-PT"/>
                    </a:p>
                  </a:txBody>
                  <a:tcPr/>
                </a:tc>
                <a:tc gridSpan="2">
                  <a:txBody>
                    <a:bodyPr/>
                    <a:lstStyle/>
                    <a:p>
                      <a:pPr algn="ctr" fontAlgn="ctr"/>
                      <a:r>
                        <a:rPr lang="en-GB" sz="600" b="0" u="none" strike="noStrike" dirty="0">
                          <a:effectLst/>
                          <a:latin typeface="Intro "/>
                        </a:rPr>
                        <a:t>408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183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err="1">
                          <a:effectLst/>
                          <a:latin typeface="Intro "/>
                        </a:rPr>
                        <a:t>Proteínas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6,4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err="1">
                          <a:effectLst/>
                          <a:latin typeface="Intro "/>
                        </a:rPr>
                        <a:t>Hidratos</a:t>
                      </a:r>
                      <a:r>
                        <a:rPr lang="fr-CH" sz="600" b="0" u="none" strike="noStrike" dirty="0">
                          <a:effectLst/>
                          <a:latin typeface="Intro "/>
                        </a:rPr>
                        <a:t> de </a:t>
                      </a:r>
                      <a:r>
                        <a:rPr lang="fr-CH" sz="600" b="0" u="none" strike="noStrike" dirty="0" err="1">
                          <a:effectLst/>
                          <a:latin typeface="Intro "/>
                        </a:rPr>
                        <a:t>Carbono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77,4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29,4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a:effectLst/>
                          <a:latin typeface="Intro "/>
                        </a:rPr>
                        <a:t>dos quais </a:t>
                      </a:r>
                      <a:r>
                        <a:rPr lang="fr-CH" sz="600" b="0" u="none" strike="noStrike" dirty="0" err="1">
                          <a:effectLst/>
                          <a:latin typeface="Intro "/>
                        </a:rPr>
                        <a:t>açucares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25,0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13,4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err="1">
                          <a:effectLst/>
                          <a:latin typeface="Intro "/>
                        </a:rPr>
                        <a:t>Lípidos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Intro "/>
                        </a:rPr>
                        <a:t>6,9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4,1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a:effectLst/>
                          <a:latin typeface="Intro "/>
                        </a:rPr>
                        <a:t>dos quais </a:t>
                      </a:r>
                      <a:r>
                        <a:rPr lang="fr-CH" sz="600" b="0" u="none" strike="noStrike" dirty="0" err="1">
                          <a:effectLst/>
                          <a:latin typeface="Intro "/>
                        </a:rPr>
                        <a:t>saturados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2,5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1,9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err="1">
                          <a:effectLst/>
                          <a:latin typeface="Intro "/>
                        </a:rPr>
                        <a:t>Fibra</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3,9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1,2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r" fontAlgn="ctr"/>
                      <a:r>
                        <a:rPr lang="fr-CH" sz="600" b="0" u="none" strike="noStrike" dirty="0" smtClean="0">
                          <a:effectLst/>
                          <a:latin typeface="Intro "/>
                        </a:rPr>
                        <a:t>Sal</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0,14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0,10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2463">
                <a:tc>
                  <a:txBody>
                    <a:bodyPr/>
                    <a:lstStyle/>
                    <a:p>
                      <a:pPr algn="ctr" fontAlgn="ctr"/>
                      <a:r>
                        <a:rPr lang="fr-CH" sz="600" b="0" u="none" strike="noStrike" dirty="0">
                          <a:effectLst/>
                          <a:latin typeface="Intro "/>
                        </a:rPr>
                        <a:t> </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72463">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D</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Intro "/>
                        </a:rPr>
                        <a:t>3,00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60%</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0,90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a:solidFill>
                            <a:schemeClr val="bg1"/>
                          </a:solidFill>
                          <a:effectLst/>
                          <a:latin typeface="Intro "/>
                        </a:rPr>
                        <a:t>Tiamina (B1)</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1,01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92%</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0,35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32%</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err="1">
                          <a:solidFill>
                            <a:schemeClr val="bg1"/>
                          </a:solidFill>
                          <a:effectLst/>
                          <a:latin typeface="Intro "/>
                        </a:rPr>
                        <a:t>Riboflavina</a:t>
                      </a:r>
                      <a:r>
                        <a:rPr lang="es-ES_tradnl" sz="600" b="0" u="none" strike="noStrike" dirty="0">
                          <a:solidFill>
                            <a:schemeClr val="bg1"/>
                          </a:solidFill>
                          <a:effectLst/>
                          <a:latin typeface="Intro "/>
                        </a:rPr>
                        <a:t> (B2)</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1,25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0,61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44%</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a:solidFill>
                            <a:schemeClr val="bg1"/>
                          </a:solidFill>
                          <a:effectLst/>
                          <a:latin typeface="Intro "/>
                        </a:rPr>
                        <a:t>Niacina</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13,9 mg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87%</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4,29 mg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27%</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B6</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1,24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0,43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31%</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a:solidFill>
                            <a:schemeClr val="bg1"/>
                          </a:solidFill>
                          <a:effectLst/>
                          <a:latin typeface="Intro "/>
                        </a:rPr>
                        <a:t>Acido fólico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178 µg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89%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58,0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a:solidFill>
                            <a:schemeClr val="bg1"/>
                          </a:solidFill>
                          <a:effectLst/>
                          <a:latin typeface="Intro "/>
                        </a:rPr>
                        <a:t>Acido pantoténico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5,16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86%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2,00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33%</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err="1">
                          <a:solidFill>
                            <a:schemeClr val="bg1"/>
                          </a:solidFill>
                          <a:effectLst/>
                          <a:latin typeface="Intro "/>
                        </a:rPr>
                        <a:t>Cálcio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454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57%</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288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2463">
                <a:tc>
                  <a:txBody>
                    <a:bodyPr/>
                    <a:lstStyle/>
                    <a:p>
                      <a:pPr algn="r" fontAlgn="ctr"/>
                      <a:r>
                        <a:rPr lang="es-ES_tradnl" sz="600" b="0" u="none" strike="noStrike" dirty="0">
                          <a:solidFill>
                            <a:schemeClr val="bg1"/>
                          </a:solidFill>
                          <a:effectLst/>
                          <a:latin typeface="Intro "/>
                        </a:rPr>
                        <a:t>Ferro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8,30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59%</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2,55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301338">
                <a:tc gridSpan="5">
                  <a:txBody>
                    <a:bodyPr/>
                    <a:lstStyle/>
                    <a:p>
                      <a:pPr algn="l" fontAlgn="ctr"/>
                      <a:r>
                        <a:rPr lang="pt-PT" sz="500" dirty="0" smtClean="0">
                          <a:latin typeface="Intro "/>
                        </a:rPr>
                        <a:t>*DDR = Dose Diária Recomendada Segundo o Decreto Lei 54/2010 de 28 de maio.</a:t>
                      </a:r>
                      <a:br>
                        <a:rPr lang="pt-PT" sz="500" dirty="0" smtClean="0">
                          <a:latin typeface="Intro "/>
                        </a:rPr>
                      </a:br>
                      <a:r>
                        <a:rPr lang="pt-PT" sz="500" dirty="0" smtClean="0">
                          <a:latin typeface="Intro "/>
                        </a:rPr>
                        <a:t>Uma taça com 30g de ESTRELITAS mais 125ml de leite meio-gordo fornece 18% da DDR de 7 vitaminas e ferro e 36% da de cálcio. </a:t>
                      </a: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904439">
                <a:tc gridSpan="5">
                  <a:txBody>
                    <a:bodyPr/>
                    <a:lstStyle/>
                    <a:p>
                      <a:pPr algn="l" fontAlgn="ct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2414" y="5935042"/>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2333864265"/>
              </p:ext>
            </p:extLst>
          </p:nvPr>
        </p:nvGraphicFramePr>
        <p:xfrm>
          <a:off x="4557279" y="889552"/>
          <a:ext cx="6742380" cy="4738709"/>
        </p:xfrm>
        <a:graphic>
          <a:graphicData uri="http://schemas.openxmlformats.org/drawingml/2006/table">
            <a:tbl>
              <a:tblPr>
                <a:tableStyleId>{5C22544A-7EE6-4342-B048-85BDC9FD1C3A}</a:tableStyleId>
              </a:tblPr>
              <a:tblGrid>
                <a:gridCol w="2680025"/>
                <a:gridCol w="1974756"/>
                <a:gridCol w="2087599"/>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Energia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solidFill>
                            <a:schemeClr val="bg1"/>
                          </a:solidFill>
                          <a:effectLst/>
                          <a:latin typeface="Intro "/>
                        </a:rPr>
                        <a:t>Lípidos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C3E50"/>
                    </a:solidFill>
                  </a:tcPr>
                </a:tc>
                <a:tc>
                  <a:txBody>
                    <a:bodyPr/>
                    <a:lstStyle/>
                    <a:p>
                      <a:pPr algn="ctr" fontAlgn="ctr"/>
                      <a:r>
                        <a:rPr lang="es-ES_tradnl" sz="1800" b="0" u="none" strike="noStrike" dirty="0" smtClean="0">
                          <a:solidFill>
                            <a:schemeClr val="bg1"/>
                          </a:solidFill>
                          <a:effectLst/>
                          <a:latin typeface="Intro "/>
                        </a:rPr>
                        <a:t>4,5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C3E50"/>
                    </a:solidFill>
                  </a:tcPr>
                </a:tc>
                <a:tc>
                  <a:txBody>
                    <a:bodyPr/>
                    <a:lstStyle/>
                    <a:p>
                      <a:pPr algn="ctr" fontAlgn="ctr"/>
                      <a:r>
                        <a:rPr lang="es-ES_tradnl" sz="1800" b="0" u="none" strike="noStrike" dirty="0" smtClean="0">
                          <a:solidFill>
                            <a:schemeClr val="bg1"/>
                          </a:solidFill>
                          <a:effectLst/>
                          <a:latin typeface="Intro "/>
                        </a:rPr>
                        <a:t>3,4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C3E50"/>
                    </a:solidFill>
                  </a:tcPr>
                </a:tc>
              </a:tr>
              <a:tr h="30757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800" b="0" i="0" u="none" strike="noStrike" noProof="0" dirty="0" smtClean="0">
                          <a:solidFill>
                            <a:schemeClr val="tx1"/>
                          </a:solidFill>
                          <a:effectLst/>
                          <a:latin typeface="Intro "/>
                        </a:rPr>
                        <a:t>dos quais saturados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tx1"/>
                          </a:solidFill>
                          <a:effectLst/>
                          <a:latin typeface="Intro "/>
                        </a:rPr>
                        <a:t>1,8g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tx1"/>
                          </a:solidFill>
                          <a:effectLst/>
                          <a:latin typeface="Intro "/>
                        </a:rPr>
                        <a:t>1,7g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Hidratos de Carbono</a:t>
                      </a:r>
                    </a:p>
                    <a:p>
                      <a:pPr marL="0" marR="0" indent="0" algn="ctr" defTabSz="914400" rtl="0" eaLnBrk="1" fontAlgn="ctr" latinLnBrk="0" hangingPunct="1">
                        <a:lnSpc>
                          <a:spcPct val="100000"/>
                        </a:lnSpc>
                        <a:spcBef>
                          <a:spcPts val="0"/>
                        </a:spcBef>
                        <a:spcAft>
                          <a:spcPts val="0"/>
                        </a:spcAft>
                        <a:buClrTx/>
                        <a:buSzTx/>
                        <a:buFontTx/>
                        <a:buNone/>
                        <a:tabLst/>
                        <a:defRPr/>
                      </a:pPr>
                      <a:r>
                        <a:rPr lang="pt-PT" sz="1800" b="0" u="none" strike="noStrike" noProof="0" dirty="0" smtClean="0">
                          <a:effectLst/>
                          <a:latin typeface="Intro "/>
                        </a:rPr>
                        <a:t>dos quais açucares</a:t>
                      </a:r>
                      <a:endParaRPr lang="pt-PT" sz="1800" b="0" i="0" u="none" strike="noStrike" noProof="0"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Fibra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i="0" u="none" strike="noStrike" noProof="0" dirty="0" smtClean="0">
                          <a:solidFill>
                            <a:schemeClr val="dk1"/>
                          </a:solidFill>
                          <a:effectLst/>
                          <a:latin typeface="Intro "/>
                        </a:rPr>
                        <a:t>Proteínas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Sal</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3116670" y="3553097"/>
            <a:ext cx="1272450" cy="10450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116670" y="1410789"/>
            <a:ext cx="1177440" cy="115581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557279" y="5635761"/>
            <a:ext cx="6742380" cy="88226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sz="4400" b="1" dirty="0" smtClean="0">
                <a:solidFill>
                  <a:srgbClr val="002060"/>
                </a:solidFill>
                <a:latin typeface="Folks" panose="02000503020000020004" pitchFamily="2" charset="0"/>
                <a:cs typeface="Intro Light"/>
              </a:rPr>
              <a:t>GORDURAS</a:t>
            </a:r>
          </a:p>
        </p:txBody>
      </p:sp>
    </p:spTree>
    <p:extLst>
      <p:ext uri="{BB962C8B-B14F-4D97-AF65-F5344CB8AC3E}">
        <p14:creationId xmlns:p14="http://schemas.microsoft.com/office/powerpoint/2010/main" val="264634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2006221" y="0"/>
            <a:ext cx="10185779" cy="1600438"/>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b="1" dirty="0" smtClean="0">
                <a:solidFill>
                  <a:srgbClr val="002060"/>
                </a:solidFill>
                <a:latin typeface="Folks-Light" panose="02000403020000020004" pitchFamily="2" charset="0"/>
                <a:ea typeface="+mn-ea"/>
                <a:cs typeface="Intro Light"/>
              </a:rPr>
              <a:t>Qual é </a:t>
            </a:r>
            <a:r>
              <a:rPr lang="pt-PT" b="1" smtClean="0">
                <a:solidFill>
                  <a:srgbClr val="002060"/>
                </a:solidFill>
                <a:latin typeface="Folks-Light" panose="02000403020000020004" pitchFamily="2" charset="0"/>
                <a:ea typeface="+mn-ea"/>
                <a:cs typeface="Intro Light"/>
              </a:rPr>
              <a:t>o </a:t>
            </a:r>
            <a:r>
              <a:rPr lang="pt-PT" b="1" smtClean="0">
                <a:solidFill>
                  <a:schemeClr val="accent4"/>
                </a:solidFill>
                <a:latin typeface="Folks-Light" panose="02000403020000020004" pitchFamily="2" charset="0"/>
                <a:ea typeface="+mn-ea"/>
                <a:cs typeface="Intro Light"/>
              </a:rPr>
              <a:t>DOSE DIÁRIA</a:t>
            </a:r>
            <a:r>
              <a:rPr lang="pt-PT" sz="5400" b="1" smtClean="0">
                <a:solidFill>
                  <a:schemeClr val="accent4"/>
                </a:solidFill>
                <a:latin typeface="Folks-Light" panose="02000403020000020004" pitchFamily="2" charset="0"/>
              </a:rPr>
              <a:t> </a:t>
            </a:r>
            <a:r>
              <a:rPr lang="pt-PT" b="1" smtClean="0">
                <a:solidFill>
                  <a:schemeClr val="accent4"/>
                </a:solidFill>
                <a:latin typeface="Folks-Light" panose="02000403020000020004" pitchFamily="2" charset="0"/>
                <a:ea typeface="+mn-ea"/>
                <a:cs typeface="Intro Light"/>
              </a:rPr>
              <a:t>RECOMENDADA </a:t>
            </a:r>
            <a:r>
              <a:rPr lang="pt-PT" b="1" dirty="0" smtClean="0">
                <a:solidFill>
                  <a:srgbClr val="002060"/>
                </a:solidFill>
                <a:latin typeface="Folks-Light" panose="02000403020000020004" pitchFamily="2" charset="0"/>
                <a:ea typeface="+mn-ea"/>
                <a:cs typeface="Intro Light"/>
              </a:rPr>
              <a:t>de </a:t>
            </a:r>
            <a:r>
              <a:rPr lang="pt-PT" b="1" u="sng" dirty="0" smtClean="0">
                <a:solidFill>
                  <a:srgbClr val="002060"/>
                </a:solidFill>
                <a:latin typeface="Folks-Light" panose="02000403020000020004" pitchFamily="2" charset="0"/>
                <a:ea typeface="+mn-ea"/>
                <a:cs typeface="Intro Light"/>
              </a:rPr>
              <a:t>lípidos</a:t>
            </a:r>
            <a:r>
              <a:rPr lang="pt-PT" b="1" dirty="0" smtClean="0">
                <a:solidFill>
                  <a:schemeClr val="accent4"/>
                </a:solidFill>
                <a:latin typeface="Folks-Light" panose="02000403020000020004" pitchFamily="2" charset="0"/>
                <a:ea typeface="+mn-ea"/>
                <a:cs typeface="Intro Light"/>
              </a:rPr>
              <a:t>?</a:t>
            </a:r>
            <a:endParaRPr lang="pt-PT" b="1" dirty="0">
              <a:solidFill>
                <a:schemeClr val="accent4"/>
              </a:solidFill>
              <a:latin typeface="Folks-Light" panose="02000403020000020004" pitchFamily="2" charset="0"/>
              <a:ea typeface="+mn-ea"/>
              <a:cs typeface="Intro Light"/>
            </a:endParaRPr>
          </a:p>
        </p:txBody>
      </p:sp>
      <p:pic>
        <p:nvPicPr>
          <p:cNvPr id="2050" name="Picture 2" descr="http://www.temmais.com/UpLoad/programa/Editor/aze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1607016"/>
            <a:ext cx="2421895" cy="1507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temmais.com/UpLoad/programa/Editor/aze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429" y="1995519"/>
            <a:ext cx="2421895" cy="1507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temmais.com/UpLoad/programa/Editor/aze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414" y="3961002"/>
            <a:ext cx="2421895" cy="1507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emmais.com/UpLoad/programa/Editor/aze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517" y="4052118"/>
            <a:ext cx="2421895" cy="150763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5"/>
          <p:cNvSpPr txBox="1">
            <a:spLocks noChangeArrowheads="1"/>
          </p:cNvSpPr>
          <p:nvPr/>
        </p:nvSpPr>
        <p:spPr bwMode="auto">
          <a:xfrm>
            <a:off x="6562165" y="5693218"/>
            <a:ext cx="5629835"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a:solidFill>
                  <a:srgbClr val="002060"/>
                </a:solidFill>
                <a:latin typeface="Calibri" panose="020F0502020204030204" pitchFamily="34" charset="0"/>
              </a:rPr>
              <a:t>25 a 37% </a:t>
            </a:r>
            <a:r>
              <a:rPr lang="pt-PT" sz="4800" b="1" dirty="0" smtClean="0">
                <a:solidFill>
                  <a:srgbClr val="002060"/>
                </a:solidFill>
                <a:latin typeface="Calibri" panose="020F0502020204030204" pitchFamily="34" charset="0"/>
              </a:rPr>
              <a:t>DDR</a:t>
            </a:r>
            <a:endParaRPr lang="pt-PT" sz="4800" b="1" dirty="0">
              <a:solidFill>
                <a:srgbClr val="002060"/>
              </a:solidFill>
              <a:latin typeface="Calibri" panose="020F0502020204030204" pitchFamily="34" charset="0"/>
            </a:endParaRPr>
          </a:p>
        </p:txBody>
      </p:sp>
      <p:grpSp>
        <p:nvGrpSpPr>
          <p:cNvPr id="18" name="Grupo 17"/>
          <p:cNvGrpSpPr/>
          <p:nvPr/>
        </p:nvGrpSpPr>
        <p:grpSpPr>
          <a:xfrm>
            <a:off x="-98681" y="-418452"/>
            <a:ext cx="2213231" cy="1932927"/>
            <a:chOff x="-98681" y="-418452"/>
            <a:chExt cx="2272741" cy="2018022"/>
          </a:xfrm>
        </p:grpSpPr>
        <p:pic>
          <p:nvPicPr>
            <p:cNvPr id="19"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20"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pic>
        <p:nvPicPr>
          <p:cNvPr id="7" name="Picture 2" descr="http://www.temmais.com/UpLoad/programa/Editor/azeite.jp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033874" y="4601088"/>
            <a:ext cx="1210947" cy="150763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5081651" y="2169043"/>
            <a:ext cx="2326341" cy="22292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7200" b="1" dirty="0" smtClean="0">
                <a:solidFill>
                  <a:srgbClr val="002060"/>
                </a:solidFill>
                <a:latin typeface="Calibri" panose="020F0502020204030204" pitchFamily="34" charset="0"/>
              </a:rPr>
              <a:t>70g</a:t>
            </a:r>
            <a:endParaRPr lang="pt-PT" sz="72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5846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75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3" dur="75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xEl>
                                              <p:pRg st="0" end="0"/>
                                            </p:txEl>
                                          </p:spTgt>
                                        </p:tgtEl>
                                      </p:cBhvr>
                                    </p:animEffect>
                                  </p:childTnLst>
                                </p:cTn>
                              </p:par>
                            </p:childTnLst>
                          </p:cTn>
                        </p:par>
                        <p:par>
                          <p:cTn id="16" fill="hold">
                            <p:stCondLst>
                              <p:cond delay="5450"/>
                            </p:stCondLst>
                            <p:childTnLst>
                              <p:par>
                                <p:cTn id="17" presetID="45"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2000"/>
                                        <p:tgtEl>
                                          <p:spTgt spid="2050"/>
                                        </p:tgtEl>
                                      </p:cBhvr>
                                    </p:animEffect>
                                    <p:anim calcmode="lin" valueType="num">
                                      <p:cBhvr>
                                        <p:cTn id="20" dur="2000" fill="hold"/>
                                        <p:tgtEl>
                                          <p:spTgt spid="2050"/>
                                        </p:tgtEl>
                                        <p:attrNameLst>
                                          <p:attrName>ppt_w</p:attrName>
                                        </p:attrNameLst>
                                      </p:cBhvr>
                                      <p:tavLst>
                                        <p:tav tm="0" fmla="#ppt_w*sin(2.5*pi*$)">
                                          <p:val>
                                            <p:fltVal val="0"/>
                                          </p:val>
                                        </p:tav>
                                        <p:tav tm="100000">
                                          <p:val>
                                            <p:fltVal val="1"/>
                                          </p:val>
                                        </p:tav>
                                      </p:tavLst>
                                    </p:anim>
                                    <p:anim calcmode="lin" valueType="num">
                                      <p:cBhvr>
                                        <p:cTn id="21" dur="2000" fill="hold"/>
                                        <p:tgtEl>
                                          <p:spTgt spid="2050"/>
                                        </p:tgtEl>
                                        <p:attrNameLst>
                                          <p:attrName>ppt_h</p:attrName>
                                        </p:attrNameLst>
                                      </p:cBhvr>
                                      <p:tavLst>
                                        <p:tav tm="0">
                                          <p:val>
                                            <p:strVal val="#ppt_h"/>
                                          </p:val>
                                        </p:tav>
                                        <p:tav tm="100000">
                                          <p:val>
                                            <p:strVal val="#ppt_h"/>
                                          </p:val>
                                        </p:tav>
                                      </p:tavLst>
                                    </p:anim>
                                  </p:childTnLst>
                                </p:cTn>
                              </p:par>
                            </p:childTnLst>
                          </p:cTn>
                        </p:par>
                        <p:par>
                          <p:cTn id="22" fill="hold">
                            <p:stCondLst>
                              <p:cond delay="7450"/>
                            </p:stCondLst>
                            <p:childTnLst>
                              <p:par>
                                <p:cTn id="23" presetID="4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9450"/>
                            </p:stCondLst>
                            <p:childTnLst>
                              <p:par>
                                <p:cTn id="29" presetID="4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par>
                          <p:cTn id="34" fill="hold">
                            <p:stCondLst>
                              <p:cond delay="11450"/>
                            </p:stCondLst>
                            <p:childTnLst>
                              <p:par>
                                <p:cTn id="35" presetID="45"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childTnLst>
                          </p:cTn>
                        </p:par>
                        <p:par>
                          <p:cTn id="40" fill="hold">
                            <p:stCondLst>
                              <p:cond delay="13450"/>
                            </p:stCondLst>
                            <p:childTnLst>
                              <p:par>
                                <p:cTn id="41" presetID="45"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ppt_w</p:attrName>
                                        </p:attrNameLst>
                                      </p:cBhvr>
                                      <p:tavLst>
                                        <p:tav tm="0" fmla="#ppt_w*sin(2.5*pi*$)">
                                          <p:val>
                                            <p:fltVal val="0"/>
                                          </p:val>
                                        </p:tav>
                                        <p:tav tm="100000">
                                          <p:val>
                                            <p:fltVal val="1"/>
                                          </p:val>
                                        </p:tav>
                                      </p:tavLst>
                                    </p:anim>
                                    <p:anim calcmode="lin" valueType="num">
                                      <p:cBhvr>
                                        <p:cTn id="45" dur="2000" fill="hold"/>
                                        <p:tgtEl>
                                          <p:spTgt spid="7"/>
                                        </p:tgtEl>
                                        <p:attrNameLst>
                                          <p:attrName>ppt_h</p:attrName>
                                        </p:attrNameLst>
                                      </p:cBhvr>
                                      <p:tavLst>
                                        <p:tav tm="0">
                                          <p:val>
                                            <p:strVal val="#ppt_h"/>
                                          </p:val>
                                        </p:tav>
                                        <p:tav tm="100000">
                                          <p:val>
                                            <p:strVal val="#ppt_h"/>
                                          </p:val>
                                        </p:tav>
                                      </p:tavLst>
                                    </p:anim>
                                  </p:childTnLst>
                                </p:cTn>
                              </p:par>
                            </p:childTnLst>
                          </p:cTn>
                        </p:par>
                        <p:par>
                          <p:cTn id="46" fill="hold">
                            <p:stCondLst>
                              <p:cond delay="15450"/>
                            </p:stCondLst>
                            <p:childTnLst>
                              <p:par>
                                <p:cTn id="47" presetID="53" presetClass="entr" presetSubtype="16"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15950"/>
                            </p:stCondLst>
                            <p:childTnLst>
                              <p:par>
                                <p:cTn id="53" presetID="2" presetClass="entr" presetSubtype="4"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 descr="https://encrypted-tbn0.gstatic.com/images?q=tbn:ANd9GcSqv1gHyNNOv_6m7jlDFxUOAqnYEaW8dD2EpY3PzDAUfEGcCISxmkHh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13" y="1702825"/>
            <a:ext cx="2155458" cy="16115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txBox="1">
            <a:spLocks noChangeArrowheads="1"/>
          </p:cNvSpPr>
          <p:nvPr/>
        </p:nvSpPr>
        <p:spPr bwMode="auto">
          <a:xfrm>
            <a:off x="2793871" y="2216215"/>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17g gordura</a:t>
            </a:r>
          </a:p>
        </p:txBody>
      </p:sp>
      <p:pic>
        <p:nvPicPr>
          <p:cNvPr id="4" name="Picture 14" descr="http://3.bp.blogspot.com/-DAnCBbSJsZk/UC0g2AvZG6I/AAAAAAAAB5w/6iQ_mFtAp7w/s1600/bo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387" y="3728022"/>
            <a:ext cx="2121265" cy="1508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txBox="1">
            <a:spLocks noChangeArrowheads="1"/>
          </p:cNvSpPr>
          <p:nvPr/>
        </p:nvSpPr>
        <p:spPr bwMode="auto">
          <a:xfrm>
            <a:off x="2919809" y="4247187"/>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22g gordura</a:t>
            </a:r>
          </a:p>
        </p:txBody>
      </p:sp>
      <p:pic>
        <p:nvPicPr>
          <p:cNvPr id="6" name="Picture 8" descr="http://www.happyshopping.com.br/site/img/central/p/ba/b1/49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658" y="1855749"/>
            <a:ext cx="2168535" cy="17077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txBox="1">
            <a:spLocks noChangeArrowheads="1"/>
          </p:cNvSpPr>
          <p:nvPr/>
        </p:nvSpPr>
        <p:spPr bwMode="auto">
          <a:xfrm>
            <a:off x="8027970" y="2417221"/>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18g gordura</a:t>
            </a:r>
          </a:p>
        </p:txBody>
      </p:sp>
      <p:pic>
        <p:nvPicPr>
          <p:cNvPr id="8" name="Picture 12" descr="http://www.chousa.es/UserFiles/Images/chousa2012/productos/hojaldres/mixto.png"/>
          <p:cNvPicPr>
            <a:picLocks noChangeAspect="1" noChangeArrowheads="1"/>
          </p:cNvPicPr>
          <p:nvPr/>
        </p:nvPicPr>
        <p:blipFill rotWithShape="1">
          <a:blip r:embed="rId6">
            <a:extLst>
              <a:ext uri="{28A0092B-C50C-407E-A947-70E740481C1C}">
                <a14:useLocalDpi xmlns:a14="http://schemas.microsoft.com/office/drawing/2010/main" val="0"/>
              </a:ext>
            </a:extLst>
          </a:blip>
          <a:srcRect t="32989" r="30621"/>
          <a:stretch/>
        </p:blipFill>
        <p:spPr bwMode="auto">
          <a:xfrm>
            <a:off x="5966193" y="3563470"/>
            <a:ext cx="2306822" cy="18381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txBox="1">
            <a:spLocks noChangeArrowheads="1"/>
          </p:cNvSpPr>
          <p:nvPr/>
        </p:nvSpPr>
        <p:spPr bwMode="auto">
          <a:xfrm>
            <a:off x="8377518" y="4189678"/>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26g gordura</a:t>
            </a:r>
          </a:p>
        </p:txBody>
      </p:sp>
      <p:grpSp>
        <p:nvGrpSpPr>
          <p:cNvPr id="10" name="Grupo 9"/>
          <p:cNvGrpSpPr/>
          <p:nvPr/>
        </p:nvGrpSpPr>
        <p:grpSpPr>
          <a:xfrm>
            <a:off x="-98681" y="-418452"/>
            <a:ext cx="2213231" cy="1932927"/>
            <a:chOff x="-98681" y="-418452"/>
            <a:chExt cx="2272741" cy="2018022"/>
          </a:xfrm>
        </p:grpSpPr>
        <p:pic>
          <p:nvPicPr>
            <p:cNvPr id="11"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2" name="Picture 10" descr="LOGO.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13" name="Rectangle 5"/>
          <p:cNvSpPr txBox="1">
            <a:spLocks noChangeArrowheads="1"/>
          </p:cNvSpPr>
          <p:nvPr/>
        </p:nvSpPr>
        <p:spPr bwMode="auto">
          <a:xfrm>
            <a:off x="2006221" y="0"/>
            <a:ext cx="10185779" cy="1600438"/>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b="1" dirty="0" smtClean="0">
                <a:solidFill>
                  <a:srgbClr val="002060"/>
                </a:solidFill>
                <a:latin typeface="Folks-Light" panose="02000403020000020004" pitchFamily="2" charset="0"/>
                <a:ea typeface="+mn-ea"/>
                <a:cs typeface="Intro Light"/>
              </a:rPr>
              <a:t>Qual é a </a:t>
            </a:r>
            <a:r>
              <a:rPr lang="pt-PT" b="1" dirty="0" smtClean="0">
                <a:solidFill>
                  <a:schemeClr val="accent4"/>
                </a:solidFill>
                <a:latin typeface="Folks-Light" panose="02000403020000020004" pitchFamily="2" charset="0"/>
                <a:ea typeface="+mn-ea"/>
                <a:cs typeface="Intro Light"/>
              </a:rPr>
              <a:t>DOSE DIÁRIA</a:t>
            </a:r>
            <a:r>
              <a:rPr lang="pt-PT" sz="5400" b="1" dirty="0" smtClean="0">
                <a:solidFill>
                  <a:schemeClr val="accent4"/>
                </a:solidFill>
                <a:latin typeface="Folks-Light" panose="02000403020000020004" pitchFamily="2" charset="0"/>
              </a:rPr>
              <a:t> </a:t>
            </a:r>
            <a:r>
              <a:rPr lang="pt-PT" b="1" dirty="0" smtClean="0">
                <a:solidFill>
                  <a:schemeClr val="accent4"/>
                </a:solidFill>
                <a:latin typeface="Folks-Light" panose="02000403020000020004" pitchFamily="2" charset="0"/>
                <a:ea typeface="+mn-ea"/>
                <a:cs typeface="Intro Light"/>
              </a:rPr>
              <a:t>RECOMENDADA </a:t>
            </a:r>
            <a:r>
              <a:rPr lang="pt-PT" b="1" dirty="0" smtClean="0">
                <a:solidFill>
                  <a:srgbClr val="002060"/>
                </a:solidFill>
                <a:latin typeface="Folks-Light" panose="02000403020000020004" pitchFamily="2" charset="0"/>
                <a:ea typeface="+mn-ea"/>
                <a:cs typeface="Intro Light"/>
              </a:rPr>
              <a:t>de </a:t>
            </a:r>
            <a:r>
              <a:rPr lang="pt-PT" b="1" u="sng" dirty="0" smtClean="0">
                <a:solidFill>
                  <a:srgbClr val="002060"/>
                </a:solidFill>
                <a:latin typeface="Folks-Light" panose="02000403020000020004" pitchFamily="2" charset="0"/>
                <a:ea typeface="+mn-ea"/>
                <a:cs typeface="Intro Light"/>
              </a:rPr>
              <a:t>lípidos</a:t>
            </a:r>
            <a:r>
              <a:rPr lang="pt-PT" b="1" dirty="0" smtClean="0">
                <a:solidFill>
                  <a:schemeClr val="accent4"/>
                </a:solidFill>
                <a:latin typeface="Folks-Light" panose="02000403020000020004" pitchFamily="2" charset="0"/>
                <a:ea typeface="+mn-ea"/>
                <a:cs typeface="Intro Light"/>
              </a:rPr>
              <a:t>?</a:t>
            </a:r>
            <a:endParaRPr lang="pt-PT" b="1" dirty="0">
              <a:solidFill>
                <a:schemeClr val="accent4"/>
              </a:solidFill>
              <a:latin typeface="Folks-Light" panose="02000403020000020004" pitchFamily="2" charset="0"/>
              <a:ea typeface="+mn-ea"/>
              <a:cs typeface="Intro Light"/>
            </a:endParaRPr>
          </a:p>
        </p:txBody>
      </p:sp>
      <p:sp>
        <p:nvSpPr>
          <p:cNvPr id="14" name="Rectangle 5"/>
          <p:cNvSpPr txBox="1">
            <a:spLocks noChangeArrowheads="1"/>
          </p:cNvSpPr>
          <p:nvPr/>
        </p:nvSpPr>
        <p:spPr bwMode="auto">
          <a:xfrm>
            <a:off x="6562165" y="5693218"/>
            <a:ext cx="5629835"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a:solidFill>
                  <a:srgbClr val="002060"/>
                </a:solidFill>
                <a:latin typeface="Calibri" panose="020F0502020204030204" pitchFamily="34" charset="0"/>
              </a:rPr>
              <a:t>25 a 37% </a:t>
            </a:r>
            <a:r>
              <a:rPr lang="pt-PT" sz="4800" b="1" dirty="0" smtClean="0">
                <a:solidFill>
                  <a:srgbClr val="002060"/>
                </a:solidFill>
                <a:latin typeface="Calibri" panose="020F0502020204030204" pitchFamily="34" charset="0"/>
              </a:rPr>
              <a:t>DDR</a:t>
            </a:r>
            <a:endParaRPr lang="pt-PT" sz="48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523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p:cTn id="11"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ppt_w</p:attrName>
                                        </p:attrNameLst>
                                      </p:cBhvr>
                                      <p:tavLst>
                                        <p:tav tm="0" fmla="#ppt_w*sin(2.5*pi*$)">
                                          <p:val>
                                            <p:fltVal val="0"/>
                                          </p:val>
                                        </p:tav>
                                        <p:tav tm="100000">
                                          <p:val>
                                            <p:fltVal val="1"/>
                                          </p:val>
                                        </p:tav>
                                      </p:tavLst>
                                    </p:anim>
                                    <p:anim calcmode="lin" valueType="num">
                                      <p:cBhvr>
                                        <p:cTn id="22" dur="2000" fill="hold"/>
                                        <p:tgtEl>
                                          <p:spTgt spid="2"/>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anim calcmode="lin" valueType="num">
                                      <p:cBhvr>
                                        <p:cTn id="31" dur="2000" fill="hold"/>
                                        <p:tgtEl>
                                          <p:spTgt spid="6"/>
                                        </p:tgtEl>
                                        <p:attrNameLst>
                                          <p:attrName>ppt_w</p:attrName>
                                        </p:attrNameLst>
                                      </p:cBhvr>
                                      <p:tavLst>
                                        <p:tav tm="0" fmla="#ppt_w*sin(2.5*pi*$)">
                                          <p:val>
                                            <p:fltVal val="0"/>
                                          </p:val>
                                        </p:tav>
                                        <p:tav tm="100000">
                                          <p:val>
                                            <p:fltVal val="1"/>
                                          </p:val>
                                        </p:tav>
                                      </p:tavLst>
                                    </p:anim>
                                    <p:anim calcmode="lin" valueType="num">
                                      <p:cBhvr>
                                        <p:cTn id="32" dur="2000" fill="hold"/>
                                        <p:tgtEl>
                                          <p:spTgt spid="6"/>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000"/>
                                        <p:tgtEl>
                                          <p:spTgt spid="4"/>
                                        </p:tgtEl>
                                      </p:cBhvr>
                                    </p:animEffect>
                                    <p:anim calcmode="lin" valueType="num">
                                      <p:cBhvr>
                                        <p:cTn id="41" dur="2000" fill="hold"/>
                                        <p:tgtEl>
                                          <p:spTgt spid="4"/>
                                        </p:tgtEl>
                                        <p:attrNameLst>
                                          <p:attrName>ppt_w</p:attrName>
                                        </p:attrNameLst>
                                      </p:cBhvr>
                                      <p:tavLst>
                                        <p:tav tm="0" fmla="#ppt_w*sin(2.5*pi*$)">
                                          <p:val>
                                            <p:fltVal val="0"/>
                                          </p:val>
                                        </p:tav>
                                        <p:tav tm="100000">
                                          <p:val>
                                            <p:fltVal val="1"/>
                                          </p:val>
                                        </p:tav>
                                      </p:tavLst>
                                    </p:anim>
                                    <p:anim calcmode="lin" valueType="num">
                                      <p:cBhvr>
                                        <p:cTn id="42" dur="2000" fill="hold"/>
                                        <p:tgtEl>
                                          <p:spTgt spid="4"/>
                                        </p:tgtEl>
                                        <p:attrNameLst>
                                          <p:attrName>ppt_h</p:attrName>
                                        </p:attrNameLst>
                                      </p:cBhvr>
                                      <p:tavLst>
                                        <p:tav tm="0">
                                          <p:val>
                                            <p:strVal val="#ppt_h"/>
                                          </p:val>
                                        </p:tav>
                                        <p:tav tm="100000">
                                          <p:val>
                                            <p:strVal val="#ppt_h"/>
                                          </p:val>
                                        </p:tav>
                                      </p:tavLst>
                                    </p:anim>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anim calcmode="lin" valueType="num">
                                      <p:cBhvr>
                                        <p:cTn id="51" dur="2000" fill="hold"/>
                                        <p:tgtEl>
                                          <p:spTgt spid="8"/>
                                        </p:tgtEl>
                                        <p:attrNameLst>
                                          <p:attrName>ppt_w</p:attrName>
                                        </p:attrNameLst>
                                      </p:cBhvr>
                                      <p:tavLst>
                                        <p:tav tm="0" fmla="#ppt_w*sin(2.5*pi*$)">
                                          <p:val>
                                            <p:fltVal val="0"/>
                                          </p:val>
                                        </p:tav>
                                        <p:tav tm="100000">
                                          <p:val>
                                            <p:fltVal val="1"/>
                                          </p:val>
                                        </p:tav>
                                      </p:tavLst>
                                    </p:anim>
                                    <p:anim calcmode="lin" valueType="num">
                                      <p:cBhvr>
                                        <p:cTn id="52" dur="2000" fill="hold"/>
                                        <p:tgtEl>
                                          <p:spTgt spid="8"/>
                                        </p:tgtEl>
                                        <p:attrNameLst>
                                          <p:attrName>ppt_h</p:attrName>
                                        </p:attrNameLst>
                                      </p:cBhvr>
                                      <p:tavLst>
                                        <p:tav tm="0">
                                          <p:val>
                                            <p:strVal val="#ppt_h"/>
                                          </p:val>
                                        </p:tav>
                                        <p:tav tm="100000">
                                          <p:val>
                                            <p:strVal val="#ppt_h"/>
                                          </p:val>
                                        </p:tav>
                                      </p:tavLst>
                                    </p:anim>
                                  </p:childTnLst>
                                </p:cTn>
                              </p:par>
                            </p:childTnLst>
                          </p:cTn>
                        </p:par>
                        <p:par>
                          <p:cTn id="53" fill="hold">
                            <p:stCondLst>
                              <p:cond delay="200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sultado de imagem para manteiga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2" y="3356478"/>
            <a:ext cx="1951854" cy="12974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txBox="1">
            <a:spLocks noChangeArrowheads="1"/>
          </p:cNvSpPr>
          <p:nvPr/>
        </p:nvSpPr>
        <p:spPr bwMode="auto">
          <a:xfrm>
            <a:off x="1289635" y="5813338"/>
            <a:ext cx="4049178" cy="95284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5400" b="1" dirty="0" smtClean="0">
                <a:solidFill>
                  <a:srgbClr val="002060"/>
                </a:solidFill>
                <a:latin typeface="Calibri" panose="020F0502020204030204" pitchFamily="34" charset="0"/>
              </a:rPr>
              <a:t>SATURADOS</a:t>
            </a:r>
            <a:endParaRPr lang="pt-PT" sz="5400" b="1" dirty="0">
              <a:solidFill>
                <a:srgbClr val="002060"/>
              </a:solidFill>
              <a:latin typeface="Calibri" panose="020F0502020204030204" pitchFamily="34" charset="0"/>
            </a:endParaRPr>
          </a:p>
        </p:txBody>
      </p:sp>
      <p:sp>
        <p:nvSpPr>
          <p:cNvPr id="3" name="Rectangle 5"/>
          <p:cNvSpPr txBox="1">
            <a:spLocks noChangeArrowheads="1"/>
          </p:cNvSpPr>
          <p:nvPr/>
        </p:nvSpPr>
        <p:spPr bwMode="auto">
          <a:xfrm>
            <a:off x="6798410" y="5861276"/>
            <a:ext cx="4824480" cy="923330"/>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5400" b="1" dirty="0" smtClean="0">
                <a:solidFill>
                  <a:srgbClr val="002060"/>
                </a:solidFill>
                <a:latin typeface="Calibri" panose="020F0502020204030204" pitchFamily="34" charset="0"/>
              </a:rPr>
              <a:t>INSATURADOS</a:t>
            </a:r>
            <a:endParaRPr lang="pt-PT" sz="5400" b="1" dirty="0">
              <a:solidFill>
                <a:srgbClr val="002060"/>
              </a:solidFill>
              <a:latin typeface="Calibri" panose="020F0502020204030204" pitchFamily="34" charset="0"/>
            </a:endParaRPr>
          </a:p>
        </p:txBody>
      </p:sp>
      <p:pic>
        <p:nvPicPr>
          <p:cNvPr id="8194" name="Picture 2" descr="http://i61.tinypic.com/v3no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9687" y="962535"/>
            <a:ext cx="1524320" cy="191683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news.slnutrition.com/wp-content/uploads/2012/10/carne-vermelha-gorda-thilnklstock-T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978" b="23029"/>
          <a:stretch/>
        </p:blipFill>
        <p:spPr bwMode="auto">
          <a:xfrm>
            <a:off x="3161822" y="1246820"/>
            <a:ext cx="2369599" cy="120836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vivesanamente.com/wp-content/uploads/2011/09/%C2%BFQu%C3%A9-son-las-oleaginosa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819" b="15739"/>
          <a:stretch/>
        </p:blipFill>
        <p:spPr bwMode="auto">
          <a:xfrm>
            <a:off x="7002252" y="1233014"/>
            <a:ext cx="2309606" cy="117406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http://www.swimex.com.br/wp-content/uploads/2014/12/Gympass-abaca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8410" y="2675158"/>
            <a:ext cx="2092805" cy="1569604"/>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barrigalisa.pt/wp-content/uploads/2012/07/salmao.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7595" y="2993860"/>
            <a:ext cx="2347020" cy="16764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o 12"/>
          <p:cNvGrpSpPr/>
          <p:nvPr/>
        </p:nvGrpSpPr>
        <p:grpSpPr>
          <a:xfrm>
            <a:off x="-98681" y="-418452"/>
            <a:ext cx="2213231" cy="1932927"/>
            <a:chOff x="-98681" y="-418452"/>
            <a:chExt cx="2272741" cy="2018022"/>
          </a:xfrm>
        </p:grpSpPr>
        <p:pic>
          <p:nvPicPr>
            <p:cNvPr id="14"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5" name="Picture 10" descr="LOGO.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pic>
        <p:nvPicPr>
          <p:cNvPr id="4098" name="Picture 2" descr="Resultado de imagem para queijo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0454" y="1481286"/>
            <a:ext cx="2206528" cy="15889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m para paio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4520" y="2728476"/>
            <a:ext cx="2659270" cy="216452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xão reta 5"/>
          <p:cNvCxnSpPr/>
          <p:nvPr/>
        </p:nvCxnSpPr>
        <p:spPr>
          <a:xfrm>
            <a:off x="6270212" y="1327897"/>
            <a:ext cx="0" cy="406994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106" name="Picture 10" descr="Resultado de imagem para milk 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96773" y="3022729"/>
            <a:ext cx="3629296" cy="202754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350265" y="131682"/>
            <a:ext cx="9841735" cy="923330"/>
          </a:xfrm>
          <a:prstGeom prst="rect">
            <a:avLst/>
          </a:prstGeom>
        </p:spPr>
        <p:txBody>
          <a:bodyPr wrap="square">
            <a:spAutoFit/>
          </a:bodyPr>
          <a:lstStyle/>
          <a:p>
            <a:pPr algn="r"/>
            <a:r>
              <a:rPr lang="pt-PT" sz="5400" b="1" dirty="0" smtClean="0">
                <a:solidFill>
                  <a:schemeClr val="accent4"/>
                </a:solidFill>
                <a:latin typeface="Folks-Light" panose="02000403020000020004" pitchFamily="2" charset="0"/>
                <a:cs typeface="Intro Light"/>
              </a:rPr>
              <a:t>DOSE </a:t>
            </a:r>
            <a:r>
              <a:rPr lang="pt-PT" sz="5400" b="1" dirty="0">
                <a:solidFill>
                  <a:schemeClr val="accent4"/>
                </a:solidFill>
                <a:latin typeface="Folks-Light" panose="02000403020000020004" pitchFamily="2" charset="0"/>
                <a:cs typeface="Intro Light"/>
              </a:rPr>
              <a:t>DIÁRIA RECOMENDADA DE…</a:t>
            </a:r>
          </a:p>
        </p:txBody>
      </p:sp>
      <p:sp>
        <p:nvSpPr>
          <p:cNvPr id="20" name="Rectangle 5"/>
          <p:cNvSpPr txBox="1">
            <a:spLocks noChangeArrowheads="1"/>
          </p:cNvSpPr>
          <p:nvPr/>
        </p:nvSpPr>
        <p:spPr bwMode="auto">
          <a:xfrm>
            <a:off x="9574306" y="4932970"/>
            <a:ext cx="2617694"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&lt;44g</a:t>
            </a:r>
            <a:endParaRPr lang="pt-PT" sz="4800" b="1" dirty="0">
              <a:solidFill>
                <a:srgbClr val="002060"/>
              </a:solidFill>
              <a:latin typeface="Calibri" panose="020F0502020204030204" pitchFamily="34" charset="0"/>
            </a:endParaRPr>
          </a:p>
        </p:txBody>
      </p:sp>
      <p:sp>
        <p:nvSpPr>
          <p:cNvPr id="21" name="Rectangle 5"/>
          <p:cNvSpPr txBox="1">
            <a:spLocks noChangeArrowheads="1"/>
          </p:cNvSpPr>
          <p:nvPr/>
        </p:nvSpPr>
        <p:spPr bwMode="auto">
          <a:xfrm>
            <a:off x="0" y="4953376"/>
            <a:ext cx="2617694"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&lt;20g</a:t>
            </a:r>
            <a:endParaRPr lang="pt-PT" sz="48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7012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7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3" dur="7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9">
                                            <p:txEl>
                                              <p:pRg st="0" end="0"/>
                                            </p:txEl>
                                          </p:spTgt>
                                        </p:tgtEl>
                                      </p:cBhvr>
                                    </p:animEffect>
                                  </p:childTnLst>
                                </p:cTn>
                              </p:par>
                            </p:childTnLst>
                          </p:cTn>
                        </p:par>
                        <p:par>
                          <p:cTn id="16" fill="hold">
                            <p:stCondLst>
                              <p:cond delay="4475"/>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4975"/>
                            </p:stCondLst>
                            <p:childTnLst>
                              <p:par>
                                <p:cTn id="23" presetID="45" presetClass="entr" presetSubtype="0"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2000"/>
                                        <p:tgtEl>
                                          <p:spTgt spid="4098"/>
                                        </p:tgtEl>
                                      </p:cBhvr>
                                    </p:animEffect>
                                    <p:anim calcmode="lin" valueType="num">
                                      <p:cBhvr>
                                        <p:cTn id="26" dur="2000" fill="hold"/>
                                        <p:tgtEl>
                                          <p:spTgt spid="4098"/>
                                        </p:tgtEl>
                                        <p:attrNameLst>
                                          <p:attrName>ppt_w</p:attrName>
                                        </p:attrNameLst>
                                      </p:cBhvr>
                                      <p:tavLst>
                                        <p:tav tm="0" fmla="#ppt_w*sin(2.5*pi*$)">
                                          <p:val>
                                            <p:fltVal val="0"/>
                                          </p:val>
                                        </p:tav>
                                        <p:tav tm="100000">
                                          <p:val>
                                            <p:fltVal val="1"/>
                                          </p:val>
                                        </p:tav>
                                      </p:tavLst>
                                    </p:anim>
                                    <p:anim calcmode="lin" valueType="num">
                                      <p:cBhvr>
                                        <p:cTn id="27" dur="2000" fill="hold"/>
                                        <p:tgtEl>
                                          <p:spTgt spid="4098"/>
                                        </p:tgtEl>
                                        <p:attrNameLst>
                                          <p:attrName>ppt_h</p:attrName>
                                        </p:attrNameLst>
                                      </p:cBhvr>
                                      <p:tavLst>
                                        <p:tav tm="0">
                                          <p:val>
                                            <p:strVal val="#ppt_h"/>
                                          </p:val>
                                        </p:tav>
                                        <p:tav tm="100000">
                                          <p:val>
                                            <p:strVal val="#ppt_h"/>
                                          </p:val>
                                        </p:tav>
                                      </p:tavLst>
                                    </p:anim>
                                  </p:childTnLst>
                                </p:cTn>
                              </p:par>
                            </p:childTnLst>
                          </p:cTn>
                        </p:par>
                        <p:par>
                          <p:cTn id="28" fill="hold">
                            <p:stCondLst>
                              <p:cond delay="6975"/>
                            </p:stCondLst>
                            <p:childTnLst>
                              <p:par>
                                <p:cTn id="29" presetID="45" presetClass="entr" presetSubtype="0" fill="hold" nodeType="after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fade">
                                      <p:cBhvr>
                                        <p:cTn id="31" dur="2000"/>
                                        <p:tgtEl>
                                          <p:spTgt spid="8198"/>
                                        </p:tgtEl>
                                      </p:cBhvr>
                                    </p:animEffect>
                                    <p:anim calcmode="lin" valueType="num">
                                      <p:cBhvr>
                                        <p:cTn id="32" dur="2000" fill="hold"/>
                                        <p:tgtEl>
                                          <p:spTgt spid="8198"/>
                                        </p:tgtEl>
                                        <p:attrNameLst>
                                          <p:attrName>ppt_w</p:attrName>
                                        </p:attrNameLst>
                                      </p:cBhvr>
                                      <p:tavLst>
                                        <p:tav tm="0" fmla="#ppt_w*sin(2.5*pi*$)">
                                          <p:val>
                                            <p:fltVal val="0"/>
                                          </p:val>
                                        </p:tav>
                                        <p:tav tm="100000">
                                          <p:val>
                                            <p:fltVal val="1"/>
                                          </p:val>
                                        </p:tav>
                                      </p:tavLst>
                                    </p:anim>
                                    <p:anim calcmode="lin" valueType="num">
                                      <p:cBhvr>
                                        <p:cTn id="33" dur="2000" fill="hold"/>
                                        <p:tgtEl>
                                          <p:spTgt spid="8198"/>
                                        </p:tgtEl>
                                        <p:attrNameLst>
                                          <p:attrName>ppt_h</p:attrName>
                                        </p:attrNameLst>
                                      </p:cBhvr>
                                      <p:tavLst>
                                        <p:tav tm="0">
                                          <p:val>
                                            <p:strVal val="#ppt_h"/>
                                          </p:val>
                                        </p:tav>
                                        <p:tav tm="100000">
                                          <p:val>
                                            <p:strVal val="#ppt_h"/>
                                          </p:val>
                                        </p:tav>
                                      </p:tavLst>
                                    </p:anim>
                                  </p:childTnLst>
                                </p:cTn>
                              </p:par>
                            </p:childTnLst>
                          </p:cTn>
                        </p:par>
                        <p:par>
                          <p:cTn id="34" fill="hold">
                            <p:stCondLst>
                              <p:cond delay="8975"/>
                            </p:stCondLst>
                            <p:childTnLst>
                              <p:par>
                                <p:cTn id="35" presetID="45" presetClass="entr" presetSubtype="0" fill="hold" nodeType="afterEffect">
                                  <p:stCondLst>
                                    <p:cond delay="0"/>
                                  </p:stCondLst>
                                  <p:childTnLst>
                                    <p:set>
                                      <p:cBhvr>
                                        <p:cTn id="36" dur="1" fill="hold">
                                          <p:stCondLst>
                                            <p:cond delay="0"/>
                                          </p:stCondLst>
                                        </p:cTn>
                                        <p:tgtEl>
                                          <p:spTgt spid="4102"/>
                                        </p:tgtEl>
                                        <p:attrNameLst>
                                          <p:attrName>style.visibility</p:attrName>
                                        </p:attrNameLst>
                                      </p:cBhvr>
                                      <p:to>
                                        <p:strVal val="visible"/>
                                      </p:to>
                                    </p:set>
                                    <p:animEffect transition="in" filter="fade">
                                      <p:cBhvr>
                                        <p:cTn id="37" dur="2000"/>
                                        <p:tgtEl>
                                          <p:spTgt spid="4102"/>
                                        </p:tgtEl>
                                      </p:cBhvr>
                                    </p:animEffect>
                                    <p:anim calcmode="lin" valueType="num">
                                      <p:cBhvr>
                                        <p:cTn id="38" dur="2000" fill="hold"/>
                                        <p:tgtEl>
                                          <p:spTgt spid="4102"/>
                                        </p:tgtEl>
                                        <p:attrNameLst>
                                          <p:attrName>ppt_w</p:attrName>
                                        </p:attrNameLst>
                                      </p:cBhvr>
                                      <p:tavLst>
                                        <p:tav tm="0" fmla="#ppt_w*sin(2.5*pi*$)">
                                          <p:val>
                                            <p:fltVal val="0"/>
                                          </p:val>
                                        </p:tav>
                                        <p:tav tm="100000">
                                          <p:val>
                                            <p:fltVal val="1"/>
                                          </p:val>
                                        </p:tav>
                                      </p:tavLst>
                                    </p:anim>
                                    <p:anim calcmode="lin" valueType="num">
                                      <p:cBhvr>
                                        <p:cTn id="39" dur="2000" fill="hold"/>
                                        <p:tgtEl>
                                          <p:spTgt spid="4102"/>
                                        </p:tgtEl>
                                        <p:attrNameLst>
                                          <p:attrName>ppt_h</p:attrName>
                                        </p:attrNameLst>
                                      </p:cBhvr>
                                      <p:tavLst>
                                        <p:tav tm="0">
                                          <p:val>
                                            <p:strVal val="#ppt_h"/>
                                          </p:val>
                                        </p:tav>
                                        <p:tav tm="100000">
                                          <p:val>
                                            <p:strVal val="#ppt_h"/>
                                          </p:val>
                                        </p:tav>
                                      </p:tavLst>
                                    </p:anim>
                                  </p:childTnLst>
                                </p:cTn>
                              </p:par>
                            </p:childTnLst>
                          </p:cTn>
                        </p:par>
                        <p:par>
                          <p:cTn id="40" fill="hold">
                            <p:stCondLst>
                              <p:cond delay="10975"/>
                            </p:stCondLst>
                            <p:childTnLst>
                              <p:par>
                                <p:cTn id="41" presetID="45" presetClass="entr" presetSubtype="0" fill="hold" nodeType="afterEffect">
                                  <p:stCondLst>
                                    <p:cond delay="0"/>
                                  </p:stCondLst>
                                  <p:childTnLst>
                                    <p:set>
                                      <p:cBhvr>
                                        <p:cTn id="42" dur="1" fill="hold">
                                          <p:stCondLst>
                                            <p:cond delay="0"/>
                                          </p:stCondLst>
                                        </p:cTn>
                                        <p:tgtEl>
                                          <p:spTgt spid="4100"/>
                                        </p:tgtEl>
                                        <p:attrNameLst>
                                          <p:attrName>style.visibility</p:attrName>
                                        </p:attrNameLst>
                                      </p:cBhvr>
                                      <p:to>
                                        <p:strVal val="visible"/>
                                      </p:to>
                                    </p:set>
                                    <p:animEffect transition="in" filter="fade">
                                      <p:cBhvr>
                                        <p:cTn id="43" dur="2000"/>
                                        <p:tgtEl>
                                          <p:spTgt spid="4100"/>
                                        </p:tgtEl>
                                      </p:cBhvr>
                                    </p:animEffect>
                                    <p:anim calcmode="lin" valueType="num">
                                      <p:cBhvr>
                                        <p:cTn id="44" dur="2000" fill="hold"/>
                                        <p:tgtEl>
                                          <p:spTgt spid="4100"/>
                                        </p:tgtEl>
                                        <p:attrNameLst>
                                          <p:attrName>ppt_w</p:attrName>
                                        </p:attrNameLst>
                                      </p:cBhvr>
                                      <p:tavLst>
                                        <p:tav tm="0" fmla="#ppt_w*sin(2.5*pi*$)">
                                          <p:val>
                                            <p:fltVal val="0"/>
                                          </p:val>
                                        </p:tav>
                                        <p:tav tm="100000">
                                          <p:val>
                                            <p:fltVal val="1"/>
                                          </p:val>
                                        </p:tav>
                                      </p:tavLst>
                                    </p:anim>
                                    <p:anim calcmode="lin" valueType="num">
                                      <p:cBhvr>
                                        <p:cTn id="45" dur="2000" fill="hold"/>
                                        <p:tgtEl>
                                          <p:spTgt spid="4100"/>
                                        </p:tgtEl>
                                        <p:attrNameLst>
                                          <p:attrName>ppt_h</p:attrName>
                                        </p:attrNameLst>
                                      </p:cBhvr>
                                      <p:tavLst>
                                        <p:tav tm="0">
                                          <p:val>
                                            <p:strVal val="#ppt_h"/>
                                          </p:val>
                                        </p:tav>
                                        <p:tav tm="100000">
                                          <p:val>
                                            <p:strVal val="#ppt_h"/>
                                          </p:val>
                                        </p:tav>
                                      </p:tavLst>
                                    </p:anim>
                                  </p:childTnLst>
                                </p:cTn>
                              </p:par>
                            </p:childTnLst>
                          </p:cTn>
                        </p:par>
                        <p:par>
                          <p:cTn id="46" fill="hold">
                            <p:stCondLst>
                              <p:cond delay="12975"/>
                            </p:stCondLst>
                            <p:childTnLst>
                              <p:par>
                                <p:cTn id="47" presetID="45" presetClass="entr" presetSubtype="0" fill="hold" nodeType="afterEffect">
                                  <p:stCondLst>
                                    <p:cond delay="0"/>
                                  </p:stCondLst>
                                  <p:childTnLst>
                                    <p:set>
                                      <p:cBhvr>
                                        <p:cTn id="48" dur="1" fill="hold">
                                          <p:stCondLst>
                                            <p:cond delay="0"/>
                                          </p:stCondLst>
                                        </p:cTn>
                                        <p:tgtEl>
                                          <p:spTgt spid="4106"/>
                                        </p:tgtEl>
                                        <p:attrNameLst>
                                          <p:attrName>style.visibility</p:attrName>
                                        </p:attrNameLst>
                                      </p:cBhvr>
                                      <p:to>
                                        <p:strVal val="visible"/>
                                      </p:to>
                                    </p:set>
                                    <p:animEffect transition="in" filter="fade">
                                      <p:cBhvr>
                                        <p:cTn id="49" dur="2000"/>
                                        <p:tgtEl>
                                          <p:spTgt spid="4106"/>
                                        </p:tgtEl>
                                      </p:cBhvr>
                                    </p:animEffect>
                                    <p:anim calcmode="lin" valueType="num">
                                      <p:cBhvr>
                                        <p:cTn id="50" dur="2000" fill="hold"/>
                                        <p:tgtEl>
                                          <p:spTgt spid="4106"/>
                                        </p:tgtEl>
                                        <p:attrNameLst>
                                          <p:attrName>ppt_w</p:attrName>
                                        </p:attrNameLst>
                                      </p:cBhvr>
                                      <p:tavLst>
                                        <p:tav tm="0" fmla="#ppt_w*sin(2.5*pi*$)">
                                          <p:val>
                                            <p:fltVal val="0"/>
                                          </p:val>
                                        </p:tav>
                                        <p:tav tm="100000">
                                          <p:val>
                                            <p:fltVal val="1"/>
                                          </p:val>
                                        </p:tav>
                                      </p:tavLst>
                                    </p:anim>
                                    <p:anim calcmode="lin" valueType="num">
                                      <p:cBhvr>
                                        <p:cTn id="51" dur="2000" fill="hold"/>
                                        <p:tgtEl>
                                          <p:spTgt spid="4106"/>
                                        </p:tgtEl>
                                        <p:attrNameLst>
                                          <p:attrName>ppt_h</p:attrName>
                                        </p:attrNameLst>
                                      </p:cBhvr>
                                      <p:tavLst>
                                        <p:tav tm="0">
                                          <p:val>
                                            <p:strVal val="#ppt_h"/>
                                          </p:val>
                                        </p:tav>
                                        <p:tav tm="100000">
                                          <p:val>
                                            <p:strVal val="#ppt_h"/>
                                          </p:val>
                                        </p:tav>
                                      </p:tavLst>
                                    </p:anim>
                                  </p:childTnLst>
                                </p:cTn>
                              </p:par>
                            </p:childTnLst>
                          </p:cTn>
                        </p:par>
                        <p:par>
                          <p:cTn id="52" fill="hold">
                            <p:stCondLst>
                              <p:cond delay="14975"/>
                            </p:stCondLst>
                            <p:childTnLst>
                              <p:par>
                                <p:cTn id="53" presetID="42"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cTn>
                              </p:par>
                            </p:childTnLst>
                          </p:cTn>
                        </p:par>
                        <p:par>
                          <p:cTn id="65" fill="hold">
                            <p:stCondLst>
                              <p:cond delay="500"/>
                            </p:stCondLst>
                            <p:childTnLst>
                              <p:par>
                                <p:cTn id="66" presetID="45" presetClass="entr" presetSubtype="0" fill="hold" nodeType="afterEffect">
                                  <p:stCondLst>
                                    <p:cond delay="0"/>
                                  </p:stCondLst>
                                  <p:childTnLst>
                                    <p:set>
                                      <p:cBhvr>
                                        <p:cTn id="67" dur="1" fill="hold">
                                          <p:stCondLst>
                                            <p:cond delay="0"/>
                                          </p:stCondLst>
                                        </p:cTn>
                                        <p:tgtEl>
                                          <p:spTgt spid="8204"/>
                                        </p:tgtEl>
                                        <p:attrNameLst>
                                          <p:attrName>style.visibility</p:attrName>
                                        </p:attrNameLst>
                                      </p:cBhvr>
                                      <p:to>
                                        <p:strVal val="visible"/>
                                      </p:to>
                                    </p:set>
                                    <p:animEffect transition="in" filter="fade">
                                      <p:cBhvr>
                                        <p:cTn id="68" dur="2000"/>
                                        <p:tgtEl>
                                          <p:spTgt spid="8204"/>
                                        </p:tgtEl>
                                      </p:cBhvr>
                                    </p:animEffect>
                                    <p:anim calcmode="lin" valueType="num">
                                      <p:cBhvr>
                                        <p:cTn id="69" dur="2000" fill="hold"/>
                                        <p:tgtEl>
                                          <p:spTgt spid="8204"/>
                                        </p:tgtEl>
                                        <p:attrNameLst>
                                          <p:attrName>ppt_w</p:attrName>
                                        </p:attrNameLst>
                                      </p:cBhvr>
                                      <p:tavLst>
                                        <p:tav tm="0" fmla="#ppt_w*sin(2.5*pi*$)">
                                          <p:val>
                                            <p:fltVal val="0"/>
                                          </p:val>
                                        </p:tav>
                                        <p:tav tm="100000">
                                          <p:val>
                                            <p:fltVal val="1"/>
                                          </p:val>
                                        </p:tav>
                                      </p:tavLst>
                                    </p:anim>
                                    <p:anim calcmode="lin" valueType="num">
                                      <p:cBhvr>
                                        <p:cTn id="70" dur="2000" fill="hold"/>
                                        <p:tgtEl>
                                          <p:spTgt spid="8204"/>
                                        </p:tgtEl>
                                        <p:attrNameLst>
                                          <p:attrName>ppt_h</p:attrName>
                                        </p:attrNameLst>
                                      </p:cBhvr>
                                      <p:tavLst>
                                        <p:tav tm="0">
                                          <p:val>
                                            <p:strVal val="#ppt_h"/>
                                          </p:val>
                                        </p:tav>
                                        <p:tav tm="100000">
                                          <p:val>
                                            <p:strVal val="#ppt_h"/>
                                          </p:val>
                                        </p:tav>
                                      </p:tavLst>
                                    </p:anim>
                                  </p:childTnLst>
                                </p:cTn>
                              </p:par>
                            </p:childTnLst>
                          </p:cTn>
                        </p:par>
                        <p:par>
                          <p:cTn id="71" fill="hold">
                            <p:stCondLst>
                              <p:cond delay="2500"/>
                            </p:stCondLst>
                            <p:childTnLst>
                              <p:par>
                                <p:cTn id="72" presetID="45" presetClass="entr" presetSubtype="0" fill="hold" nodeType="afterEffect">
                                  <p:stCondLst>
                                    <p:cond delay="0"/>
                                  </p:stCondLst>
                                  <p:childTnLst>
                                    <p:set>
                                      <p:cBhvr>
                                        <p:cTn id="73" dur="1" fill="hold">
                                          <p:stCondLst>
                                            <p:cond delay="0"/>
                                          </p:stCondLst>
                                        </p:cTn>
                                        <p:tgtEl>
                                          <p:spTgt spid="8194"/>
                                        </p:tgtEl>
                                        <p:attrNameLst>
                                          <p:attrName>style.visibility</p:attrName>
                                        </p:attrNameLst>
                                      </p:cBhvr>
                                      <p:to>
                                        <p:strVal val="visible"/>
                                      </p:to>
                                    </p:set>
                                    <p:animEffect transition="in" filter="fade">
                                      <p:cBhvr>
                                        <p:cTn id="74" dur="2000"/>
                                        <p:tgtEl>
                                          <p:spTgt spid="8194"/>
                                        </p:tgtEl>
                                      </p:cBhvr>
                                    </p:animEffect>
                                    <p:anim calcmode="lin" valueType="num">
                                      <p:cBhvr>
                                        <p:cTn id="75" dur="2000" fill="hold"/>
                                        <p:tgtEl>
                                          <p:spTgt spid="8194"/>
                                        </p:tgtEl>
                                        <p:attrNameLst>
                                          <p:attrName>ppt_w</p:attrName>
                                        </p:attrNameLst>
                                      </p:cBhvr>
                                      <p:tavLst>
                                        <p:tav tm="0" fmla="#ppt_w*sin(2.5*pi*$)">
                                          <p:val>
                                            <p:fltVal val="0"/>
                                          </p:val>
                                        </p:tav>
                                        <p:tav tm="100000">
                                          <p:val>
                                            <p:fltVal val="1"/>
                                          </p:val>
                                        </p:tav>
                                      </p:tavLst>
                                    </p:anim>
                                    <p:anim calcmode="lin" valueType="num">
                                      <p:cBhvr>
                                        <p:cTn id="76" dur="2000" fill="hold"/>
                                        <p:tgtEl>
                                          <p:spTgt spid="8194"/>
                                        </p:tgtEl>
                                        <p:attrNameLst>
                                          <p:attrName>ppt_h</p:attrName>
                                        </p:attrNameLst>
                                      </p:cBhvr>
                                      <p:tavLst>
                                        <p:tav tm="0">
                                          <p:val>
                                            <p:strVal val="#ppt_h"/>
                                          </p:val>
                                        </p:tav>
                                        <p:tav tm="100000">
                                          <p:val>
                                            <p:strVal val="#ppt_h"/>
                                          </p:val>
                                        </p:tav>
                                      </p:tavLst>
                                    </p:anim>
                                  </p:childTnLst>
                                </p:cTn>
                              </p:par>
                            </p:childTnLst>
                          </p:cTn>
                        </p:par>
                        <p:par>
                          <p:cTn id="77" fill="hold">
                            <p:stCondLst>
                              <p:cond delay="4500"/>
                            </p:stCondLst>
                            <p:childTnLst>
                              <p:par>
                                <p:cTn id="78" presetID="45" presetClass="entr" presetSubtype="0" fill="hold" nodeType="afterEffect">
                                  <p:stCondLst>
                                    <p:cond delay="0"/>
                                  </p:stCondLst>
                                  <p:childTnLst>
                                    <p:set>
                                      <p:cBhvr>
                                        <p:cTn id="79" dur="1" fill="hold">
                                          <p:stCondLst>
                                            <p:cond delay="0"/>
                                          </p:stCondLst>
                                        </p:cTn>
                                        <p:tgtEl>
                                          <p:spTgt spid="8208"/>
                                        </p:tgtEl>
                                        <p:attrNameLst>
                                          <p:attrName>style.visibility</p:attrName>
                                        </p:attrNameLst>
                                      </p:cBhvr>
                                      <p:to>
                                        <p:strVal val="visible"/>
                                      </p:to>
                                    </p:set>
                                    <p:animEffect transition="in" filter="fade">
                                      <p:cBhvr>
                                        <p:cTn id="80" dur="2000"/>
                                        <p:tgtEl>
                                          <p:spTgt spid="8208"/>
                                        </p:tgtEl>
                                      </p:cBhvr>
                                    </p:animEffect>
                                    <p:anim calcmode="lin" valueType="num">
                                      <p:cBhvr>
                                        <p:cTn id="81" dur="2000" fill="hold"/>
                                        <p:tgtEl>
                                          <p:spTgt spid="8208"/>
                                        </p:tgtEl>
                                        <p:attrNameLst>
                                          <p:attrName>ppt_w</p:attrName>
                                        </p:attrNameLst>
                                      </p:cBhvr>
                                      <p:tavLst>
                                        <p:tav tm="0" fmla="#ppt_w*sin(2.5*pi*$)">
                                          <p:val>
                                            <p:fltVal val="0"/>
                                          </p:val>
                                        </p:tav>
                                        <p:tav tm="100000">
                                          <p:val>
                                            <p:fltVal val="1"/>
                                          </p:val>
                                        </p:tav>
                                      </p:tavLst>
                                    </p:anim>
                                    <p:anim calcmode="lin" valueType="num">
                                      <p:cBhvr>
                                        <p:cTn id="82" dur="2000" fill="hold"/>
                                        <p:tgtEl>
                                          <p:spTgt spid="8208"/>
                                        </p:tgtEl>
                                        <p:attrNameLst>
                                          <p:attrName>ppt_h</p:attrName>
                                        </p:attrNameLst>
                                      </p:cBhvr>
                                      <p:tavLst>
                                        <p:tav tm="0">
                                          <p:val>
                                            <p:strVal val="#ppt_h"/>
                                          </p:val>
                                        </p:tav>
                                        <p:tav tm="100000">
                                          <p:val>
                                            <p:strVal val="#ppt_h"/>
                                          </p:val>
                                        </p:tav>
                                      </p:tavLst>
                                    </p:anim>
                                  </p:childTnLst>
                                </p:cTn>
                              </p:par>
                            </p:childTnLst>
                          </p:cTn>
                        </p:par>
                        <p:par>
                          <p:cTn id="83" fill="hold">
                            <p:stCondLst>
                              <p:cond delay="6500"/>
                            </p:stCondLst>
                            <p:childTnLst>
                              <p:par>
                                <p:cTn id="84" presetID="45" presetClass="entr" presetSubtype="0" fill="hold" nodeType="afterEffect">
                                  <p:stCondLst>
                                    <p:cond delay="0"/>
                                  </p:stCondLst>
                                  <p:childTnLst>
                                    <p:set>
                                      <p:cBhvr>
                                        <p:cTn id="85" dur="1" fill="hold">
                                          <p:stCondLst>
                                            <p:cond delay="0"/>
                                          </p:stCondLst>
                                        </p:cTn>
                                        <p:tgtEl>
                                          <p:spTgt spid="8206"/>
                                        </p:tgtEl>
                                        <p:attrNameLst>
                                          <p:attrName>style.visibility</p:attrName>
                                        </p:attrNameLst>
                                      </p:cBhvr>
                                      <p:to>
                                        <p:strVal val="visible"/>
                                      </p:to>
                                    </p:set>
                                    <p:animEffect transition="in" filter="fade">
                                      <p:cBhvr>
                                        <p:cTn id="86" dur="2000"/>
                                        <p:tgtEl>
                                          <p:spTgt spid="8206"/>
                                        </p:tgtEl>
                                      </p:cBhvr>
                                    </p:animEffect>
                                    <p:anim calcmode="lin" valueType="num">
                                      <p:cBhvr>
                                        <p:cTn id="87" dur="2000" fill="hold"/>
                                        <p:tgtEl>
                                          <p:spTgt spid="8206"/>
                                        </p:tgtEl>
                                        <p:attrNameLst>
                                          <p:attrName>ppt_w</p:attrName>
                                        </p:attrNameLst>
                                      </p:cBhvr>
                                      <p:tavLst>
                                        <p:tav tm="0" fmla="#ppt_w*sin(2.5*pi*$)">
                                          <p:val>
                                            <p:fltVal val="0"/>
                                          </p:val>
                                        </p:tav>
                                        <p:tav tm="100000">
                                          <p:val>
                                            <p:fltVal val="1"/>
                                          </p:val>
                                        </p:tav>
                                      </p:tavLst>
                                    </p:anim>
                                    <p:anim calcmode="lin" valueType="num">
                                      <p:cBhvr>
                                        <p:cTn id="88" dur="2000" fill="hold"/>
                                        <p:tgtEl>
                                          <p:spTgt spid="8206"/>
                                        </p:tgtEl>
                                        <p:attrNameLst>
                                          <p:attrName>ppt_h</p:attrName>
                                        </p:attrNameLst>
                                      </p:cBhvr>
                                      <p:tavLst>
                                        <p:tav tm="0">
                                          <p:val>
                                            <p:strVal val="#ppt_h"/>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000"/>
                                        <p:tgtEl>
                                          <p:spTgt spid="20"/>
                                        </p:tgtEl>
                                      </p:cBhvr>
                                    </p:animEffect>
                                    <p:anim calcmode="lin" valueType="num">
                                      <p:cBhvr>
                                        <p:cTn id="94" dur="1000" fill="hold"/>
                                        <p:tgtEl>
                                          <p:spTgt spid="20"/>
                                        </p:tgtEl>
                                        <p:attrNameLst>
                                          <p:attrName>ppt_x</p:attrName>
                                        </p:attrNameLst>
                                      </p:cBhvr>
                                      <p:tavLst>
                                        <p:tav tm="0">
                                          <p:val>
                                            <p:strVal val="#ppt_x"/>
                                          </p:val>
                                        </p:tav>
                                        <p:tav tm="100000">
                                          <p:val>
                                            <p:strVal val="#ppt_x"/>
                                          </p:val>
                                        </p:tav>
                                      </p:tavLst>
                                    </p:anim>
                                    <p:anim calcmode="lin" valueType="num">
                                      <p:cBhvr>
                                        <p:cTn id="9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6044" cy="6858000"/>
          </a:xfrm>
          <a:prstGeom prst="rect">
            <a:avLst/>
          </a:prstGeom>
        </p:spPr>
      </p:pic>
      <p:pic>
        <p:nvPicPr>
          <p:cNvPr id="5" name="Picture 4"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5361" y="278907"/>
            <a:ext cx="2594709" cy="2284702"/>
          </a:xfrm>
          <a:prstGeom prst="rect">
            <a:avLst/>
          </a:prstGeom>
        </p:spPr>
      </p:pic>
      <p:sp>
        <p:nvSpPr>
          <p:cNvPr id="6" name="TextBox 5"/>
          <p:cNvSpPr txBox="1"/>
          <p:nvPr/>
        </p:nvSpPr>
        <p:spPr>
          <a:xfrm>
            <a:off x="-2774080" y="-434500"/>
            <a:ext cx="184731" cy="369332"/>
          </a:xfrm>
          <a:prstGeom prst="rect">
            <a:avLst/>
          </a:prstGeom>
          <a:noFill/>
        </p:spPr>
        <p:txBody>
          <a:bodyPr wrap="none" rtlCol="0">
            <a:spAutoFit/>
          </a:bodyPr>
          <a:lstStyle/>
          <a:p>
            <a:endParaRPr lang="en-US" dirty="0"/>
          </a:p>
        </p:txBody>
      </p:sp>
      <p:sp>
        <p:nvSpPr>
          <p:cNvPr id="8" name="TextBox 7"/>
          <p:cNvSpPr txBox="1"/>
          <p:nvPr/>
        </p:nvSpPr>
        <p:spPr>
          <a:xfrm>
            <a:off x="152052" y="3648076"/>
            <a:ext cx="12039948" cy="1938992"/>
          </a:xfrm>
          <a:prstGeom prst="rect">
            <a:avLst/>
          </a:prstGeom>
          <a:noFill/>
        </p:spPr>
        <p:txBody>
          <a:bodyPr wrap="square" rtlCol="0">
            <a:spAutoFit/>
          </a:bodyPr>
          <a:lstStyle/>
          <a:p>
            <a:pPr algn="ctr"/>
            <a:r>
              <a:rPr lang="pt-PT" sz="2400" b="1" dirty="0" smtClean="0">
                <a:solidFill>
                  <a:schemeClr val="bg1"/>
                </a:solidFill>
                <a:latin typeface="Intro "/>
                <a:cs typeface="Intro "/>
              </a:rPr>
              <a:t>Interpretar</a:t>
            </a:r>
            <a:r>
              <a:rPr lang="en-US" sz="2400" b="1" dirty="0" smtClean="0">
                <a:solidFill>
                  <a:schemeClr val="bg1"/>
                </a:solidFill>
                <a:latin typeface="Intro "/>
                <a:cs typeface="Intro "/>
              </a:rPr>
              <a:t> </a:t>
            </a:r>
            <a:r>
              <a:rPr lang="pt-PT" sz="2400" b="1" dirty="0" smtClean="0">
                <a:solidFill>
                  <a:schemeClr val="accent5">
                    <a:lumMod val="50000"/>
                  </a:schemeClr>
                </a:solidFill>
                <a:latin typeface="Intro "/>
                <a:cs typeface="Intro "/>
              </a:rPr>
              <a:t>RÓTULOS</a:t>
            </a:r>
            <a:r>
              <a:rPr lang="pt-PT" sz="2400" b="1" dirty="0" smtClean="0">
                <a:solidFill>
                  <a:schemeClr val="bg1"/>
                </a:solidFill>
                <a:latin typeface="Intro "/>
                <a:cs typeface="Intro "/>
              </a:rPr>
              <a:t> de produtos alimentares</a:t>
            </a:r>
          </a:p>
          <a:p>
            <a:pPr algn="ctr"/>
            <a:r>
              <a:rPr lang="pt-PT" sz="2400" b="1" dirty="0" smtClean="0">
                <a:solidFill>
                  <a:schemeClr val="bg1"/>
                </a:solidFill>
                <a:latin typeface="Intro "/>
                <a:cs typeface="Intro "/>
              </a:rPr>
              <a:t>Conhecer os </a:t>
            </a:r>
            <a:r>
              <a:rPr lang="pt-PT" sz="2400" b="1" dirty="0" smtClean="0">
                <a:solidFill>
                  <a:schemeClr val="accent5">
                    <a:lumMod val="50000"/>
                  </a:schemeClr>
                </a:solidFill>
                <a:latin typeface="Intro "/>
                <a:cs typeface="Intro "/>
              </a:rPr>
              <a:t>INGREDIENTES</a:t>
            </a:r>
            <a:r>
              <a:rPr lang="pt-PT" sz="2400" b="1" dirty="0" smtClean="0">
                <a:solidFill>
                  <a:schemeClr val="bg1"/>
                </a:solidFill>
                <a:latin typeface="Intro "/>
                <a:cs typeface="Intro "/>
              </a:rPr>
              <a:t> dos PRODUTOS ALIMENTARES</a:t>
            </a:r>
          </a:p>
          <a:p>
            <a:pPr algn="ctr"/>
            <a:r>
              <a:rPr lang="pt-PT" sz="2400" b="1" dirty="0" smtClean="0">
                <a:solidFill>
                  <a:schemeClr val="bg1"/>
                </a:solidFill>
                <a:latin typeface="Intro "/>
                <a:cs typeface="Intro "/>
              </a:rPr>
              <a:t>Descobrir o significado de </a:t>
            </a:r>
            <a:r>
              <a:rPr lang="pt-PT" sz="2400" b="1" dirty="0" smtClean="0">
                <a:solidFill>
                  <a:schemeClr val="accent5">
                    <a:lumMod val="50000"/>
                  </a:schemeClr>
                </a:solidFill>
                <a:latin typeface="Intro "/>
                <a:cs typeface="Intro "/>
              </a:rPr>
              <a:t>DDR</a:t>
            </a:r>
          </a:p>
          <a:p>
            <a:pPr algn="ctr"/>
            <a:r>
              <a:rPr lang="pt-PT" sz="2400" b="1" dirty="0" smtClean="0">
                <a:solidFill>
                  <a:schemeClr val="bg1"/>
                </a:solidFill>
                <a:latin typeface="Intro "/>
                <a:cs typeface="Intro "/>
              </a:rPr>
              <a:t>Saber a diferença entre produto alimentar </a:t>
            </a:r>
            <a:r>
              <a:rPr lang="pt-PT" sz="2400" b="1" dirty="0" smtClean="0">
                <a:solidFill>
                  <a:schemeClr val="accent5">
                    <a:lumMod val="50000"/>
                  </a:schemeClr>
                </a:solidFill>
                <a:latin typeface="Intro "/>
                <a:cs typeface="Intro "/>
              </a:rPr>
              <a:t>MAGRO</a:t>
            </a:r>
            <a:r>
              <a:rPr lang="pt-PT" sz="2400" b="1" dirty="0" smtClean="0">
                <a:solidFill>
                  <a:schemeClr val="bg1"/>
                </a:solidFill>
                <a:latin typeface="Intro "/>
                <a:cs typeface="Intro "/>
              </a:rPr>
              <a:t> </a:t>
            </a:r>
            <a:r>
              <a:rPr lang="pt-PT" sz="2400" b="1" dirty="0">
                <a:solidFill>
                  <a:schemeClr val="bg1"/>
                </a:solidFill>
                <a:latin typeface="Intro "/>
                <a:cs typeface="Intro "/>
              </a:rPr>
              <a:t>e</a:t>
            </a:r>
            <a:r>
              <a:rPr lang="pt-PT" sz="2400" b="1" dirty="0" smtClean="0">
                <a:solidFill>
                  <a:schemeClr val="bg1"/>
                </a:solidFill>
                <a:latin typeface="Intro "/>
                <a:cs typeface="Intro "/>
              </a:rPr>
              <a:t> </a:t>
            </a:r>
            <a:r>
              <a:rPr lang="pt-PT" sz="2400" b="1" dirty="0" smtClean="0">
                <a:solidFill>
                  <a:schemeClr val="accent5">
                    <a:lumMod val="50000"/>
                  </a:schemeClr>
                </a:solidFill>
                <a:latin typeface="Intro "/>
                <a:cs typeface="Intro "/>
              </a:rPr>
              <a:t>LIGHT  </a:t>
            </a:r>
          </a:p>
          <a:p>
            <a:pPr algn="ctr"/>
            <a:r>
              <a:rPr lang="pt-PT" sz="2400" b="1" dirty="0" smtClean="0">
                <a:solidFill>
                  <a:schemeClr val="bg1"/>
                </a:solidFill>
                <a:latin typeface="Intro "/>
                <a:cs typeface="Intro "/>
              </a:rPr>
              <a:t>Escolher opções </a:t>
            </a:r>
            <a:r>
              <a:rPr lang="pt-PT" sz="2400" b="1" dirty="0" smtClean="0">
                <a:solidFill>
                  <a:schemeClr val="accent5">
                    <a:lumMod val="50000"/>
                  </a:schemeClr>
                </a:solidFill>
                <a:latin typeface="Intro "/>
                <a:cs typeface="Intro "/>
              </a:rPr>
              <a:t>MAIS SAUDÁVEIS </a:t>
            </a:r>
            <a:r>
              <a:rPr lang="pt-PT" sz="2400" b="1" dirty="0" smtClean="0">
                <a:solidFill>
                  <a:schemeClr val="bg1"/>
                </a:solidFill>
                <a:latin typeface="Intro "/>
                <a:cs typeface="Intro "/>
              </a:rPr>
              <a:t>de produtos alimentares</a:t>
            </a:r>
          </a:p>
        </p:txBody>
      </p:sp>
      <p:pic>
        <p:nvPicPr>
          <p:cNvPr id="11" name="Picture 10" descr="elementos-0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825" y="5429192"/>
            <a:ext cx="7158350" cy="1137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165" y="2973585"/>
            <a:ext cx="10071100" cy="619772"/>
          </a:xfrm>
          <a:prstGeom prst="rect">
            <a:avLst/>
          </a:prstGeom>
        </p:spPr>
      </p:pic>
    </p:spTree>
    <p:extLst>
      <p:ext uri="{BB962C8B-B14F-4D97-AF65-F5344CB8AC3E}">
        <p14:creationId xmlns:p14="http://schemas.microsoft.com/office/powerpoint/2010/main" val="67066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p:cTn id="25"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8">
                                            <p:txEl>
                                              <p:pRg st="1" end="1"/>
                                            </p:txEl>
                                          </p:spTgt>
                                        </p:tgtEl>
                                        <p:attrNameLst>
                                          <p:attrName>style.visibility</p:attrName>
                                        </p:attrNameLst>
                                      </p:cBhvr>
                                      <p:to>
                                        <p:strVal val="visible"/>
                                      </p:to>
                                    </p:set>
                                    <p:anim calcmode="lin" valueType="num">
                                      <p:cBhvr>
                                        <p:cTn id="34" dur="500" fill="hold"/>
                                        <p:tgtEl>
                                          <p:spTgt spid="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36" dur="500" fill="hold"/>
                                        <p:tgtEl>
                                          <p:spTgt spid="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nodeType="clickEffect">
                                  <p:stCondLst>
                                    <p:cond delay="0"/>
                                  </p:stCondLst>
                                  <p:iterate type="lt">
                                    <p:tmPct val="10000"/>
                                  </p:iterate>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p:cTn id="43" dur="500" fill="hold"/>
                                        <p:tgtEl>
                                          <p:spTgt spid="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8">
                                            <p:txEl>
                                              <p:pRg st="2" end="2"/>
                                            </p:txEl>
                                          </p:spTgt>
                                        </p:tgtEl>
                                        <p:attrNameLst>
                                          <p:attrName>ppt_y</p:attrName>
                                        </p:attrNameLst>
                                      </p:cBhvr>
                                      <p:tavLst>
                                        <p:tav tm="0">
                                          <p:val>
                                            <p:strVal val="#ppt_y"/>
                                          </p:val>
                                        </p:tav>
                                        <p:tav tm="100000">
                                          <p:val>
                                            <p:strVal val="#ppt_y"/>
                                          </p:val>
                                        </p:tav>
                                      </p:tavLst>
                                    </p:anim>
                                    <p:anim calcmode="lin" valueType="num">
                                      <p:cBhvr>
                                        <p:cTn id="45" dur="500" fill="hold"/>
                                        <p:tgtEl>
                                          <p:spTgt spid="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p:stCondLst>
                                    <p:cond delay="0"/>
                                  </p:stCondLst>
                                  <p:iterate type="lt">
                                    <p:tmPct val="10000"/>
                                  </p:iterate>
                                  <p:childTnLst>
                                    <p:set>
                                      <p:cBhvr>
                                        <p:cTn id="51" dur="1" fill="hold">
                                          <p:stCondLst>
                                            <p:cond delay="0"/>
                                          </p:stCondLst>
                                        </p:cTn>
                                        <p:tgtEl>
                                          <p:spTgt spid="8">
                                            <p:txEl>
                                              <p:pRg st="3" end="3"/>
                                            </p:txEl>
                                          </p:spTgt>
                                        </p:tgtEl>
                                        <p:attrNameLst>
                                          <p:attrName>style.visibility</p:attrName>
                                        </p:attrNameLst>
                                      </p:cBhvr>
                                      <p:to>
                                        <p:strVal val="visible"/>
                                      </p:to>
                                    </p:set>
                                    <p:anim calcmode="lin" valueType="num">
                                      <p:cBhvr>
                                        <p:cTn id="52" dur="500" fill="hold"/>
                                        <p:tgtEl>
                                          <p:spTgt spid="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8">
                                            <p:txEl>
                                              <p:pRg st="3" end="3"/>
                                            </p:txEl>
                                          </p:spTgt>
                                        </p:tgtEl>
                                        <p:attrNameLst>
                                          <p:attrName>ppt_y</p:attrName>
                                        </p:attrNameLst>
                                      </p:cBhvr>
                                      <p:tavLst>
                                        <p:tav tm="0">
                                          <p:val>
                                            <p:strVal val="#ppt_y"/>
                                          </p:val>
                                        </p:tav>
                                        <p:tav tm="100000">
                                          <p:val>
                                            <p:strVal val="#ppt_y"/>
                                          </p:val>
                                        </p:tav>
                                      </p:tavLst>
                                    </p:anim>
                                    <p:anim calcmode="lin" valueType="num">
                                      <p:cBhvr>
                                        <p:cTn id="54" dur="500" fill="hold"/>
                                        <p:tgtEl>
                                          <p:spTgt spid="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8">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nodeType="clickEffect">
                                  <p:stCondLst>
                                    <p:cond delay="0"/>
                                  </p:stCondLst>
                                  <p:iterate type="lt">
                                    <p:tmPct val="10000"/>
                                  </p:iterate>
                                  <p:childTnLst>
                                    <p:set>
                                      <p:cBhvr>
                                        <p:cTn id="60" dur="1" fill="hold">
                                          <p:stCondLst>
                                            <p:cond delay="0"/>
                                          </p:stCondLst>
                                        </p:cTn>
                                        <p:tgtEl>
                                          <p:spTgt spid="8">
                                            <p:txEl>
                                              <p:pRg st="4" end="4"/>
                                            </p:txEl>
                                          </p:spTgt>
                                        </p:tgtEl>
                                        <p:attrNameLst>
                                          <p:attrName>style.visibility</p:attrName>
                                        </p:attrNameLst>
                                      </p:cBhvr>
                                      <p:to>
                                        <p:strVal val="visible"/>
                                      </p:to>
                                    </p:set>
                                    <p:anim calcmode="lin" valueType="num">
                                      <p:cBhvr>
                                        <p:cTn id="61" dur="500" fill="hold"/>
                                        <p:tgtEl>
                                          <p:spTgt spid="8">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8">
                                            <p:txEl>
                                              <p:pRg st="4" end="4"/>
                                            </p:txEl>
                                          </p:spTgt>
                                        </p:tgtEl>
                                        <p:attrNameLst>
                                          <p:attrName>ppt_y</p:attrName>
                                        </p:attrNameLst>
                                      </p:cBhvr>
                                      <p:tavLst>
                                        <p:tav tm="0">
                                          <p:val>
                                            <p:strVal val="#ppt_y"/>
                                          </p:val>
                                        </p:tav>
                                        <p:tav tm="100000">
                                          <p:val>
                                            <p:strVal val="#ppt_y"/>
                                          </p:val>
                                        </p:tav>
                                      </p:tavLst>
                                    </p:anim>
                                    <p:anim calcmode="lin" valueType="num">
                                      <p:cBhvr>
                                        <p:cTn id="63" dur="500" fill="hold"/>
                                        <p:tgtEl>
                                          <p:spTgt spid="8">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8">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3758005415"/>
              </p:ext>
            </p:extLst>
          </p:nvPr>
        </p:nvGraphicFramePr>
        <p:xfrm>
          <a:off x="1542196" y="609554"/>
          <a:ext cx="2303218" cy="6041305"/>
        </p:xfrm>
        <a:graphic>
          <a:graphicData uri="http://schemas.openxmlformats.org/drawingml/2006/table">
            <a:tbl>
              <a:tblPr>
                <a:tableStyleId>{5C22544A-7EE6-4342-B048-85BDC9FD1C3A}</a:tableStyleId>
              </a:tblPr>
              <a:tblGrid>
                <a:gridCol w="973590"/>
                <a:gridCol w="393964"/>
                <a:gridCol w="256076"/>
                <a:gridCol w="413662"/>
                <a:gridCol w="265926"/>
              </a:tblGrid>
              <a:tr h="298828">
                <a:tc gridSpan="5">
                  <a:txBody>
                    <a:bodyPr/>
                    <a:lstStyle/>
                    <a:p>
                      <a:pPr algn="ctr" fontAlgn="ctr"/>
                      <a:r>
                        <a:rPr lang="fr-CH" sz="900" b="0" i="0" u="none" strike="noStrike" dirty="0" smtClean="0">
                          <a:solidFill>
                            <a:srgbClr val="000000"/>
                          </a:solidFill>
                          <a:effectLst/>
                          <a:latin typeface="Berlin Sans FB" panose="020E0602020502020306" pitchFamily="34" charset="0"/>
                        </a:rPr>
                        <a:t>INGREDIENTES</a:t>
                      </a:r>
                      <a:endParaRPr lang="fr-CH" sz="9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56605">
                <a:tc gridSpan="5">
                  <a:txBody>
                    <a:bodyPr/>
                    <a:lstStyle/>
                    <a:p>
                      <a:r>
                        <a:rPr lang="pt-PT" sz="600" b="0" i="0" dirty="0" smtClean="0">
                          <a:latin typeface="Berlin Sans FB" panose="020E0602020502020306" pitchFamily="34" charset="0"/>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Berlin Sans FB" panose="020E0602020502020306" pitchFamily="34" charset="0"/>
                        </a:rPr>
                        <a:t>Vitaminas e Minerais: D, tiamina, riboflavina, </a:t>
                      </a:r>
                      <a:r>
                        <a:rPr lang="pt-PT" sz="600" b="0" i="0" dirty="0" err="1" smtClean="0">
                          <a:latin typeface="Berlin Sans FB" panose="020E0602020502020306" pitchFamily="34" charset="0"/>
                        </a:rPr>
                        <a:t>niacina</a:t>
                      </a:r>
                      <a:r>
                        <a:rPr lang="pt-PT" sz="600" b="0" i="0" dirty="0" smtClean="0">
                          <a:latin typeface="Berlin Sans FB" panose="020E0602020502020306" pitchFamily="34" charset="0"/>
                        </a:rPr>
                        <a:t>, B6, ácido fólico, ácido </a:t>
                      </a:r>
                      <a:r>
                        <a:rPr lang="pt-PT" sz="600" b="0" i="0" dirty="0" err="1" smtClean="0">
                          <a:latin typeface="Berlin Sans FB" panose="020E0602020502020306" pitchFamily="34" charset="0"/>
                        </a:rPr>
                        <a:t>pantoténico</a:t>
                      </a:r>
                      <a:r>
                        <a:rPr lang="pt-PT" sz="600" b="0" i="0" dirty="0" smtClean="0">
                          <a:latin typeface="Berlin Sans FB" panose="020E0602020502020306" pitchFamily="34" charset="0"/>
                        </a:rPr>
                        <a:t>, cálcio e ferro.</a:t>
                      </a:r>
                      <a:endParaRPr lang="fr-CH" sz="7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43165">
                <a:tc gridSpan="5">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84542">
                <a:tc>
                  <a:txBody>
                    <a:bodyPr/>
                    <a:lstStyle/>
                    <a:p>
                      <a:pPr algn="ctr" fontAlgn="ctr"/>
                      <a:r>
                        <a:rPr lang="fr-CH" sz="600" b="0" u="none" strike="noStrike" dirty="0" err="1" smtClean="0">
                          <a:effectLst/>
                          <a:latin typeface="Berlin Sans FB" panose="020E0602020502020306" pitchFamily="34" charset="0"/>
                        </a:rPr>
                        <a:t>Valores</a:t>
                      </a:r>
                      <a:r>
                        <a:rPr lang="fr-CH" sz="600" b="0" u="none" strike="noStrike" dirty="0" smtClean="0">
                          <a:effectLst/>
                          <a:latin typeface="Berlin Sans FB" panose="020E0602020502020306" pitchFamily="34" charset="0"/>
                        </a:rPr>
                        <a:t> </a:t>
                      </a:r>
                      <a:r>
                        <a:rPr lang="fr-CH" sz="600" b="0" u="none" strike="noStrike" dirty="0" err="1">
                          <a:effectLst/>
                          <a:latin typeface="Berlin Sans FB" panose="020E0602020502020306" pitchFamily="34" charset="0"/>
                        </a:rPr>
                        <a:t>Aproximados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Berlin Sans FB" panose="020E0602020502020306" pitchFamily="34" charset="0"/>
                        </a:rPr>
                        <a:t>Por</a:t>
                      </a:r>
                      <a:r>
                        <a:rPr lang="fr-CH" sz="600" b="0" u="none" strike="noStrike" dirty="0">
                          <a:effectLst/>
                          <a:latin typeface="Berlin Sans FB" panose="020E0602020502020306" pitchFamily="34" charset="0"/>
                        </a:rPr>
                        <a:t> 100g de ESTRELITAS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Berlin Sans FB" panose="020E0602020502020306" pitchFamily="34" charset="0"/>
                        </a:rPr>
                        <a:t>Por 30 g de ESTRELITAS + 125ml de leite meio-gordo</a:t>
                      </a:r>
                      <a:endParaRPr lang="pt-PT"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rowSpan="2">
                  <a:txBody>
                    <a:bodyPr/>
                    <a:lstStyle/>
                    <a:p>
                      <a:pPr algn="r" fontAlgn="ctr"/>
                      <a:r>
                        <a:rPr lang="fr-CH" sz="600" b="0" u="none" strike="noStrike" dirty="0" err="1">
                          <a:effectLst/>
                          <a:latin typeface="Berlin Sans FB" panose="020E0602020502020306" pitchFamily="34" charset="0"/>
                        </a:rPr>
                        <a:t>Valor</a:t>
                      </a:r>
                      <a:r>
                        <a:rPr lang="fr-CH" sz="600" b="0" u="none" strike="noStrike" dirty="0">
                          <a:effectLst/>
                          <a:latin typeface="Berlin Sans FB" panose="020E0602020502020306" pitchFamily="34" charset="0"/>
                        </a:rPr>
                        <a:t> </a:t>
                      </a:r>
                      <a:r>
                        <a:rPr lang="fr-CH" sz="600" b="0" u="none" strike="noStrike" dirty="0" err="1">
                          <a:effectLst/>
                          <a:latin typeface="Berlin Sans FB" panose="020E0602020502020306" pitchFamily="34" charset="0"/>
                        </a:rPr>
                        <a:t>energético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1722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771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v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408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183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err="1">
                          <a:effectLst/>
                          <a:latin typeface="Berlin Sans FB" panose="020E0602020502020306" pitchFamily="34" charset="0"/>
                        </a:rPr>
                        <a:t>Proteínas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6,4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err="1">
                          <a:effectLst/>
                          <a:latin typeface="Berlin Sans FB" panose="020E0602020502020306" pitchFamily="34" charset="0"/>
                        </a:rPr>
                        <a:t>Hidratos</a:t>
                      </a:r>
                      <a:r>
                        <a:rPr lang="fr-CH" sz="600" b="0" u="none" strike="noStrike" dirty="0">
                          <a:effectLst/>
                          <a:latin typeface="Berlin Sans FB" panose="020E0602020502020306" pitchFamily="34" charset="0"/>
                        </a:rPr>
                        <a:t> de </a:t>
                      </a:r>
                      <a:r>
                        <a:rPr lang="fr-CH" sz="600" b="0" u="none" strike="noStrike" dirty="0" err="1">
                          <a:effectLst/>
                          <a:latin typeface="Berlin Sans FB" panose="020E0602020502020306" pitchFamily="34" charset="0"/>
                        </a:rPr>
                        <a:t>Carbono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77,4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29,4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açucares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25,0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13,4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err="1">
                          <a:effectLst/>
                          <a:latin typeface="Berlin Sans FB" panose="020E0602020502020306" pitchFamily="34" charset="0"/>
                        </a:rPr>
                        <a:t>Lípidos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Berlin Sans FB" panose="020E0602020502020306" pitchFamily="34" charset="0"/>
                        </a:rPr>
                        <a:t>6,9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4,1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saturados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2,5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1,9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err="1">
                          <a:effectLst/>
                          <a:latin typeface="Berlin Sans FB" panose="020E0602020502020306" pitchFamily="34" charset="0"/>
                        </a:rPr>
                        <a:t>Fibra</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3,9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1,2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r" fontAlgn="ctr"/>
                      <a:r>
                        <a:rPr lang="fr-CH" sz="600" b="0" u="none" strike="noStrike" dirty="0" smtClean="0">
                          <a:effectLst/>
                          <a:latin typeface="Berlin Sans FB" panose="020E0602020502020306" pitchFamily="34" charset="0"/>
                        </a:rPr>
                        <a:t>Sal</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0,14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0,10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407">
                <a:tc>
                  <a:txBody>
                    <a:bodyPr/>
                    <a:lstStyle/>
                    <a:p>
                      <a:pPr algn="ctr" fontAlgn="ctr"/>
                      <a:r>
                        <a:rPr lang="fr-CH" sz="600" b="0" u="none" strike="noStrike" dirty="0">
                          <a:effectLst/>
                          <a:latin typeface="Berlin Sans FB" panose="020E0602020502020306" pitchFamily="34" charset="0"/>
                        </a:rPr>
                        <a:t> </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65407">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D</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Berlin Sans FB" panose="020E0602020502020306" pitchFamily="34" charset="0"/>
                        </a:rPr>
                        <a:t>3,00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60%</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0,90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a:solidFill>
                            <a:schemeClr val="bg1"/>
                          </a:solidFill>
                          <a:effectLst/>
                          <a:latin typeface="Berlin Sans FB" panose="020E0602020502020306" pitchFamily="34" charset="0"/>
                        </a:rPr>
                        <a:t>Tiamina (B1)</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1,01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92%</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0,35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32%</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err="1">
                          <a:solidFill>
                            <a:schemeClr val="bg1"/>
                          </a:solidFill>
                          <a:effectLst/>
                          <a:latin typeface="Berlin Sans FB" panose="020E0602020502020306" pitchFamily="34" charset="0"/>
                        </a:rPr>
                        <a:t>Riboflavina</a:t>
                      </a:r>
                      <a:r>
                        <a:rPr lang="es-ES_tradnl" sz="600" b="0" u="none" strike="noStrike" dirty="0">
                          <a:solidFill>
                            <a:schemeClr val="bg1"/>
                          </a:solidFill>
                          <a:effectLst/>
                          <a:latin typeface="Berlin Sans FB" panose="020E0602020502020306" pitchFamily="34" charset="0"/>
                        </a:rPr>
                        <a:t> (B2)</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1,25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0,61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44%</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a:solidFill>
                            <a:schemeClr val="bg1"/>
                          </a:solidFill>
                          <a:effectLst/>
                          <a:latin typeface="Berlin Sans FB" panose="020E0602020502020306" pitchFamily="34" charset="0"/>
                        </a:rPr>
                        <a:t>Niacina</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13,9 mg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87%</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4,29 mg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27%</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B6</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1,24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0,43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31%</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a:solidFill>
                            <a:schemeClr val="bg1"/>
                          </a:solidFill>
                          <a:effectLst/>
                          <a:latin typeface="Berlin Sans FB" panose="020E0602020502020306" pitchFamily="34" charset="0"/>
                        </a:rPr>
                        <a:t>Acido fólico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178 µg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89%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58,0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a:solidFill>
                            <a:schemeClr val="bg1"/>
                          </a:solidFill>
                          <a:effectLst/>
                          <a:latin typeface="Berlin Sans FB" panose="020E0602020502020306" pitchFamily="34" charset="0"/>
                        </a:rPr>
                        <a:t>Acido pantoténico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5,16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86%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2,00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33%</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err="1">
                          <a:solidFill>
                            <a:schemeClr val="bg1"/>
                          </a:solidFill>
                          <a:effectLst/>
                          <a:latin typeface="Berlin Sans FB" panose="020E0602020502020306" pitchFamily="34" charset="0"/>
                        </a:rPr>
                        <a:t>Cálcio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454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57%</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288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407">
                <a:tc>
                  <a:txBody>
                    <a:bodyPr/>
                    <a:lstStyle/>
                    <a:p>
                      <a:pPr algn="r" fontAlgn="ctr"/>
                      <a:r>
                        <a:rPr lang="es-ES_tradnl" sz="600" b="0" u="none" strike="noStrike" dirty="0">
                          <a:solidFill>
                            <a:schemeClr val="bg1"/>
                          </a:solidFill>
                          <a:effectLst/>
                          <a:latin typeface="Berlin Sans FB" panose="020E0602020502020306" pitchFamily="34" charset="0"/>
                        </a:rPr>
                        <a:t>Ferro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8,30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59%</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2,55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289009">
                <a:tc gridSpan="5">
                  <a:txBody>
                    <a:bodyPr/>
                    <a:lstStyle/>
                    <a:p>
                      <a:pPr algn="l" fontAlgn="ctr"/>
                      <a:r>
                        <a:rPr lang="pt-PT" sz="500" dirty="0" smtClean="0">
                          <a:latin typeface="Berlin Sans FB" panose="020E0602020502020306" pitchFamily="34" charset="0"/>
                        </a:rPr>
                        <a:t>*DDR = Dose Diária Recomendada Segundo o Decreto Lei 54/2010 de 28 de maio.</a:t>
                      </a:r>
                      <a:br>
                        <a:rPr lang="pt-PT" sz="500" dirty="0" smtClean="0">
                          <a:latin typeface="Berlin Sans FB" panose="020E0602020502020306" pitchFamily="34" charset="0"/>
                        </a:rPr>
                      </a:br>
                      <a:r>
                        <a:rPr lang="pt-PT" sz="500" dirty="0" smtClean="0">
                          <a:latin typeface="Berlin Sans FB" panose="020E0602020502020306" pitchFamily="34" charset="0"/>
                        </a:rPr>
                        <a:t>Uma taça com 30g de ESTRELITAS mais 125ml de leite meio-gordo fornece 18% da DDR de 7 vitaminas e ferro e 36% da de cálcio. </a:t>
                      </a: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867432">
                <a:tc gridSpan="5">
                  <a:txBody>
                    <a:bodyPr/>
                    <a:lstStyle/>
                    <a:p>
                      <a:pPr algn="l" fontAlgn="ct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01188" y="5747402"/>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3664940107"/>
              </p:ext>
            </p:extLst>
          </p:nvPr>
        </p:nvGraphicFramePr>
        <p:xfrm>
          <a:off x="4871865" y="535469"/>
          <a:ext cx="6837914" cy="4738708"/>
        </p:xfrm>
        <a:graphic>
          <a:graphicData uri="http://schemas.openxmlformats.org/drawingml/2006/table">
            <a:tbl>
              <a:tblPr>
                <a:tableStyleId>{5C22544A-7EE6-4342-B048-85BDC9FD1C3A}</a:tableStyleId>
              </a:tblPr>
              <a:tblGrid>
                <a:gridCol w="2717999"/>
                <a:gridCol w="2002737"/>
                <a:gridCol w="2117178"/>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Energia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20040">
                <a:tc>
                  <a:txBody>
                    <a:bodyPr/>
                    <a:lstStyle/>
                    <a:p>
                      <a:pPr algn="ctr" fontAlgn="ctr"/>
                      <a:r>
                        <a:rPr lang="fr-CH" sz="1800" b="0" u="none" strike="noStrike" dirty="0" err="1" smtClean="0">
                          <a:effectLst/>
                          <a:latin typeface="Intro "/>
                        </a:rPr>
                        <a:t>Lípidos</a:t>
                      </a:r>
                      <a:endParaRPr lang="fr-CH" sz="1800" b="0" u="none" strike="noStrike" dirty="0" smtClean="0">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20040">
                <a:tc>
                  <a:txBody>
                    <a:bodyPr/>
                    <a:lstStyle/>
                    <a:p>
                      <a:pPr algn="ctr" fontAlgn="ctr"/>
                      <a:r>
                        <a:rPr lang="fr-CH" sz="1800" b="0" i="0" u="none" strike="noStrike" dirty="0" smtClean="0">
                          <a:solidFill>
                            <a:schemeClr val="bg1"/>
                          </a:solidFill>
                          <a:effectLst/>
                          <a:latin typeface="Intro "/>
                        </a:rPr>
                        <a:t>dos quais </a:t>
                      </a:r>
                      <a:r>
                        <a:rPr lang="fr-CH" sz="1800" b="0" i="0" u="none" strike="noStrike" dirty="0" err="1" smtClean="0">
                          <a:solidFill>
                            <a:schemeClr val="bg1"/>
                          </a:solidFill>
                          <a:effectLst/>
                          <a:latin typeface="Intro "/>
                        </a:rPr>
                        <a:t>saturados</a:t>
                      </a:r>
                      <a:endParaRPr lang="fr-CH"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bg1"/>
                          </a:solidFill>
                          <a:effectLst/>
                          <a:latin typeface="Intro "/>
                        </a:rPr>
                        <a:t>1,8g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bg1"/>
                          </a:solidFill>
                          <a:effectLst/>
                          <a:latin typeface="Intro "/>
                        </a:rPr>
                        <a:t>1,7g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r>
              <a:tr h="307574">
                <a:tc>
                  <a:txBody>
                    <a:bodyPr/>
                    <a:lstStyle/>
                    <a:p>
                      <a:pPr algn="ctr" fontAlgn="ctr"/>
                      <a:r>
                        <a:rPr lang="fr-CH" sz="1800" b="0" u="none" strike="noStrike" dirty="0" err="1">
                          <a:effectLst/>
                          <a:latin typeface="Intro "/>
                        </a:rPr>
                        <a:t>Hidratos</a:t>
                      </a:r>
                      <a:r>
                        <a:rPr lang="fr-CH" sz="1800" b="0" u="none" strike="noStrike" dirty="0">
                          <a:effectLst/>
                          <a:latin typeface="Intro "/>
                        </a:rPr>
                        <a:t> de </a:t>
                      </a:r>
                      <a:r>
                        <a:rPr lang="fr-CH" sz="1800" b="0" u="none" strike="noStrike" dirty="0" err="1" smtClean="0">
                          <a:effectLst/>
                          <a:latin typeface="Intro "/>
                        </a:rPr>
                        <a:t>Carbono</a:t>
                      </a:r>
                      <a:endParaRPr lang="fr-CH" sz="1800" b="0" u="none" strike="noStrike" dirty="0" smtClean="0">
                        <a:effectLst/>
                        <a:latin typeface="Intro "/>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1800" b="0" u="none" strike="noStrike" dirty="0" smtClean="0">
                          <a:effectLst/>
                          <a:latin typeface="Intro "/>
                        </a:rPr>
                        <a:t>dos quais </a:t>
                      </a:r>
                      <a:r>
                        <a:rPr lang="fr-CH" sz="1800" b="0" u="none" strike="noStrike" dirty="0" err="1" smtClean="0">
                          <a:effectLst/>
                          <a:latin typeface="Intro "/>
                        </a:rPr>
                        <a:t>açucares</a:t>
                      </a:r>
                      <a:endParaRPr lang="fr-CH" sz="1800" b="0" i="0" u="none" strike="noStrike"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Fibra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i="0" u="none" strike="noStrike" dirty="0" err="1" smtClean="0">
                          <a:solidFill>
                            <a:schemeClr val="dk1"/>
                          </a:solidFill>
                          <a:effectLst/>
                          <a:latin typeface="Intro "/>
                        </a:rPr>
                        <a:t>Proteínas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smtClean="0">
                          <a:effectLst/>
                          <a:latin typeface="Intro "/>
                        </a:rPr>
                        <a:t>Sal</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4011749" y="3758567"/>
            <a:ext cx="804672" cy="11874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956304" y="609554"/>
            <a:ext cx="804672" cy="1410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871865" y="5274178"/>
            <a:ext cx="6837914" cy="140322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sz="4400" b="1" dirty="0">
                <a:solidFill>
                  <a:srgbClr val="002060"/>
                </a:solidFill>
                <a:latin typeface="Folks" panose="02000503020000020004" pitchFamily="2" charset="0"/>
                <a:cs typeface="Intro Light"/>
              </a:rPr>
              <a:t>DOENÇAS CARDIOVASCULARES</a:t>
            </a:r>
          </a:p>
        </p:txBody>
      </p:sp>
    </p:spTree>
    <p:extLst>
      <p:ext uri="{BB962C8B-B14F-4D97-AF65-F5344CB8AC3E}">
        <p14:creationId xmlns:p14="http://schemas.microsoft.com/office/powerpoint/2010/main" val="3306417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p:cNvGrpSpPr/>
          <p:nvPr/>
        </p:nvGrpSpPr>
        <p:grpSpPr>
          <a:xfrm>
            <a:off x="5038864" y="2635965"/>
            <a:ext cx="5055072" cy="1987014"/>
            <a:chOff x="5038864" y="2635965"/>
            <a:chExt cx="5055072" cy="1987014"/>
          </a:xfrm>
        </p:grpSpPr>
        <p:pic>
          <p:nvPicPr>
            <p:cNvPr id="9224" name="Picture 8" descr="https://mercadopublico.com.br/wp-content/uploads/2015/08/mussarela-fatiado.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7285" y="2635965"/>
              <a:ext cx="2406651" cy="19870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p:cNvGrpSpPr/>
            <p:nvPr/>
          </p:nvGrpSpPr>
          <p:grpSpPr>
            <a:xfrm>
              <a:off x="5038864" y="2668893"/>
              <a:ext cx="3145455" cy="1883839"/>
              <a:chOff x="6981771" y="3156122"/>
              <a:chExt cx="3145455" cy="1883839"/>
            </a:xfrm>
          </p:grpSpPr>
          <p:pic>
            <p:nvPicPr>
              <p:cNvPr id="26" name="Picture 4" descr="Resultado de imagem para etiquet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450679">
                <a:off x="6981771" y="3156122"/>
                <a:ext cx="3145455" cy="18838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txBox="1">
                <a:spLocks noChangeArrowheads="1"/>
              </p:cNvSpPr>
              <p:nvPr/>
            </p:nvSpPr>
            <p:spPr bwMode="auto">
              <a:xfrm rot="21054642">
                <a:off x="7237544" y="3833968"/>
                <a:ext cx="2222308" cy="83099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2400" b="1" dirty="0">
                    <a:latin typeface="Calibri" panose="020F0502020204030204" pitchFamily="34" charset="0"/>
                  </a:rPr>
                  <a:t>15g Gordura saturada</a:t>
                </a:r>
              </a:p>
            </p:txBody>
          </p:sp>
        </p:grpSp>
      </p:grpSp>
      <p:sp>
        <p:nvSpPr>
          <p:cNvPr id="2" name="Rectangle 5"/>
          <p:cNvSpPr txBox="1">
            <a:spLocks noChangeArrowheads="1"/>
          </p:cNvSpPr>
          <p:nvPr/>
        </p:nvSpPr>
        <p:spPr bwMode="auto">
          <a:xfrm>
            <a:off x="1788845" y="0"/>
            <a:ext cx="10403156" cy="707886"/>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000" b="1" dirty="0" smtClean="0">
                <a:solidFill>
                  <a:schemeClr val="accent4"/>
                </a:solidFill>
                <a:latin typeface="Folks-Light" panose="02000403020000020004" pitchFamily="2" charset="0"/>
                <a:ea typeface="+mn-ea"/>
                <a:cs typeface="Intro Light"/>
              </a:rPr>
              <a:t>DOSE DIÁRIA RECOMENDADA DE…</a:t>
            </a:r>
            <a:endParaRPr lang="pt-PT" sz="4000" b="1" dirty="0">
              <a:solidFill>
                <a:schemeClr val="accent4"/>
              </a:solidFill>
              <a:latin typeface="Folks-Light" panose="02000403020000020004" pitchFamily="2" charset="0"/>
              <a:ea typeface="+mn-ea"/>
              <a:cs typeface="Intro Light"/>
            </a:endParaRPr>
          </a:p>
        </p:txBody>
      </p:sp>
      <p:grpSp>
        <p:nvGrpSpPr>
          <p:cNvPr id="13" name="Grupo 12"/>
          <p:cNvGrpSpPr/>
          <p:nvPr/>
        </p:nvGrpSpPr>
        <p:grpSpPr>
          <a:xfrm>
            <a:off x="434855" y="911068"/>
            <a:ext cx="5477912" cy="3783485"/>
            <a:chOff x="434855" y="911068"/>
            <a:chExt cx="5477912" cy="3783485"/>
          </a:xfrm>
        </p:grpSpPr>
        <p:pic>
          <p:nvPicPr>
            <p:cNvPr id="23" name="Picture 4" descr="Resultado de imagem para etiquet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93724">
              <a:off x="3072702" y="1541876"/>
              <a:ext cx="3145455" cy="18838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besttemas.com.br/wp-content/uploads/2012/01/bife-ao-molho-recei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8768" y="3274823"/>
              <a:ext cx="1953804" cy="14144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txBox="1">
              <a:spLocks noChangeArrowheads="1"/>
            </p:cNvSpPr>
            <p:nvPr/>
          </p:nvSpPr>
          <p:spPr bwMode="auto">
            <a:xfrm rot="20183994">
              <a:off x="3793501" y="1755608"/>
              <a:ext cx="2119266" cy="83099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2400" b="1" dirty="0">
                  <a:latin typeface="Calibri" panose="020F0502020204030204" pitchFamily="34" charset="0"/>
                </a:rPr>
                <a:t>24g Gordura saturada</a:t>
              </a:r>
            </a:p>
          </p:txBody>
        </p:sp>
        <p:sp>
          <p:nvSpPr>
            <p:cNvPr id="10" name="Rectangle 5"/>
            <p:cNvSpPr txBox="1">
              <a:spLocks noChangeArrowheads="1"/>
            </p:cNvSpPr>
            <p:nvPr/>
          </p:nvSpPr>
          <p:spPr bwMode="auto">
            <a:xfrm>
              <a:off x="434855" y="4355999"/>
              <a:ext cx="2094571" cy="338554"/>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1600" b="1" dirty="0">
                  <a:latin typeface="Calibri" panose="020F0502020204030204" pitchFamily="34" charset="0"/>
                </a:rPr>
                <a:t>Molho de bife frito</a:t>
              </a:r>
            </a:p>
          </p:txBody>
        </p:sp>
      </p:grpSp>
      <p:grpSp>
        <p:nvGrpSpPr>
          <p:cNvPr id="29" name="Grupo 28"/>
          <p:cNvGrpSpPr/>
          <p:nvPr/>
        </p:nvGrpSpPr>
        <p:grpSpPr>
          <a:xfrm>
            <a:off x="6815625" y="1241645"/>
            <a:ext cx="4874370" cy="2082844"/>
            <a:chOff x="6815625" y="1241645"/>
            <a:chExt cx="4874370" cy="2082844"/>
          </a:xfrm>
        </p:grpSpPr>
        <p:pic>
          <p:nvPicPr>
            <p:cNvPr id="25" name="Picture 4" descr="Resultado de imagem para etiquet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8633">
              <a:off x="8392358" y="1308890"/>
              <a:ext cx="3297637" cy="201559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culturamix.com/wp-content/uploads/2012/03/Chocolate-ao-Le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5625" y="1241645"/>
              <a:ext cx="1909166" cy="15273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txBox="1">
              <a:spLocks noChangeArrowheads="1"/>
            </p:cNvSpPr>
            <p:nvPr/>
          </p:nvSpPr>
          <p:spPr bwMode="auto">
            <a:xfrm rot="1145009">
              <a:off x="9207639" y="1778289"/>
              <a:ext cx="2222308" cy="83099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2400" b="1" dirty="0">
                  <a:latin typeface="Calibri" panose="020F0502020204030204" pitchFamily="34" charset="0"/>
                </a:rPr>
                <a:t>20g Gordura saturada</a:t>
              </a:r>
            </a:p>
          </p:txBody>
        </p:sp>
      </p:grpSp>
      <p:grpSp>
        <p:nvGrpSpPr>
          <p:cNvPr id="30" name="Grupo 29"/>
          <p:cNvGrpSpPr/>
          <p:nvPr/>
        </p:nvGrpSpPr>
        <p:grpSpPr>
          <a:xfrm>
            <a:off x="-220474" y="4688105"/>
            <a:ext cx="5219667" cy="1883839"/>
            <a:chOff x="-220474" y="4688105"/>
            <a:chExt cx="5219667" cy="1883839"/>
          </a:xfrm>
        </p:grpSpPr>
        <p:pic>
          <p:nvPicPr>
            <p:cNvPr id="24" name="Picture 4" descr="Resultado de imagem para etiquet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51035">
              <a:off x="-220474" y="4688105"/>
              <a:ext cx="3145455" cy="188383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p:cNvGrpSpPr/>
            <p:nvPr/>
          </p:nvGrpSpPr>
          <p:grpSpPr>
            <a:xfrm>
              <a:off x="120717" y="4840707"/>
              <a:ext cx="4878476" cy="1320120"/>
              <a:chOff x="120717" y="4840707"/>
              <a:chExt cx="4878476" cy="1320120"/>
            </a:xfrm>
          </p:grpSpPr>
          <p:pic>
            <p:nvPicPr>
              <p:cNvPr id="9226" name="Picture 10" descr="http://www.tasteit.pt/sites/default/files/styles/large/public/entremeada_0.jpg?itok=GRXcwiu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202" y="4840707"/>
                <a:ext cx="2147991" cy="13201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
              <p:cNvSpPr txBox="1">
                <a:spLocks noChangeArrowheads="1"/>
              </p:cNvSpPr>
              <p:nvPr/>
            </p:nvSpPr>
            <p:spPr bwMode="auto">
              <a:xfrm rot="21167431">
                <a:off x="120717" y="5312014"/>
                <a:ext cx="2222308" cy="83099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2400" b="1" dirty="0">
                    <a:latin typeface="Calibri" panose="020F0502020204030204" pitchFamily="34" charset="0"/>
                  </a:rPr>
                  <a:t>24g Gordura saturada</a:t>
                </a:r>
              </a:p>
            </p:txBody>
          </p:sp>
        </p:grpSp>
      </p:grpSp>
      <p:grpSp>
        <p:nvGrpSpPr>
          <p:cNvPr id="11" name="Grupo 10"/>
          <p:cNvGrpSpPr/>
          <p:nvPr/>
        </p:nvGrpSpPr>
        <p:grpSpPr>
          <a:xfrm>
            <a:off x="230926" y="-31924"/>
            <a:ext cx="4484928" cy="3433419"/>
            <a:chOff x="230926" y="-31924"/>
            <a:chExt cx="4484928" cy="3433419"/>
          </a:xfrm>
        </p:grpSpPr>
        <p:grpSp>
          <p:nvGrpSpPr>
            <p:cNvPr id="8" name="Grupo 7"/>
            <p:cNvGrpSpPr/>
            <p:nvPr/>
          </p:nvGrpSpPr>
          <p:grpSpPr>
            <a:xfrm>
              <a:off x="230926" y="-31924"/>
              <a:ext cx="4298324" cy="3433419"/>
              <a:chOff x="230926" y="-31924"/>
              <a:chExt cx="4298324" cy="3433419"/>
            </a:xfrm>
          </p:grpSpPr>
          <p:pic>
            <p:nvPicPr>
              <p:cNvPr id="9218" name="Picture 2" descr="https://ahistoriadascoisas.files.wordpress.com/2013/03/butte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137" t="8296" r="14517" b="10609"/>
              <a:stretch/>
            </p:blipFill>
            <p:spPr bwMode="auto">
              <a:xfrm>
                <a:off x="230926" y="1736473"/>
                <a:ext cx="2170327" cy="16650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m para etiquet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93724">
                <a:off x="2167948" y="445539"/>
                <a:ext cx="2838765" cy="188383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5"/>
            <p:cNvSpPr txBox="1">
              <a:spLocks noChangeArrowheads="1"/>
            </p:cNvSpPr>
            <p:nvPr/>
          </p:nvSpPr>
          <p:spPr bwMode="auto">
            <a:xfrm rot="20347195">
              <a:off x="2941141" y="650334"/>
              <a:ext cx="1774713" cy="83099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2400" b="1" dirty="0" smtClean="0">
                  <a:latin typeface="Calibri" panose="020F0502020204030204" pitchFamily="34" charset="0"/>
                </a:rPr>
                <a:t>47g Gordura saturada</a:t>
              </a:r>
              <a:endParaRPr lang="pt-PT" sz="2400" b="1" dirty="0">
                <a:latin typeface="Calibri" panose="020F0502020204030204" pitchFamily="34" charset="0"/>
              </a:endParaRPr>
            </a:p>
          </p:txBody>
        </p:sp>
      </p:grpSp>
      <p:grpSp>
        <p:nvGrpSpPr>
          <p:cNvPr id="20" name="Grupo 19"/>
          <p:cNvGrpSpPr/>
          <p:nvPr/>
        </p:nvGrpSpPr>
        <p:grpSpPr>
          <a:xfrm>
            <a:off x="5531785" y="4130729"/>
            <a:ext cx="4687529" cy="2217029"/>
            <a:chOff x="5531785" y="4130729"/>
            <a:chExt cx="4687529" cy="2217029"/>
          </a:xfrm>
        </p:grpSpPr>
        <p:pic>
          <p:nvPicPr>
            <p:cNvPr id="4" name="Picture 2" descr="http://fresbeira.pt/wp-content/uploads/2013/07/fresbeira_chourico_argola-960x36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51" r="17950"/>
            <a:stretch/>
          </p:blipFill>
          <p:spPr bwMode="auto">
            <a:xfrm>
              <a:off x="5531785" y="5160935"/>
              <a:ext cx="1773384" cy="1039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p:cNvGrpSpPr/>
            <p:nvPr/>
          </p:nvGrpSpPr>
          <p:grpSpPr>
            <a:xfrm>
              <a:off x="6878464" y="4130729"/>
              <a:ext cx="3340850" cy="2217029"/>
              <a:chOff x="8434676" y="4748463"/>
              <a:chExt cx="3340850" cy="2217029"/>
            </a:xfrm>
          </p:grpSpPr>
          <p:pic>
            <p:nvPicPr>
              <p:cNvPr id="27" name="Picture 4" descr="Resultado de imagem para etiqueta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56755">
                <a:off x="8434676" y="4748463"/>
                <a:ext cx="3340850" cy="22170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txBox="1">
                <a:spLocks noChangeArrowheads="1"/>
              </p:cNvSpPr>
              <p:nvPr/>
            </p:nvSpPr>
            <p:spPr bwMode="auto">
              <a:xfrm>
                <a:off x="9333889" y="5158806"/>
                <a:ext cx="2222308" cy="830997"/>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2400" b="1" dirty="0">
                    <a:latin typeface="Calibri" panose="020F0502020204030204" pitchFamily="34" charset="0"/>
                  </a:rPr>
                  <a:t>12g Gordura saturada</a:t>
                </a:r>
              </a:p>
            </p:txBody>
          </p:sp>
        </p:grpSp>
      </p:grpSp>
      <p:sp>
        <p:nvSpPr>
          <p:cNvPr id="28" name="Rectangle 5"/>
          <p:cNvSpPr txBox="1">
            <a:spLocks noChangeArrowheads="1"/>
          </p:cNvSpPr>
          <p:nvPr/>
        </p:nvSpPr>
        <p:spPr bwMode="auto">
          <a:xfrm>
            <a:off x="9574306" y="5855507"/>
            <a:ext cx="2617694"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&lt;20g</a:t>
            </a:r>
            <a:endParaRPr lang="pt-PT" sz="4800" b="1" dirty="0">
              <a:solidFill>
                <a:srgbClr val="002060"/>
              </a:solidFill>
              <a:latin typeface="Calibri" panose="020F0502020204030204" pitchFamily="34" charset="0"/>
            </a:endParaRPr>
          </a:p>
        </p:txBody>
      </p:sp>
      <p:sp>
        <p:nvSpPr>
          <p:cNvPr id="3" name="Oval 2"/>
          <p:cNvSpPr/>
          <p:nvPr/>
        </p:nvSpPr>
        <p:spPr>
          <a:xfrm>
            <a:off x="77357" y="0"/>
            <a:ext cx="1829820" cy="17703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dirty="0" smtClean="0">
                <a:latin typeface="Folks" panose="02000503020000020004" pitchFamily="2" charset="0"/>
              </a:rPr>
              <a:t>Por cada </a:t>
            </a:r>
            <a:r>
              <a:rPr lang="pt-PT" sz="3600" b="1" dirty="0" smtClean="0">
                <a:latin typeface="Folks" panose="02000503020000020004" pitchFamily="2" charset="0"/>
              </a:rPr>
              <a:t>100g</a:t>
            </a:r>
            <a:r>
              <a:rPr lang="pt-PT" sz="2400" dirty="0" smtClean="0">
                <a:latin typeface="Folks" panose="02000503020000020004" pitchFamily="2" charset="0"/>
              </a:rPr>
              <a:t> de:</a:t>
            </a:r>
            <a:endParaRPr lang="pt-PT" sz="2400" dirty="0">
              <a:latin typeface="Folks" panose="02000503020000020004" pitchFamily="2" charset="0"/>
            </a:endParaRPr>
          </a:p>
        </p:txBody>
      </p:sp>
    </p:spTree>
    <p:extLst>
      <p:ext uri="{BB962C8B-B14F-4D97-AF65-F5344CB8AC3E}">
        <p14:creationId xmlns:p14="http://schemas.microsoft.com/office/powerpoint/2010/main" val="25169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par>
                          <p:cTn id="12" fill="hold">
                            <p:stCondLst>
                              <p:cond delay="1650"/>
                            </p:stCondLst>
                            <p:childTnLst>
                              <p:par>
                                <p:cTn id="13" presetID="45"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80">
                                          <p:stCondLst>
                                            <p:cond delay="0"/>
                                          </p:stCondLst>
                                        </p:cTn>
                                        <p:tgtEl>
                                          <p:spTgt spid="11"/>
                                        </p:tgtEl>
                                      </p:cBhvr>
                                    </p:animEffect>
                                    <p:anim calcmode="lin" valueType="num">
                                      <p:cBhvr>
                                        <p:cTn id="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8" dur="26">
                                          <p:stCondLst>
                                            <p:cond delay="650"/>
                                          </p:stCondLst>
                                        </p:cTn>
                                        <p:tgtEl>
                                          <p:spTgt spid="11"/>
                                        </p:tgtEl>
                                      </p:cBhvr>
                                      <p:to x="100000" y="60000"/>
                                    </p:animScale>
                                    <p:animScale>
                                      <p:cBhvr>
                                        <p:cTn id="29" dur="166" decel="50000">
                                          <p:stCondLst>
                                            <p:cond delay="676"/>
                                          </p:stCondLst>
                                        </p:cTn>
                                        <p:tgtEl>
                                          <p:spTgt spid="11"/>
                                        </p:tgtEl>
                                      </p:cBhvr>
                                      <p:to x="100000" y="100000"/>
                                    </p:animScale>
                                    <p:animScale>
                                      <p:cBhvr>
                                        <p:cTn id="30" dur="26">
                                          <p:stCondLst>
                                            <p:cond delay="1312"/>
                                          </p:stCondLst>
                                        </p:cTn>
                                        <p:tgtEl>
                                          <p:spTgt spid="11"/>
                                        </p:tgtEl>
                                      </p:cBhvr>
                                      <p:to x="100000" y="80000"/>
                                    </p:animScale>
                                    <p:animScale>
                                      <p:cBhvr>
                                        <p:cTn id="31" dur="166" decel="50000">
                                          <p:stCondLst>
                                            <p:cond delay="1338"/>
                                          </p:stCondLst>
                                        </p:cTn>
                                        <p:tgtEl>
                                          <p:spTgt spid="11"/>
                                        </p:tgtEl>
                                      </p:cBhvr>
                                      <p:to x="100000" y="100000"/>
                                    </p:animScale>
                                    <p:animScale>
                                      <p:cBhvr>
                                        <p:cTn id="32" dur="26">
                                          <p:stCondLst>
                                            <p:cond delay="1642"/>
                                          </p:stCondLst>
                                        </p:cTn>
                                        <p:tgtEl>
                                          <p:spTgt spid="11"/>
                                        </p:tgtEl>
                                      </p:cBhvr>
                                      <p:to x="100000" y="90000"/>
                                    </p:animScale>
                                    <p:animScale>
                                      <p:cBhvr>
                                        <p:cTn id="33" dur="166" decel="50000">
                                          <p:stCondLst>
                                            <p:cond delay="1668"/>
                                          </p:stCondLst>
                                        </p:cTn>
                                        <p:tgtEl>
                                          <p:spTgt spid="11"/>
                                        </p:tgtEl>
                                      </p:cBhvr>
                                      <p:to x="100000" y="100000"/>
                                    </p:animScale>
                                    <p:animScale>
                                      <p:cBhvr>
                                        <p:cTn id="34" dur="26">
                                          <p:stCondLst>
                                            <p:cond delay="1808"/>
                                          </p:stCondLst>
                                        </p:cTn>
                                        <p:tgtEl>
                                          <p:spTgt spid="11"/>
                                        </p:tgtEl>
                                      </p:cBhvr>
                                      <p:to x="100000" y="95000"/>
                                    </p:animScale>
                                    <p:animScale>
                                      <p:cBhvr>
                                        <p:cTn id="35" dur="166" decel="50000">
                                          <p:stCondLst>
                                            <p:cond delay="1834"/>
                                          </p:stCondLst>
                                        </p:cTn>
                                        <p:tgtEl>
                                          <p:spTgt spid="11"/>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80">
                                          <p:stCondLst>
                                            <p:cond delay="0"/>
                                          </p:stCondLst>
                                        </p:cTn>
                                        <p:tgtEl>
                                          <p:spTgt spid="13"/>
                                        </p:tgtEl>
                                      </p:cBhvr>
                                    </p:animEffect>
                                    <p:anim calcmode="lin" valueType="num">
                                      <p:cBhvr>
                                        <p:cTn id="4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6" dur="26">
                                          <p:stCondLst>
                                            <p:cond delay="650"/>
                                          </p:stCondLst>
                                        </p:cTn>
                                        <p:tgtEl>
                                          <p:spTgt spid="13"/>
                                        </p:tgtEl>
                                      </p:cBhvr>
                                      <p:to x="100000" y="60000"/>
                                    </p:animScale>
                                    <p:animScale>
                                      <p:cBhvr>
                                        <p:cTn id="47" dur="166" decel="50000">
                                          <p:stCondLst>
                                            <p:cond delay="676"/>
                                          </p:stCondLst>
                                        </p:cTn>
                                        <p:tgtEl>
                                          <p:spTgt spid="13"/>
                                        </p:tgtEl>
                                      </p:cBhvr>
                                      <p:to x="100000" y="100000"/>
                                    </p:animScale>
                                    <p:animScale>
                                      <p:cBhvr>
                                        <p:cTn id="48" dur="26">
                                          <p:stCondLst>
                                            <p:cond delay="1312"/>
                                          </p:stCondLst>
                                        </p:cTn>
                                        <p:tgtEl>
                                          <p:spTgt spid="13"/>
                                        </p:tgtEl>
                                      </p:cBhvr>
                                      <p:to x="100000" y="80000"/>
                                    </p:animScale>
                                    <p:animScale>
                                      <p:cBhvr>
                                        <p:cTn id="49" dur="166" decel="50000">
                                          <p:stCondLst>
                                            <p:cond delay="1338"/>
                                          </p:stCondLst>
                                        </p:cTn>
                                        <p:tgtEl>
                                          <p:spTgt spid="13"/>
                                        </p:tgtEl>
                                      </p:cBhvr>
                                      <p:to x="100000" y="100000"/>
                                    </p:animScale>
                                    <p:animScale>
                                      <p:cBhvr>
                                        <p:cTn id="50" dur="26">
                                          <p:stCondLst>
                                            <p:cond delay="1642"/>
                                          </p:stCondLst>
                                        </p:cTn>
                                        <p:tgtEl>
                                          <p:spTgt spid="13"/>
                                        </p:tgtEl>
                                      </p:cBhvr>
                                      <p:to x="100000" y="90000"/>
                                    </p:animScale>
                                    <p:animScale>
                                      <p:cBhvr>
                                        <p:cTn id="51" dur="166" decel="50000">
                                          <p:stCondLst>
                                            <p:cond delay="1668"/>
                                          </p:stCondLst>
                                        </p:cTn>
                                        <p:tgtEl>
                                          <p:spTgt spid="13"/>
                                        </p:tgtEl>
                                      </p:cBhvr>
                                      <p:to x="100000" y="100000"/>
                                    </p:animScale>
                                    <p:animScale>
                                      <p:cBhvr>
                                        <p:cTn id="52" dur="26">
                                          <p:stCondLst>
                                            <p:cond delay="1808"/>
                                          </p:stCondLst>
                                        </p:cTn>
                                        <p:tgtEl>
                                          <p:spTgt spid="13"/>
                                        </p:tgtEl>
                                      </p:cBhvr>
                                      <p:to x="100000" y="95000"/>
                                    </p:animScale>
                                    <p:animScale>
                                      <p:cBhvr>
                                        <p:cTn id="53" dur="166" decel="50000">
                                          <p:stCondLst>
                                            <p:cond delay="1834"/>
                                          </p:stCondLst>
                                        </p:cTn>
                                        <p:tgtEl>
                                          <p:spTgt spid="13"/>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80">
                                          <p:stCondLst>
                                            <p:cond delay="0"/>
                                          </p:stCondLst>
                                        </p:cTn>
                                        <p:tgtEl>
                                          <p:spTgt spid="29"/>
                                        </p:tgtEl>
                                      </p:cBhvr>
                                    </p:animEffect>
                                    <p:anim calcmode="lin" valueType="num">
                                      <p:cBhvr>
                                        <p:cTn id="5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4" dur="26">
                                          <p:stCondLst>
                                            <p:cond delay="650"/>
                                          </p:stCondLst>
                                        </p:cTn>
                                        <p:tgtEl>
                                          <p:spTgt spid="29"/>
                                        </p:tgtEl>
                                      </p:cBhvr>
                                      <p:to x="100000" y="60000"/>
                                    </p:animScale>
                                    <p:animScale>
                                      <p:cBhvr>
                                        <p:cTn id="65" dur="166" decel="50000">
                                          <p:stCondLst>
                                            <p:cond delay="676"/>
                                          </p:stCondLst>
                                        </p:cTn>
                                        <p:tgtEl>
                                          <p:spTgt spid="29"/>
                                        </p:tgtEl>
                                      </p:cBhvr>
                                      <p:to x="100000" y="100000"/>
                                    </p:animScale>
                                    <p:animScale>
                                      <p:cBhvr>
                                        <p:cTn id="66" dur="26">
                                          <p:stCondLst>
                                            <p:cond delay="1312"/>
                                          </p:stCondLst>
                                        </p:cTn>
                                        <p:tgtEl>
                                          <p:spTgt spid="29"/>
                                        </p:tgtEl>
                                      </p:cBhvr>
                                      <p:to x="100000" y="80000"/>
                                    </p:animScale>
                                    <p:animScale>
                                      <p:cBhvr>
                                        <p:cTn id="67" dur="166" decel="50000">
                                          <p:stCondLst>
                                            <p:cond delay="1338"/>
                                          </p:stCondLst>
                                        </p:cTn>
                                        <p:tgtEl>
                                          <p:spTgt spid="29"/>
                                        </p:tgtEl>
                                      </p:cBhvr>
                                      <p:to x="100000" y="100000"/>
                                    </p:animScale>
                                    <p:animScale>
                                      <p:cBhvr>
                                        <p:cTn id="68" dur="26">
                                          <p:stCondLst>
                                            <p:cond delay="1642"/>
                                          </p:stCondLst>
                                        </p:cTn>
                                        <p:tgtEl>
                                          <p:spTgt spid="29"/>
                                        </p:tgtEl>
                                      </p:cBhvr>
                                      <p:to x="100000" y="90000"/>
                                    </p:animScale>
                                    <p:animScale>
                                      <p:cBhvr>
                                        <p:cTn id="69" dur="166" decel="50000">
                                          <p:stCondLst>
                                            <p:cond delay="1668"/>
                                          </p:stCondLst>
                                        </p:cTn>
                                        <p:tgtEl>
                                          <p:spTgt spid="29"/>
                                        </p:tgtEl>
                                      </p:cBhvr>
                                      <p:to x="100000" y="100000"/>
                                    </p:animScale>
                                    <p:animScale>
                                      <p:cBhvr>
                                        <p:cTn id="70" dur="26">
                                          <p:stCondLst>
                                            <p:cond delay="1808"/>
                                          </p:stCondLst>
                                        </p:cTn>
                                        <p:tgtEl>
                                          <p:spTgt spid="29"/>
                                        </p:tgtEl>
                                      </p:cBhvr>
                                      <p:to x="100000" y="95000"/>
                                    </p:animScale>
                                    <p:animScale>
                                      <p:cBhvr>
                                        <p:cTn id="71" dur="166" decel="50000">
                                          <p:stCondLst>
                                            <p:cond delay="1834"/>
                                          </p:stCondLst>
                                        </p:cTn>
                                        <p:tgtEl>
                                          <p:spTgt spid="29"/>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580">
                                          <p:stCondLst>
                                            <p:cond delay="0"/>
                                          </p:stCondLst>
                                        </p:cTn>
                                        <p:tgtEl>
                                          <p:spTgt spid="30"/>
                                        </p:tgtEl>
                                      </p:cBhvr>
                                    </p:animEffect>
                                    <p:anim calcmode="lin" valueType="num">
                                      <p:cBhvr>
                                        <p:cTn id="7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2" dur="26">
                                          <p:stCondLst>
                                            <p:cond delay="650"/>
                                          </p:stCondLst>
                                        </p:cTn>
                                        <p:tgtEl>
                                          <p:spTgt spid="30"/>
                                        </p:tgtEl>
                                      </p:cBhvr>
                                      <p:to x="100000" y="60000"/>
                                    </p:animScale>
                                    <p:animScale>
                                      <p:cBhvr>
                                        <p:cTn id="83" dur="166" decel="50000">
                                          <p:stCondLst>
                                            <p:cond delay="676"/>
                                          </p:stCondLst>
                                        </p:cTn>
                                        <p:tgtEl>
                                          <p:spTgt spid="30"/>
                                        </p:tgtEl>
                                      </p:cBhvr>
                                      <p:to x="100000" y="100000"/>
                                    </p:animScale>
                                    <p:animScale>
                                      <p:cBhvr>
                                        <p:cTn id="84" dur="26">
                                          <p:stCondLst>
                                            <p:cond delay="1312"/>
                                          </p:stCondLst>
                                        </p:cTn>
                                        <p:tgtEl>
                                          <p:spTgt spid="30"/>
                                        </p:tgtEl>
                                      </p:cBhvr>
                                      <p:to x="100000" y="80000"/>
                                    </p:animScale>
                                    <p:animScale>
                                      <p:cBhvr>
                                        <p:cTn id="85" dur="166" decel="50000">
                                          <p:stCondLst>
                                            <p:cond delay="1338"/>
                                          </p:stCondLst>
                                        </p:cTn>
                                        <p:tgtEl>
                                          <p:spTgt spid="30"/>
                                        </p:tgtEl>
                                      </p:cBhvr>
                                      <p:to x="100000" y="100000"/>
                                    </p:animScale>
                                    <p:animScale>
                                      <p:cBhvr>
                                        <p:cTn id="86" dur="26">
                                          <p:stCondLst>
                                            <p:cond delay="1642"/>
                                          </p:stCondLst>
                                        </p:cTn>
                                        <p:tgtEl>
                                          <p:spTgt spid="30"/>
                                        </p:tgtEl>
                                      </p:cBhvr>
                                      <p:to x="100000" y="90000"/>
                                    </p:animScale>
                                    <p:animScale>
                                      <p:cBhvr>
                                        <p:cTn id="87" dur="166" decel="50000">
                                          <p:stCondLst>
                                            <p:cond delay="1668"/>
                                          </p:stCondLst>
                                        </p:cTn>
                                        <p:tgtEl>
                                          <p:spTgt spid="30"/>
                                        </p:tgtEl>
                                      </p:cBhvr>
                                      <p:to x="100000" y="100000"/>
                                    </p:animScale>
                                    <p:animScale>
                                      <p:cBhvr>
                                        <p:cTn id="88" dur="26">
                                          <p:stCondLst>
                                            <p:cond delay="1808"/>
                                          </p:stCondLst>
                                        </p:cTn>
                                        <p:tgtEl>
                                          <p:spTgt spid="30"/>
                                        </p:tgtEl>
                                      </p:cBhvr>
                                      <p:to x="100000" y="95000"/>
                                    </p:animScale>
                                    <p:animScale>
                                      <p:cBhvr>
                                        <p:cTn id="89" dur="166" decel="50000">
                                          <p:stCondLst>
                                            <p:cond delay="1834"/>
                                          </p:stCondLst>
                                        </p:cTn>
                                        <p:tgtEl>
                                          <p:spTgt spid="30"/>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down)">
                                      <p:cBhvr>
                                        <p:cTn id="94" dur="580">
                                          <p:stCondLst>
                                            <p:cond delay="0"/>
                                          </p:stCondLst>
                                        </p:cTn>
                                        <p:tgtEl>
                                          <p:spTgt spid="21"/>
                                        </p:tgtEl>
                                      </p:cBhvr>
                                    </p:animEffect>
                                    <p:anim calcmode="lin" valueType="num">
                                      <p:cBhvr>
                                        <p:cTn id="9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0" dur="26">
                                          <p:stCondLst>
                                            <p:cond delay="650"/>
                                          </p:stCondLst>
                                        </p:cTn>
                                        <p:tgtEl>
                                          <p:spTgt spid="21"/>
                                        </p:tgtEl>
                                      </p:cBhvr>
                                      <p:to x="100000" y="60000"/>
                                    </p:animScale>
                                    <p:animScale>
                                      <p:cBhvr>
                                        <p:cTn id="101" dur="166" decel="50000">
                                          <p:stCondLst>
                                            <p:cond delay="676"/>
                                          </p:stCondLst>
                                        </p:cTn>
                                        <p:tgtEl>
                                          <p:spTgt spid="21"/>
                                        </p:tgtEl>
                                      </p:cBhvr>
                                      <p:to x="100000" y="100000"/>
                                    </p:animScale>
                                    <p:animScale>
                                      <p:cBhvr>
                                        <p:cTn id="102" dur="26">
                                          <p:stCondLst>
                                            <p:cond delay="1312"/>
                                          </p:stCondLst>
                                        </p:cTn>
                                        <p:tgtEl>
                                          <p:spTgt spid="21"/>
                                        </p:tgtEl>
                                      </p:cBhvr>
                                      <p:to x="100000" y="80000"/>
                                    </p:animScale>
                                    <p:animScale>
                                      <p:cBhvr>
                                        <p:cTn id="103" dur="166" decel="50000">
                                          <p:stCondLst>
                                            <p:cond delay="1338"/>
                                          </p:stCondLst>
                                        </p:cTn>
                                        <p:tgtEl>
                                          <p:spTgt spid="21"/>
                                        </p:tgtEl>
                                      </p:cBhvr>
                                      <p:to x="100000" y="100000"/>
                                    </p:animScale>
                                    <p:animScale>
                                      <p:cBhvr>
                                        <p:cTn id="104" dur="26">
                                          <p:stCondLst>
                                            <p:cond delay="1642"/>
                                          </p:stCondLst>
                                        </p:cTn>
                                        <p:tgtEl>
                                          <p:spTgt spid="21"/>
                                        </p:tgtEl>
                                      </p:cBhvr>
                                      <p:to x="100000" y="90000"/>
                                    </p:animScale>
                                    <p:animScale>
                                      <p:cBhvr>
                                        <p:cTn id="105" dur="166" decel="50000">
                                          <p:stCondLst>
                                            <p:cond delay="1668"/>
                                          </p:stCondLst>
                                        </p:cTn>
                                        <p:tgtEl>
                                          <p:spTgt spid="21"/>
                                        </p:tgtEl>
                                      </p:cBhvr>
                                      <p:to x="100000" y="100000"/>
                                    </p:animScale>
                                    <p:animScale>
                                      <p:cBhvr>
                                        <p:cTn id="106" dur="26">
                                          <p:stCondLst>
                                            <p:cond delay="1808"/>
                                          </p:stCondLst>
                                        </p:cTn>
                                        <p:tgtEl>
                                          <p:spTgt spid="21"/>
                                        </p:tgtEl>
                                      </p:cBhvr>
                                      <p:to x="100000" y="95000"/>
                                    </p:animScale>
                                    <p:animScale>
                                      <p:cBhvr>
                                        <p:cTn id="107" dur="166" decel="50000">
                                          <p:stCondLst>
                                            <p:cond delay="1834"/>
                                          </p:stCondLst>
                                        </p:cTn>
                                        <p:tgtEl>
                                          <p:spTgt spid="21"/>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down)">
                                      <p:cBhvr>
                                        <p:cTn id="112" dur="580">
                                          <p:stCondLst>
                                            <p:cond delay="0"/>
                                          </p:stCondLst>
                                        </p:cTn>
                                        <p:tgtEl>
                                          <p:spTgt spid="20"/>
                                        </p:tgtEl>
                                      </p:cBhvr>
                                    </p:animEffect>
                                    <p:anim calcmode="lin" valueType="num">
                                      <p:cBhvr>
                                        <p:cTn id="1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18" dur="26">
                                          <p:stCondLst>
                                            <p:cond delay="650"/>
                                          </p:stCondLst>
                                        </p:cTn>
                                        <p:tgtEl>
                                          <p:spTgt spid="20"/>
                                        </p:tgtEl>
                                      </p:cBhvr>
                                      <p:to x="100000" y="60000"/>
                                    </p:animScale>
                                    <p:animScale>
                                      <p:cBhvr>
                                        <p:cTn id="119" dur="166" decel="50000">
                                          <p:stCondLst>
                                            <p:cond delay="676"/>
                                          </p:stCondLst>
                                        </p:cTn>
                                        <p:tgtEl>
                                          <p:spTgt spid="20"/>
                                        </p:tgtEl>
                                      </p:cBhvr>
                                      <p:to x="100000" y="100000"/>
                                    </p:animScale>
                                    <p:animScale>
                                      <p:cBhvr>
                                        <p:cTn id="120" dur="26">
                                          <p:stCondLst>
                                            <p:cond delay="1312"/>
                                          </p:stCondLst>
                                        </p:cTn>
                                        <p:tgtEl>
                                          <p:spTgt spid="20"/>
                                        </p:tgtEl>
                                      </p:cBhvr>
                                      <p:to x="100000" y="80000"/>
                                    </p:animScale>
                                    <p:animScale>
                                      <p:cBhvr>
                                        <p:cTn id="121" dur="166" decel="50000">
                                          <p:stCondLst>
                                            <p:cond delay="1338"/>
                                          </p:stCondLst>
                                        </p:cTn>
                                        <p:tgtEl>
                                          <p:spTgt spid="20"/>
                                        </p:tgtEl>
                                      </p:cBhvr>
                                      <p:to x="100000" y="100000"/>
                                    </p:animScale>
                                    <p:animScale>
                                      <p:cBhvr>
                                        <p:cTn id="122" dur="26">
                                          <p:stCondLst>
                                            <p:cond delay="1642"/>
                                          </p:stCondLst>
                                        </p:cTn>
                                        <p:tgtEl>
                                          <p:spTgt spid="20"/>
                                        </p:tgtEl>
                                      </p:cBhvr>
                                      <p:to x="100000" y="90000"/>
                                    </p:animScale>
                                    <p:animScale>
                                      <p:cBhvr>
                                        <p:cTn id="123" dur="166" decel="50000">
                                          <p:stCondLst>
                                            <p:cond delay="1668"/>
                                          </p:stCondLst>
                                        </p:cTn>
                                        <p:tgtEl>
                                          <p:spTgt spid="20"/>
                                        </p:tgtEl>
                                      </p:cBhvr>
                                      <p:to x="100000" y="100000"/>
                                    </p:animScale>
                                    <p:animScale>
                                      <p:cBhvr>
                                        <p:cTn id="124" dur="26">
                                          <p:stCondLst>
                                            <p:cond delay="1808"/>
                                          </p:stCondLst>
                                        </p:cTn>
                                        <p:tgtEl>
                                          <p:spTgt spid="20"/>
                                        </p:tgtEl>
                                      </p:cBhvr>
                                      <p:to x="100000" y="95000"/>
                                    </p:animScale>
                                    <p:animScale>
                                      <p:cBhvr>
                                        <p:cTn id="125" dur="166" decel="50000">
                                          <p:stCondLst>
                                            <p:cond delay="1834"/>
                                          </p:stCondLst>
                                        </p:cTn>
                                        <p:tgtEl>
                                          <p:spTgt spid="20"/>
                                        </p:tgtEl>
                                      </p:cBhvr>
                                      <p:to x="100000" y="100000"/>
                                    </p:animScale>
                                  </p:childTnLst>
                                </p:cTn>
                              </p:par>
                            </p:childTnLst>
                          </p:cTn>
                        </p:par>
                        <p:par>
                          <p:cTn id="126" fill="hold">
                            <p:stCondLst>
                              <p:cond delay="2000"/>
                            </p:stCondLst>
                            <p:childTnLst>
                              <p:par>
                                <p:cTn id="127" presetID="2" presetClass="entr" presetSubtype="4" fill="hold" grpId="0" nodeType="afterEffect">
                                  <p:stCondLst>
                                    <p:cond delay="0"/>
                                  </p:stCondLst>
                                  <p:childTnLst>
                                    <p:set>
                                      <p:cBhvr>
                                        <p:cTn id="128" dur="1" fill="hold">
                                          <p:stCondLst>
                                            <p:cond delay="0"/>
                                          </p:stCondLst>
                                        </p:cTn>
                                        <p:tgtEl>
                                          <p:spTgt spid="28"/>
                                        </p:tgtEl>
                                        <p:attrNameLst>
                                          <p:attrName>style.visibility</p:attrName>
                                        </p:attrNameLst>
                                      </p:cBhvr>
                                      <p:to>
                                        <p:strVal val="visible"/>
                                      </p:to>
                                    </p:set>
                                    <p:anim calcmode="lin" valueType="num">
                                      <p:cBhvr additive="base">
                                        <p:cTn id="129" dur="500" fill="hold"/>
                                        <p:tgtEl>
                                          <p:spTgt spid="28"/>
                                        </p:tgtEl>
                                        <p:attrNameLst>
                                          <p:attrName>ppt_x</p:attrName>
                                        </p:attrNameLst>
                                      </p:cBhvr>
                                      <p:tavLst>
                                        <p:tav tm="0">
                                          <p:val>
                                            <p:strVal val="#ppt_x"/>
                                          </p:val>
                                        </p:tav>
                                        <p:tav tm="100000">
                                          <p:val>
                                            <p:strVal val="#ppt_x"/>
                                          </p:val>
                                        </p:tav>
                                      </p:tavLst>
                                    </p:anim>
                                    <p:anim calcmode="lin" valueType="num">
                                      <p:cBhvr additive="base">
                                        <p:cTn id="1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3555718812"/>
              </p:ext>
            </p:extLst>
          </p:nvPr>
        </p:nvGraphicFramePr>
        <p:xfrm>
          <a:off x="1487423" y="609552"/>
          <a:ext cx="2324102" cy="5913164"/>
        </p:xfrm>
        <a:graphic>
          <a:graphicData uri="http://schemas.openxmlformats.org/drawingml/2006/table">
            <a:tbl>
              <a:tblPr>
                <a:tableStyleId>{5C22544A-7EE6-4342-B048-85BDC9FD1C3A}</a:tableStyleId>
              </a:tblPr>
              <a:tblGrid>
                <a:gridCol w="982418"/>
                <a:gridCol w="397536"/>
                <a:gridCol w="258398"/>
                <a:gridCol w="417413"/>
                <a:gridCol w="268337"/>
              </a:tblGrid>
              <a:tr h="287584">
                <a:tc gridSpan="5">
                  <a:txBody>
                    <a:bodyPr/>
                    <a:lstStyle/>
                    <a:p>
                      <a:pPr algn="ctr" fontAlgn="ctr"/>
                      <a:r>
                        <a:rPr lang="fr-CH" sz="900" b="0" i="0" u="none" strike="noStrike" dirty="0" smtClean="0">
                          <a:solidFill>
                            <a:srgbClr val="000000"/>
                          </a:solidFill>
                          <a:effectLst/>
                          <a:latin typeface="Berlin Sans FB" panose="020E0602020502020306" pitchFamily="34" charset="0"/>
                        </a:rPr>
                        <a:t>INGREDIENTES</a:t>
                      </a:r>
                      <a:endParaRPr lang="fr-CH" sz="9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28136">
                <a:tc gridSpan="5">
                  <a:txBody>
                    <a:bodyPr/>
                    <a:lstStyle/>
                    <a:p>
                      <a:r>
                        <a:rPr lang="pt-PT" sz="600" b="0" i="0" dirty="0" smtClean="0">
                          <a:latin typeface="Berlin Sans FB" panose="020E0602020502020306" pitchFamily="34" charset="0"/>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Berlin Sans FB" panose="020E0602020502020306" pitchFamily="34" charset="0"/>
                        </a:rPr>
                        <a:t>Vitaminas e Minerais: D, tiamina, riboflavina, </a:t>
                      </a:r>
                      <a:r>
                        <a:rPr lang="pt-PT" sz="600" b="0" i="0" dirty="0" err="1" smtClean="0">
                          <a:latin typeface="Berlin Sans FB" panose="020E0602020502020306" pitchFamily="34" charset="0"/>
                        </a:rPr>
                        <a:t>niacina</a:t>
                      </a:r>
                      <a:r>
                        <a:rPr lang="pt-PT" sz="600" b="0" i="0" dirty="0" smtClean="0">
                          <a:latin typeface="Berlin Sans FB" panose="020E0602020502020306" pitchFamily="34" charset="0"/>
                        </a:rPr>
                        <a:t>, B6, ácido fólico, ácido </a:t>
                      </a:r>
                      <a:r>
                        <a:rPr lang="pt-PT" sz="600" b="0" i="0" dirty="0" err="1" smtClean="0">
                          <a:latin typeface="Berlin Sans FB" panose="020E0602020502020306" pitchFamily="34" charset="0"/>
                        </a:rPr>
                        <a:t>pantoténico</a:t>
                      </a:r>
                      <a:r>
                        <a:rPr lang="pt-PT" sz="600" b="0" i="0" dirty="0" smtClean="0">
                          <a:latin typeface="Berlin Sans FB" panose="020E0602020502020306" pitchFamily="34" charset="0"/>
                        </a:rPr>
                        <a:t>, cálcio e ferro.</a:t>
                      </a:r>
                      <a:endParaRPr lang="fr-CH" sz="7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37778">
                <a:tc gridSpan="5">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66310">
                <a:tc>
                  <a:txBody>
                    <a:bodyPr/>
                    <a:lstStyle/>
                    <a:p>
                      <a:pPr algn="ctr" fontAlgn="ctr"/>
                      <a:r>
                        <a:rPr lang="fr-CH" sz="600" b="0" u="none" strike="noStrike" dirty="0" err="1" smtClean="0">
                          <a:effectLst/>
                          <a:latin typeface="Berlin Sans FB" panose="020E0602020502020306" pitchFamily="34" charset="0"/>
                        </a:rPr>
                        <a:t>Valores</a:t>
                      </a:r>
                      <a:r>
                        <a:rPr lang="fr-CH" sz="600" b="0" u="none" strike="noStrike" dirty="0" smtClean="0">
                          <a:effectLst/>
                          <a:latin typeface="Berlin Sans FB" panose="020E0602020502020306" pitchFamily="34" charset="0"/>
                        </a:rPr>
                        <a:t> </a:t>
                      </a:r>
                      <a:r>
                        <a:rPr lang="fr-CH" sz="600" b="0" u="none" strike="noStrike" dirty="0" err="1">
                          <a:effectLst/>
                          <a:latin typeface="Berlin Sans FB" panose="020E0602020502020306" pitchFamily="34" charset="0"/>
                        </a:rPr>
                        <a:t>Aproximados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Berlin Sans FB" panose="020E0602020502020306" pitchFamily="34" charset="0"/>
                        </a:rPr>
                        <a:t>Por</a:t>
                      </a:r>
                      <a:r>
                        <a:rPr lang="fr-CH" sz="600" b="0" u="none" strike="noStrike" dirty="0">
                          <a:effectLst/>
                          <a:latin typeface="Berlin Sans FB" panose="020E0602020502020306" pitchFamily="34" charset="0"/>
                        </a:rPr>
                        <a:t> 100g de ESTRELITAS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Berlin Sans FB" panose="020E0602020502020306" pitchFamily="34" charset="0"/>
                        </a:rPr>
                        <a:t>Por 30 g de ESTRELITAS + 125ml de leite meio-gordo</a:t>
                      </a:r>
                      <a:endParaRPr lang="pt-PT"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rowSpan="2">
                  <a:txBody>
                    <a:bodyPr/>
                    <a:lstStyle/>
                    <a:p>
                      <a:pPr algn="r" fontAlgn="ctr"/>
                      <a:r>
                        <a:rPr lang="fr-CH" sz="600" b="0" u="none" strike="noStrike" dirty="0" err="1">
                          <a:effectLst/>
                          <a:latin typeface="Berlin Sans FB" panose="020E0602020502020306" pitchFamily="34" charset="0"/>
                        </a:rPr>
                        <a:t>Valor</a:t>
                      </a:r>
                      <a:r>
                        <a:rPr lang="fr-CH" sz="600" b="0" u="none" strike="noStrike" dirty="0">
                          <a:effectLst/>
                          <a:latin typeface="Berlin Sans FB" panose="020E0602020502020306" pitchFamily="34" charset="0"/>
                        </a:rPr>
                        <a:t> </a:t>
                      </a:r>
                      <a:r>
                        <a:rPr lang="fr-CH" sz="600" b="0" u="none" strike="noStrike" dirty="0" err="1">
                          <a:effectLst/>
                          <a:latin typeface="Berlin Sans FB" panose="020E0602020502020306" pitchFamily="34" charset="0"/>
                        </a:rPr>
                        <a:t>energético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1722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771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v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408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183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err="1">
                          <a:effectLst/>
                          <a:latin typeface="Berlin Sans FB" panose="020E0602020502020306" pitchFamily="34" charset="0"/>
                        </a:rPr>
                        <a:t>Proteínas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6,4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err="1">
                          <a:effectLst/>
                          <a:latin typeface="Berlin Sans FB" panose="020E0602020502020306" pitchFamily="34" charset="0"/>
                        </a:rPr>
                        <a:t>Hidratos</a:t>
                      </a:r>
                      <a:r>
                        <a:rPr lang="fr-CH" sz="600" b="0" u="none" strike="noStrike" dirty="0">
                          <a:effectLst/>
                          <a:latin typeface="Berlin Sans FB" panose="020E0602020502020306" pitchFamily="34" charset="0"/>
                        </a:rPr>
                        <a:t> de </a:t>
                      </a:r>
                      <a:r>
                        <a:rPr lang="fr-CH" sz="600" b="0" u="none" strike="noStrike" dirty="0" err="1">
                          <a:effectLst/>
                          <a:latin typeface="Berlin Sans FB" panose="020E0602020502020306" pitchFamily="34" charset="0"/>
                        </a:rPr>
                        <a:t>Carbono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77,4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29,4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açucares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25,0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13,4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err="1">
                          <a:effectLst/>
                          <a:latin typeface="Berlin Sans FB" panose="020E0602020502020306" pitchFamily="34" charset="0"/>
                        </a:rPr>
                        <a:t>Lípidos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Berlin Sans FB" panose="020E0602020502020306" pitchFamily="34" charset="0"/>
                        </a:rPr>
                        <a:t>6,9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4,1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saturados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2,5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1,9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err="1">
                          <a:effectLst/>
                          <a:latin typeface="Berlin Sans FB" panose="020E0602020502020306" pitchFamily="34" charset="0"/>
                        </a:rPr>
                        <a:t>Fibra</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3,9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1,2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r" fontAlgn="ctr"/>
                      <a:r>
                        <a:rPr lang="fr-CH" sz="600" b="0" u="none" strike="noStrike" dirty="0" smtClean="0">
                          <a:effectLst/>
                          <a:latin typeface="Berlin Sans FB" panose="020E0602020502020306" pitchFamily="34" charset="0"/>
                        </a:rPr>
                        <a:t>Sal</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0,14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0,10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183">
                <a:tc>
                  <a:txBody>
                    <a:bodyPr/>
                    <a:lstStyle/>
                    <a:p>
                      <a:pPr algn="ctr" fontAlgn="ctr"/>
                      <a:r>
                        <a:rPr lang="fr-CH" sz="600" b="0" u="none" strike="noStrike" dirty="0">
                          <a:effectLst/>
                          <a:latin typeface="Berlin Sans FB" panose="020E0602020502020306" pitchFamily="34" charset="0"/>
                        </a:rPr>
                        <a:t> </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59183">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D</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Berlin Sans FB" panose="020E0602020502020306" pitchFamily="34" charset="0"/>
                        </a:rPr>
                        <a:t>3,00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60%</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0,90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a:solidFill>
                            <a:schemeClr val="bg1"/>
                          </a:solidFill>
                          <a:effectLst/>
                          <a:latin typeface="Berlin Sans FB" panose="020E0602020502020306" pitchFamily="34" charset="0"/>
                        </a:rPr>
                        <a:t>Tiamina (B1)</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1,01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92%</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0,35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32%</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err="1">
                          <a:solidFill>
                            <a:schemeClr val="bg1"/>
                          </a:solidFill>
                          <a:effectLst/>
                          <a:latin typeface="Berlin Sans FB" panose="020E0602020502020306" pitchFamily="34" charset="0"/>
                        </a:rPr>
                        <a:t>Riboflavina</a:t>
                      </a:r>
                      <a:r>
                        <a:rPr lang="es-ES_tradnl" sz="600" b="0" u="none" strike="noStrike" dirty="0">
                          <a:solidFill>
                            <a:schemeClr val="bg1"/>
                          </a:solidFill>
                          <a:effectLst/>
                          <a:latin typeface="Berlin Sans FB" panose="020E0602020502020306" pitchFamily="34" charset="0"/>
                        </a:rPr>
                        <a:t> (B2)</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1,25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0,61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44%</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a:solidFill>
                            <a:schemeClr val="bg1"/>
                          </a:solidFill>
                          <a:effectLst/>
                          <a:latin typeface="Berlin Sans FB" panose="020E0602020502020306" pitchFamily="34" charset="0"/>
                        </a:rPr>
                        <a:t>Niacina</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13,9 mg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87%</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4,29 mg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27%</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B6</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1,24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0,43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31%</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a:solidFill>
                            <a:schemeClr val="bg1"/>
                          </a:solidFill>
                          <a:effectLst/>
                          <a:latin typeface="Berlin Sans FB" panose="020E0602020502020306" pitchFamily="34" charset="0"/>
                        </a:rPr>
                        <a:t>Acido fólico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178 µg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89%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58,0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a:solidFill>
                            <a:schemeClr val="bg1"/>
                          </a:solidFill>
                          <a:effectLst/>
                          <a:latin typeface="Berlin Sans FB" panose="020E0602020502020306" pitchFamily="34" charset="0"/>
                        </a:rPr>
                        <a:t>Acido pantoténico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5,16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86%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2,00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33%</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err="1">
                          <a:solidFill>
                            <a:schemeClr val="bg1"/>
                          </a:solidFill>
                          <a:effectLst/>
                          <a:latin typeface="Berlin Sans FB" panose="020E0602020502020306" pitchFamily="34" charset="0"/>
                        </a:rPr>
                        <a:t>Cálcio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454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57%</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288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183">
                <a:tc>
                  <a:txBody>
                    <a:bodyPr/>
                    <a:lstStyle/>
                    <a:p>
                      <a:pPr algn="r" fontAlgn="ctr"/>
                      <a:r>
                        <a:rPr lang="es-ES_tradnl" sz="600" b="0" u="none" strike="noStrike" dirty="0">
                          <a:solidFill>
                            <a:schemeClr val="bg1"/>
                          </a:solidFill>
                          <a:effectLst/>
                          <a:latin typeface="Berlin Sans FB" panose="020E0602020502020306" pitchFamily="34" charset="0"/>
                        </a:rPr>
                        <a:t>Ferro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8,30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59%</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2,55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434086">
                <a:tc gridSpan="5">
                  <a:txBody>
                    <a:bodyPr/>
                    <a:lstStyle/>
                    <a:p>
                      <a:pPr algn="l" fontAlgn="ctr"/>
                      <a:r>
                        <a:rPr lang="pt-PT" sz="500" dirty="0" smtClean="0">
                          <a:latin typeface="Berlin Sans FB" panose="020E0602020502020306" pitchFamily="34" charset="0"/>
                        </a:rPr>
                        <a:t>*DDR = Dose Diária Recomendada Segundo o Decreto Lei 54/2010 de 28 de maio.</a:t>
                      </a:r>
                      <a:br>
                        <a:rPr lang="pt-PT" sz="500" dirty="0" smtClean="0">
                          <a:latin typeface="Berlin Sans FB" panose="020E0602020502020306" pitchFamily="34" charset="0"/>
                        </a:rPr>
                      </a:br>
                      <a:r>
                        <a:rPr lang="pt-PT" sz="500" dirty="0" smtClean="0">
                          <a:latin typeface="Berlin Sans FB" panose="020E0602020502020306" pitchFamily="34" charset="0"/>
                        </a:rPr>
                        <a:t>Uma taça com 30g de ESTRELITAS mais 125ml de leite meio-gordo fornece 18% da DDR de 7 vitaminas e ferro e 36% da de cálcio. </a:t>
                      </a: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834793">
                <a:tc gridSpan="5">
                  <a:txBody>
                    <a:bodyPr/>
                    <a:lstStyle/>
                    <a:p>
                      <a:pPr algn="l" fontAlgn="ct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30323" y="5836916"/>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554415700"/>
              </p:ext>
            </p:extLst>
          </p:nvPr>
        </p:nvGraphicFramePr>
        <p:xfrm>
          <a:off x="4837975" y="925651"/>
          <a:ext cx="6686151" cy="4738709"/>
        </p:xfrm>
        <a:graphic>
          <a:graphicData uri="http://schemas.openxmlformats.org/drawingml/2006/table">
            <a:tbl>
              <a:tblPr>
                <a:tableStyleId>{5C22544A-7EE6-4342-B048-85BDC9FD1C3A}</a:tableStyleId>
              </a:tblPr>
              <a:tblGrid>
                <a:gridCol w="2657675"/>
                <a:gridCol w="1958287"/>
                <a:gridCol w="2070189"/>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Energia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Lípidos</a:t>
                      </a:r>
                      <a:endParaRPr lang="fr-CH" sz="1800" b="0" u="none" strike="noStrike" dirty="0" smtClean="0">
                        <a:effectLst/>
                        <a:latin typeface="Intro "/>
                      </a:endParaRPr>
                    </a:p>
                    <a:p>
                      <a:pPr algn="ctr" fontAlgn="ctr"/>
                      <a:r>
                        <a:rPr lang="fr-CH" sz="1800" b="0" i="0" u="none" strike="noStrike" dirty="0" smtClean="0">
                          <a:solidFill>
                            <a:srgbClr val="000000"/>
                          </a:solidFill>
                          <a:effectLst/>
                          <a:latin typeface="Intro "/>
                        </a:rPr>
                        <a:t>dos quais </a:t>
                      </a:r>
                      <a:r>
                        <a:rPr lang="fr-CH" sz="1800" b="0" i="0" u="none" strike="noStrike" dirty="0" err="1" smtClean="0">
                          <a:solidFill>
                            <a:srgbClr val="000000"/>
                          </a:solidFill>
                          <a:effectLst/>
                          <a:latin typeface="Intro "/>
                        </a:rPr>
                        <a:t>saturados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a:solidFill>
                            <a:schemeClr val="bg1"/>
                          </a:solidFill>
                          <a:effectLst/>
                          <a:latin typeface="Intro "/>
                        </a:rPr>
                        <a:t>Hidratos</a:t>
                      </a:r>
                      <a:r>
                        <a:rPr lang="fr-CH" sz="1800" b="0" u="none" strike="noStrike" dirty="0">
                          <a:solidFill>
                            <a:schemeClr val="bg1"/>
                          </a:solidFill>
                          <a:effectLst/>
                          <a:latin typeface="Intro "/>
                        </a:rPr>
                        <a:t> de </a:t>
                      </a:r>
                      <a:r>
                        <a:rPr lang="fr-CH" sz="1800" b="0" u="none" strike="noStrike" dirty="0" err="1" smtClean="0">
                          <a:solidFill>
                            <a:schemeClr val="bg1"/>
                          </a:solidFill>
                          <a:effectLst/>
                          <a:latin typeface="Intro "/>
                        </a:rPr>
                        <a:t>Carbono</a:t>
                      </a:r>
                      <a:endParaRPr lang="fr-CH" sz="1800" b="0" u="none" strike="noStrike" dirty="0" smtClean="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C3E50"/>
                    </a:solidFill>
                  </a:tcPr>
                </a:tc>
                <a:tc>
                  <a:txBody>
                    <a:bodyPr/>
                    <a:lstStyle/>
                    <a:p>
                      <a:pPr algn="ctr" fontAlgn="ctr"/>
                      <a:endParaRPr lang="es-ES_tradnl" sz="1800" b="0" u="none" strike="noStrike" dirty="0" smtClean="0">
                        <a:solidFill>
                          <a:schemeClr val="bg1"/>
                        </a:solidFill>
                        <a:effectLst/>
                        <a:latin typeface="Intro "/>
                      </a:endParaRPr>
                    </a:p>
                    <a:p>
                      <a:pPr algn="ctr" fontAlgn="ctr"/>
                      <a:r>
                        <a:rPr lang="es-ES_tradnl" sz="1800" b="0" u="none" strike="noStrike" dirty="0" smtClean="0">
                          <a:solidFill>
                            <a:schemeClr val="bg1"/>
                          </a:solidFill>
                          <a:effectLst/>
                          <a:latin typeface="Intro "/>
                        </a:rPr>
                        <a:t>75,8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C3E50"/>
                    </a:solidFill>
                  </a:tcPr>
                </a:tc>
                <a:tc>
                  <a:txBody>
                    <a:bodyPr/>
                    <a:lstStyle/>
                    <a:p>
                      <a:pPr algn="ctr" fontAlgn="ctr"/>
                      <a:endParaRPr lang="es-ES_tradnl" sz="1800" b="0" u="none" strike="noStrike" dirty="0" smtClean="0">
                        <a:solidFill>
                          <a:schemeClr val="bg1"/>
                        </a:solidFill>
                        <a:effectLst/>
                        <a:latin typeface="Intro "/>
                      </a:endParaRPr>
                    </a:p>
                    <a:p>
                      <a:pPr algn="ctr" fontAlgn="ctr"/>
                      <a:r>
                        <a:rPr lang="es-ES_tradnl" sz="1800" b="0" u="none" strike="noStrike" dirty="0" smtClean="0">
                          <a:solidFill>
                            <a:schemeClr val="bg1"/>
                          </a:solidFill>
                          <a:effectLst/>
                          <a:latin typeface="Intro "/>
                        </a:rPr>
                        <a:t>28,9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C3E50"/>
                    </a:solidFill>
                  </a:tcPr>
                </a:tc>
              </a:tr>
              <a:tr h="30757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CH" sz="1800" b="0" u="none" strike="noStrike" dirty="0" smtClean="0">
                          <a:solidFill>
                            <a:schemeClr val="tx1"/>
                          </a:solidFill>
                          <a:effectLst/>
                          <a:latin typeface="Intro "/>
                        </a:rPr>
                        <a:t>dos quais </a:t>
                      </a:r>
                      <a:r>
                        <a:rPr lang="fr-CH" sz="1800" b="0" u="none" strike="noStrike" dirty="0" err="1" smtClean="0">
                          <a:solidFill>
                            <a:schemeClr val="tx1"/>
                          </a:solidFill>
                          <a:effectLst/>
                          <a:latin typeface="Intro "/>
                        </a:rPr>
                        <a:t>açucares</a:t>
                      </a:r>
                      <a:endParaRPr lang="fr-CH" sz="1800" b="0" i="0" u="none" strike="noStrike" dirty="0" smtClean="0">
                        <a:solidFill>
                          <a:schemeClr val="tx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tx1"/>
                          </a:solidFill>
                          <a:effectLst/>
                          <a:latin typeface="Intro "/>
                        </a:rPr>
                        <a:t>28,8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tx1"/>
                          </a:solidFill>
                          <a:effectLst/>
                          <a:latin typeface="Intro "/>
                        </a:rPr>
                        <a:t>14,5g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Fibra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i="0" u="none" strike="noStrike" dirty="0" err="1" smtClean="0">
                          <a:solidFill>
                            <a:schemeClr val="dk1"/>
                          </a:solidFill>
                          <a:effectLst/>
                          <a:latin typeface="Intro "/>
                        </a:rPr>
                        <a:t>Proteínas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smtClean="0">
                          <a:effectLst/>
                          <a:latin typeface="Intro "/>
                        </a:rPr>
                        <a:t>Sal</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sp>
        <p:nvSpPr>
          <p:cNvPr id="11" name="Content Placeholder 2"/>
          <p:cNvSpPr txBox="1">
            <a:spLocks/>
          </p:cNvSpPr>
          <p:nvPr/>
        </p:nvSpPr>
        <p:spPr>
          <a:xfrm>
            <a:off x="4871864" y="6023524"/>
            <a:ext cx="6686151" cy="122413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sz="4400" b="1" dirty="0">
                <a:solidFill>
                  <a:srgbClr val="002060"/>
                </a:solidFill>
                <a:latin typeface="Folks" panose="02000503020000020004" pitchFamily="2" charset="0"/>
                <a:cs typeface="Intro Light"/>
              </a:rPr>
              <a:t>FUNÇÃO ENERGÉTICA</a:t>
            </a:r>
          </a:p>
        </p:txBody>
      </p:sp>
      <p:cxnSp>
        <p:nvCxnSpPr>
          <p:cNvPr id="9" name="Conexão reta 8"/>
          <p:cNvCxnSpPr/>
          <p:nvPr/>
        </p:nvCxnSpPr>
        <p:spPr>
          <a:xfrm flipV="1">
            <a:off x="3922414" y="1077625"/>
            <a:ext cx="804672" cy="1410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Conexão reta 9"/>
          <p:cNvCxnSpPr/>
          <p:nvPr/>
        </p:nvCxnSpPr>
        <p:spPr>
          <a:xfrm>
            <a:off x="3922414" y="3566134"/>
            <a:ext cx="804672" cy="11874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329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https://www.suplementosbrasil.org/wp-content/uploads/2014/10/batata-do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712" y="1847578"/>
            <a:ext cx="2409523" cy="16063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vilamulher.com.br/imagens/default/2012/04/26/integral-light-ou-com-graos-70-5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061" y="1367592"/>
            <a:ext cx="3758732" cy="24641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m para arroz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6" y="4170474"/>
            <a:ext cx="3328682" cy="26875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txBox="1">
            <a:spLocks noChangeArrowheads="1"/>
          </p:cNvSpPr>
          <p:nvPr/>
        </p:nvSpPr>
        <p:spPr bwMode="auto">
          <a:xfrm>
            <a:off x="1831975" y="44153"/>
            <a:ext cx="10360025" cy="1754326"/>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5400" b="1" dirty="0" smtClean="0">
                <a:solidFill>
                  <a:srgbClr val="002060"/>
                </a:solidFill>
                <a:latin typeface="Folks-Light" panose="02000403020000020004" pitchFamily="2" charset="0"/>
                <a:ea typeface="+mn-ea"/>
                <a:cs typeface="Intro Light"/>
              </a:rPr>
              <a:t>Quais as </a:t>
            </a:r>
            <a:r>
              <a:rPr lang="pt-PT" sz="5400" b="1" dirty="0" smtClean="0">
                <a:solidFill>
                  <a:schemeClr val="accent4"/>
                </a:solidFill>
                <a:latin typeface="Folks-Light" panose="02000403020000020004" pitchFamily="2" charset="0"/>
                <a:ea typeface="+mn-ea"/>
                <a:cs typeface="Intro Light"/>
              </a:rPr>
              <a:t>OPÇÕES SAUDÁVEIS </a:t>
            </a:r>
            <a:r>
              <a:rPr lang="pt-PT" sz="5400" b="1" dirty="0" smtClean="0">
                <a:solidFill>
                  <a:srgbClr val="002060"/>
                </a:solidFill>
                <a:latin typeface="Folks-Light" panose="02000403020000020004" pitchFamily="2" charset="0"/>
                <a:ea typeface="+mn-ea"/>
                <a:cs typeface="Intro Light"/>
              </a:rPr>
              <a:t>de</a:t>
            </a:r>
            <a:r>
              <a:rPr lang="pt-PT" sz="5400" b="1" dirty="0" smtClean="0">
                <a:solidFill>
                  <a:schemeClr val="accent4"/>
                </a:solidFill>
                <a:latin typeface="Folks-Light" panose="02000403020000020004" pitchFamily="2" charset="0"/>
                <a:ea typeface="+mn-ea"/>
                <a:cs typeface="Intro Light"/>
              </a:rPr>
              <a:t> </a:t>
            </a:r>
            <a:r>
              <a:rPr lang="pt-PT" sz="5400" b="1" u="sng" dirty="0" smtClean="0">
                <a:solidFill>
                  <a:srgbClr val="002060"/>
                </a:solidFill>
                <a:latin typeface="Folks-Light" panose="02000403020000020004" pitchFamily="2" charset="0"/>
                <a:ea typeface="+mn-ea"/>
                <a:cs typeface="Intro Light"/>
              </a:rPr>
              <a:t>hidratos de carbono</a:t>
            </a:r>
            <a:r>
              <a:rPr lang="pt-PT" sz="5400" b="1" dirty="0" smtClean="0">
                <a:solidFill>
                  <a:srgbClr val="002060"/>
                </a:solidFill>
                <a:latin typeface="Folks-Light" panose="02000403020000020004" pitchFamily="2" charset="0"/>
                <a:ea typeface="+mn-ea"/>
                <a:cs typeface="Intro Light"/>
              </a:rPr>
              <a:t>?</a:t>
            </a:r>
            <a:endParaRPr lang="pt-PT" sz="5400" b="1" dirty="0">
              <a:solidFill>
                <a:srgbClr val="002060"/>
              </a:solidFill>
              <a:latin typeface="Folks-Light" panose="02000403020000020004" pitchFamily="2" charset="0"/>
              <a:ea typeface="+mn-ea"/>
              <a:cs typeface="Intro Light"/>
            </a:endParaRPr>
          </a:p>
        </p:txBody>
      </p:sp>
      <p:sp>
        <p:nvSpPr>
          <p:cNvPr id="4" name="AutoShape 2" descr="data:image/jpeg;base64,/9j/4AAQSkZJRgABAQAAAQABAAD/2wCEAAkGBxISEhUTExMVFhUVGBgaGBYYGBgYGBkZGBoXGRgVGhgZICgiGBwnHh0aIjEhJSkrLi4uGB8zODMtNygtLisBCgoKDg0OGhAQGy0lHyUtLS01LS0rLS0tLy0tLS0tLS0tNS0tLS0tLS0tLS0tLS0tLSs1LS0tLS0tLS0tLS0tLf/AABEIALcBEwMBIgACEQEDEQH/xAAbAAEAAgMBAQAAAAAAAAAAAAAABQYCAwQBB//EADsQAAEDAgQEBAUDAwQABwAAAAEAAhEDIQQSMUEFUWFxBiKBkRMyobHwQlLB0eHxFDNicgcVFiNDgpL/xAAZAQEAAwEBAAAAAAAAAAAAAAAAAgMEAQX/xAAmEQACAgEEAQQCAwAAAAAAAAAAAQIRAwQSITFBEyIyUSNCM2GR/9oADAMBAAIRAxEAPwD7iiIgCIiAIiIAiIgCItLsXTGr2CP+QQG5FxHi+Hkj49KRqM7Z9pSnxfDu0r0j/wDdv9Vzcvs7tf0dqLlbxGidKtM9nt/qulrgbgg9ksUeoiLpwIiIAiIgCIiAIiIAiIgCIiAIiIAiIgCIiAIiIAiIgCIiAIvHGLnRUDxJ45dmNLDRrHxNST/xGgHX7KE8kYK2WY8csjqJcuKcWo4duao8C1m/qd2G6pHE/wDxBqExRYGN/c6HO9tB9dFSsViKjj5i5z5uSS4/XU9+a5bm4cddBbqDEyf7LFPUyfXBvx6SMflyTfEeNVqs/EqOPQmGyQIGWwiL2C4f9XNiRJ1ubkSYg6GeWw1uo4xJJN9YJtEbjc6n+4W9hB3OmwvP7dLSY6aqhyZpUEuju/1bnXcZ2l3yg6+m/utrH3zNkcrwNxb0P194t2EzZZF2mZvE/ujcgdP79VOmRMAO0E21nb8/tyxtR2Nxbt5EctIknURuVsZxAt+VzhF/mgmbTstOIbDQCbuB+YNkON+cweZXrqbGOMHNOs3bcciJbqZgxcrlsbUyawXiXEtHlqmw/VDp05z+SrHg/GnlHxWNnQkOgz/0iw6zH2Xz5rjYNy2uNdALHXlzujnCxcSSR+kkAECTLpuNNp7KyOacemVT08Jdo+vcL47Rr2acronK6x9NipNfFqGMd23BnYe/TQbKy8P8WYilZ4+I0R805gIJnMOnMFaYapfuZcmka+J9ERR/DeMU61gYdEhpiSOYg3UgtakpK0Y2mnTCIi6cCIiAIiIAiIgCIiAIiIAiIgCIiAIiIAiKreO+MfCpfCafPVBmDcM0J9dPdRnNQi5MnCDnJRRAeO/FAqE4ek45G/7jhPmP7R/xF779hJojAcxIMyIG8duq66zLACwOsC0HTVG0fJmuRJECxtB39rc/ReTPI5ytns48cccaRzU6kERbkNwBMnotDzBI1MXHcRF9CtzKU3k5idNQARLTN+y6sJhy4Te0amSDE25AmBKjdE6NNChILiBGnc2O+0LN1KXcunSJ9bQukNdmI0A9NBl567rRULswPlygmTmv0kbd5Uezp42QQbdoG1uX8rY1wcYsD+rykT9IGg56oTbzWAju7SI/Nlm98kyACIECOUA2teAnQ7PW1GtGgueodrOszIjUcgtL8PMGQb82gnYRyMb6LcxpMm09R8ugB7d7FYufEgxBGxnnpP2XLYo9xVTL5MxvGghxE2DibxtHT32UmucBaI1EbHr+pd2CwjiTmAcALS6bmAZg6xOkbLqosEAASOccjE35xopqNlUsiXCOXA4AMBeROupJynllPXeF2MaQLNgEQQ4HrOkg7LtdTYLuNyBJ0HpaevPRYV3Oa0klpg5rAgwNRAMH0Vm1Ioc3IxoVnUyH0yJAkESJm/KL+Y8irzwLjLcSHw0tdTIa4HqAQ4HcEetivn1RgLCZkuyz3vIEfLZWTwA0zWN4OTtPmurtPNqaS6ZTngnBt9ouKIi9AwhERAEREAREQBERAEREAREQBERAEREB45wAk2A3Xy3juIdXxDnfpPy3/SLNHtf1KvnifEFtEsHzVPL2B+Yn0+6or6cvaDEiJb6z9tlg1k7qKN2kjVyILEgPaXC3I78gY7BaWsgWuREHXvp1gW5qYrNYwRadpOp/xt/Rc+IwzTMWIm0Gef8AVYOT0VJEW503vfNtFyY6aey66VEAAfQX9vv2XSym0hwf8wiNYI07E66rS2kRFrkdrxMfXohKzXWJ0EfLeJNpIj6ad1r+ETeDPSDH/LQ/hWylIbN5zEz0dePf7I15z2Ii+xme5/L7LoNeIIDg1gmJGlo530ShHUjuNf8ACz+ACQTpty6k8ysXUYn+/wBUOGDJEx11mOeo3/qu7C4K2Z0ixtaDeNCBz+y18JwebzE/I4zpGxF+Xcbjqu2tVlpY2xNssAEQfMTNmiO+u5U4xT5ZVkm1wjHGYmlTDA6SSfKGiTG9hsea2CnULHPPlk/LUAIAMBtmyRtPKT3XlPDNY91R5JHIAyIBvvEibae66MX5wSzf53AibfL3JIA6SbqwoNgqvAyggOMXjykASQIiOize3NTytOV2UAS0nQzAB05z/Ra3ODbmABAvfKTFxbe/ut4d+lukERPmAMnNvOunQnZDhyVwSx4kAttJB5jyk9gbzZXHwNRAoudMlzoPQAWH1VOrNDbAeYvkwDBNhLgehvPMK6+Co+ASCL1HEx2Ct06/IivO/wAbLAiIvRMAREQBERAEREAREQBERAEREAREQHkpK8XhK6Rsg/E77stJgx9P6KsPpNLpcLgz6gXk87QrH4r0Z1ze4gqtPdEddV5Wq/kZ6em+CNWIwjXSMsuh2UczBgX0PXquGngHAEnbVu+0wQJmVKVcSwPDYkmYOggRvt/lbHiGh4EW0O3MFUGi6IGu9jSMzdLEGxJPTQkhMQRLTs0AnebaH6+ysFbDMqiHDMDaD1tFv5UXieGOAf5QGtIAAIhzdBEAFpHK+ybTqmQzGuc0wA4AkWcJgEi4tyW0skjsNY9uq66tFrAARBibkBxmMw5TM/2WivTBLWggTEXJJImYm0QoUWKZzsDgYDZiw5tNhMcr3j+EDpN4dNhy5dLfeVtqYctMQbSdb8oAF+XJZ4RuwDhEj8+i42Ss6fgNbTgiATNrfKP7DVbSWgyQJI11BFi0GY52QsY4DNJiZ3GxuDvy1WhzCGNdYOEEcjvBB2AnTktFUZG7fJuZmMgkCAYDYuSXX5yAPqtNIkDKPNlDSZbEtJuc2/3CzFOGuJ75ovaItzncfyvXnMYD/M0G065YuZ3FvQrvg4jqrgOgy0gGb6WnLfuvalZ0y0Ai4M2gTrvMXF9isaWIi2ZoLeQgObYwNe32XhxnmIIidwToHaXE+qHDXiXkAOHYR5geU76Qrj4FrB1F4AiH685AVGfLh3O8QNL9dFbv/DxxLah/dlP3vKswfyIhnX42XBF4StdTEsbq9o7kBejZ59G1FyO4nRH/AMrPcFcNbxHRHyy7qIA9zoovJFdskoSfgmUVdf4geflYB3k/yFs4bx0uqfDqgAuMNLQdf2m591H1oXRL0pVZPIiK0rCIiAIiIAiIgCIiAxXhWSQukaILxRSljHRJDjHqP7Kp1RfXbf7dNlfuJYbPTc3c6dxcKh16ZByEGQfML2/I+q83WR91/Z6Okl7a+jW8Q6CBAEklSPwwAAQMp9rTr3Ud8IO8puYg8j/kbLezEAeUwRA8sTvY9pH0KyLg1Pk6AzKSIkEmPYwJ5HT1WzK6CbCdLkRaBPqQVmXSABERYRcco2iPyy11qbTqRqYN5BBFvSPorKK7OXFtp5fOJ1J3gzJM9D9lA1+DVD8tTygjK3qeZMgXgzr9FZy9sEwcodAsBrYnqCVy1qTg2bRmbqIBNxJ10lcaJRlRUsdWqUwPjNAqCQ2HZsxgwNjB35TyupHhuKDiCQWlwIynUnL9duqmMZgg/wDV5oNiQdRr16dVG47hfxKYc8kFt2kZoEmxMa6ew6qLRNSsybVBGmhvMyLG8Dfb8C8q0jEZpkaWmY2PoB6la6zX5Q1zmucWi4GUOAzQRJ1sPdGODspJgnQOBgWHlDtIm/sp3aKmqZi3N5cpJaH3OoLbQ08tQuu2ZziJMGIgxYbHsN91opVRZlwSCcsg78wLE2vyWbxDmzlDSLkzPK3P/C6jjMMkkZgTobaG0EabW+nZY1qh5XImDMWN9RHQjstrnCmcsuMbTm20l3oo6tWdJa0SLgGIhuskG5tt1QGFWqGvJIALh5WwJBb5ru9fupXgnEn0/wDadBNi4Dy3vabZieqi6fCw52d8lxJu6WgdMvIzPpup7D4UtsGm4vynQSDcnTRdXdoN8Uzc+vUfBdVzc9T91macXyvdaYmRBkX5LpwsGDAObqQOVui7W5tra7Egcr6WU+ytujQ1onygDmCGzzi35dZCBmkwIgiP+v1JFh/hZCA65BI5ESRaLckDiGuDYGpBtqY1Hf6oRNdTbMDIImTOsct+qjMbxJtOtSkHyuaTB2aQTqsOMcYawbfEm4PPewP3iZVRbinVaue5jkLWJyjTSOllW5c0i+GPi2fVh4xokwGP6nyiPqprAcQp1myxwPMbjuF8w4fSzOBaPK4+VwMhzTDpk6TYfVWfwwXiu1s/ocXaAGIE9pIWuGeW5JmWeGO1tFyREWwyBERAEREAREQBERAeEKG4vwQVTnbZ8ROxHI/1U0vCFGcFJUyUZOLtFAxWEcz/AHWEECARoSd5C1uphw1No0tHsr/VohwggEdVCYzw8NaUD/ifl99QsGTSNcxNmPUp/Ir7HOI6WgHUwJN9tIuF1AhwkGxA6xM3kHnI9Frq0KlOz2FsWBNwbWOYWHK6zmLnpttuZ+voqaa4ZdafRk+AWtEZSRq4gyb2gXJ/ndcuPbAdYlrfMRIMQ5x1OlgB0Dui2VasfttBgRPl3PUiBGyzLZpuBAuHEWOhG+s3lB0eVaQaBIkCCLg2tB/j1WAw7skgNJtbNawNuttjyWx2I8rXwTIBmxyiAYO61YXEAsGUxuTGaxJnt/CcDk4OMMgiQ0HLqbCxi9jGyiKbzJGUCbjcRqHXMg9OynuPPDQCbmD0mDMTEKq4rEABziLtI5zDrNOljpsgXJ2msCSZBeCAQJ1Gmoseuy0ioCBmAAbFxFjI5a6R1hasTWaIJDiY0Ol7CTMN7mPVb6GCc1wLjA2tDffnePZdBzve95htgIl4F5BFh0nr0XdhMG4tDXQ4CYBkXI2Ouv2Ujw/h7GXsQeukaTZSLWBoAgSI3tvPb67LpGzmw1Bs/pBAnYkfll1U6YucxsNhIiNbflluytmZuTodYWyk4Cc3lGtrzGo/OS6Rs9oUQCZgiI98thvrGqzeCIAMX03i22/9/VQ/EPE9KjAJzvFgBAv1vYKocT8U1qriG1MrYMNbYgyN2iT26qO9eCccMpdl8x2OpUfmIBI+W0u9bKp43xdUf5aQyk2MkzpMxtaDI5i6pruJOdJc7MdPNBPPf7j+byWD4XUrFr6bS21nGRBj9Lj1Kg22XrHCPZqdiTUePiGJIknWdASdD36qycJ4S6mCS6zvmbE6gkFpBn/K7+D8IFMCQARHxP8AnHM6EA6Lox3GKVADzS7S20jWPp6rqqPZGUnN1E2spNosJeHWAdDjJttI6gKGwWKLq1V9MuaBBsXaEaSDbQHXZRHGOKvrOjQEy0dT5fWQpnh2GDaRGVpLjBh2UknYERBjaY6pHl2JLbH+2duExFc3FeoWmD/uHUTMHUWG6tvhniFV1TI+pmblgZvmzA/uN3Wn2KrtGjBIyydxPYASLxpeP09l30aBD6eU3+IwiYm5Gnb6q6MnFpmeSUk0XtERekeeEREAREQBERAEREAREQGLmA6hRGO4AxwOQ5CRB5GdoUyijKEZKmSjNx6KXieGV2sdnaBIIzNJIiIB0EFcmAqNcMzHGXATpIMAGYNiFf1xYnhVF5ksGb9wEH3Cyz0i/VmmOp8SRUsEyabMzfkJbJnSCLGPyVzsowHQQA1z+sXOin6nAHsJLHBzT+mII37G/ZQ7apa5zHhzLkjMHXBkkBzrG87m3os0sUo9ovjkjLpkJ4mxAbTY5xBbl1EixO/T2UJSwlR4DKbczeesACW+unaFYcZjqZxVOlUYwg03OYT5hmbciNM2v/46qXp4gOHlMWi0RPJQTLGQmA4E9o8084MXJI1noBtyUjTwJYMpyxliJvl5Tutwr3GgtJ15cu4F14HFzQZk6TEFNxyjkdVYdHjYCJ66dbfRa/8AzaiJu6YuYiNt5vK4KOADRUg/O4uB0DHDUR333XEynIcHlok2PlE9YP3UXORYscPJ14vxGWt/9tm2rrzH+FA8R45VcHZnnLyEDXYRE3W3EsAF3AAXJm3S4UfSwJxD8jXNY2fmcHG+/lG3WQoq32W1GPSI3EVZ1sJm5ges7X1XTwvhtStUBbLGg3qaEAC8NPTmPdWLA8Iw1OXVKj6oFrtDWns0yW9ydyt1XxCxjYpUwO9hGsADX7KacUQbnLhI9wPhVgFyXSTd0WiYlsCY/hdeJ4pQwzRTAdUc0QAT5RyPoJ57qsYzxJXeCC6OUEg/TpzUTTc57rGSRuYg66rjk30I4vMmWLi/Hq1ek8F4aOm2nO4v+bKCoFxcbyROm8GwHWV04ahXqZ2NmTYzIEbzyE6gcjyKs/CuDsp60yXus1xDiAM2nJuuh3G6kofZyWRR4RwcH4O8w94ANoP7RYbwJkFWXCYUNDRlAcCZ5tm+b3GsbLbhMNDIjM2ZDS6bRoZ66LLHcQZRbmfZ0X0mNSLa/ZSbSKOZM3sp5ALSA43cTIHfc/z2VfxfHnNrN+E0SxxMtPlJ5/nqoDiXiOpiHllMlrXagSTBveNe3dbcrmWaRDTLcwzOGaJ3GW1raynL5J7VHhn0Hhvj0vLA6lYmC4G07kWg9lc8JimVW52GQfuNQvkvCoEmIIHlaIADvQaHpIX0zw49hoNDHZokEkEGeV+Wk9FrwZJOVNmPPjilaRKIiLWZQiIgCIiAIiIAiIgCIiAIiIAsalMOEEAhZIgK7xTwfh61SnUgtdTMtgwJ/p0Vc474bxzCf9I6k1tzceeTEm9joNtl9FXjmyq3hg/Bas015PkHCsNxBlV3+sJe1wsbCHA2HlAEGT9FJGix0scy0Xm+u8n8919CxGCa4EEaqmce8N4u/wDp6tPLye0k9pJg+yzZtM27iaMWoVVIg2UmAuEOMm5nTS8HefsszhGuOrXNIEGIM+8fRQPFuF8Xb8zgQDNms20PyqZwVUOptc8FrzGYH9w/voVmninBe40xyRl0cmKpMjygwCRfoIvO2l1jhcJldTrNBymWvaJ5RMDtqJ2U3VYwgSLHYHne8fyuN1NpvlECC3SepjYKknZE4lrnAwDAnLOvX8KgMfUDQcxAN7kxvIsemyuFXBUg3M1rWvIuW2mx5LRwoUG0pdRpvfGpYJmZIPOyJE/U44KThMO6rPwml3UaDW/b+qsHD/DFpe5zjIloAuJiZO31IjnCsbeNU2SPhNaIiGgR05WUbjPFrQRlp6DUwOasUo+CDjll2TOBwTWgkZZkjzWgg2BA/CumvxCjR+Z8bwI5z3VKx3iyq8ahtrx/Xb0VXxOOcTM+u3uibfQ9FL5MufGvGxkii2GiBJudwI2CrdevVxBlwLiJvqAOQ58uQWvB4R9RttXEaD5QdCehO/Iqx4OhlIDQGxYtNxPUWhqmo1yzjmlxE4aGFaGAwQejSYLoGtr2NxrK7GUiagDXu6ubbKRqL3FjNpi66cPhs7soEObaIkGJI01tf8KsFLCU2znaA4iZIuYDRJEWvbrC62VWYcPw7aIgm4MSIuM2nm0gyB6r6JwDC/DoMG7gHHubwq/4Z4Lnd8V48kyAdyIAgbNEepVxWrT438mZc818UERFqMwREQBERAEREAREQBERAEREAREQBERAFi5gKyRActTCgqL4jwCnUaRGUncAfY6qeXkLjSapnU2naPmGN4BjqbvJUouZYEFhDgBFx5omFH8X4TiC4mm4SJta51GolfVsThQ5QnEOGk9CsuXTJq4mrFqGn7j5BjsTjaLSDTLgCYINzPMEfl1C1fET85d8FzXDkQQejhYHuOq+r1w5hyuaNSRv9DrN9Fw1uEUakzTDSdTHlmwMg2HpqsqqPDRp3N9M+XYvj03yPH7hAAE8rrkGNJkgOtEWMm8fkr6azwzSHyhr5B28xj77LzD8AaH+WjvY7X9LaLq2eEd9WZ81pYetUMBtuv8AE91NcK8POcJdrvz223aNPdfQWcDA1bAbBnmRBNtb6GNlueGiBABOlzInWF1zSI25ENhMA3K3LIILpk6CbESDP2Xbh8JoIiQfNbcnYX5+y34lwEkwSAdDPL7rXSNSrAY0yfpF5JtHbqobrfB3bxbOmhXY2A1xOgvMmNT+fwprg3h91RwqYizZzNp39M06CP0jms/D3httI/Ef5qns0dhuepVrpNha8Wn8zMuXP4h/psY0AAAAACABYADQALJeBerWZQiIgCIiAIiIAiIgCIiAIiIAiIgCIiAIiIAiIgCIiALB9MFZogIfiPC2vEESFVuIcIrMn4ZzD9rtewP9ZX0Ahc9bCgqEsal2Tjkcej5fVxRECq11MgzMFwOt5bf3Cj8ZxEAE0MTTa8n9RAJ/7Tc919QxHCGv1AKg8b4IpPvlCzS0qfRphqq7PnNbiuMkP+NSsZgPBEW2BvMdlvbxNz9GknpYHuSJ6Qrh/wChGDQLtwvhQN2UVpeeSctUq4Kxw7A1KhvYE6CVfOEcMDGiy6uH8GDLqTbRhaoY1EyzyuRqpshbgvQxZQrCoBeoiAIiIAiIgCIiAIiIAiIgCIiAIiIAiIgCIiAIiIAiIgCIiAIiIAiIgCIiAIiIAiIgCIiAIiIAiIgP/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nvGrpSpPr>
          <p:cNvPr id="10" name="Grupo 9"/>
          <p:cNvGrpSpPr/>
          <p:nvPr/>
        </p:nvGrpSpPr>
        <p:grpSpPr>
          <a:xfrm>
            <a:off x="-127140" y="-379964"/>
            <a:ext cx="2213231" cy="1932927"/>
            <a:chOff x="-98681" y="-418452"/>
            <a:chExt cx="2272741" cy="2018022"/>
          </a:xfrm>
        </p:grpSpPr>
        <p:pic>
          <p:nvPicPr>
            <p:cNvPr id="11"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2" name="Picture 10" descr="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pic>
        <p:nvPicPr>
          <p:cNvPr id="9222" name="Picture 6" descr="Resultado de imagem para massa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8373" y="1204155"/>
            <a:ext cx="2996833" cy="20256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Resultado de imagem para batatas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0264" y="4170474"/>
            <a:ext cx="3005331" cy="201893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9049757" y="3831731"/>
            <a:ext cx="3127716" cy="30262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pt-PT" sz="2400" b="1" dirty="0" smtClean="0">
                <a:solidFill>
                  <a:srgbClr val="002060"/>
                </a:solidFill>
              </a:rPr>
              <a:t>Massa</a:t>
            </a:r>
          </a:p>
          <a:p>
            <a:pPr marL="342900" indent="-342900">
              <a:buAutoNum type="arabicPeriod"/>
            </a:pPr>
            <a:r>
              <a:rPr lang="pt-PT" sz="2400" b="1" dirty="0" smtClean="0">
                <a:solidFill>
                  <a:srgbClr val="002060"/>
                </a:solidFill>
              </a:rPr>
              <a:t>Batata Doce </a:t>
            </a:r>
          </a:p>
          <a:p>
            <a:pPr marL="342900" indent="-342900">
              <a:buAutoNum type="arabicPeriod"/>
            </a:pPr>
            <a:r>
              <a:rPr lang="pt-PT" sz="2400" b="1" dirty="0" smtClean="0">
                <a:solidFill>
                  <a:srgbClr val="002060"/>
                </a:solidFill>
              </a:rPr>
              <a:t>Pão </a:t>
            </a:r>
          </a:p>
          <a:p>
            <a:pPr marL="342900" indent="-342900">
              <a:buAutoNum type="arabicPeriod"/>
            </a:pPr>
            <a:r>
              <a:rPr lang="pt-PT" sz="2400" b="1" dirty="0" smtClean="0">
                <a:solidFill>
                  <a:srgbClr val="002060"/>
                </a:solidFill>
              </a:rPr>
              <a:t>Arroz</a:t>
            </a:r>
          </a:p>
          <a:p>
            <a:pPr marL="342900" indent="-342900">
              <a:buAutoNum type="arabicPeriod"/>
            </a:pPr>
            <a:r>
              <a:rPr lang="pt-PT" sz="2400" b="1" dirty="0" smtClean="0">
                <a:solidFill>
                  <a:srgbClr val="002060"/>
                </a:solidFill>
              </a:rPr>
              <a:t>batatas</a:t>
            </a:r>
          </a:p>
        </p:txBody>
      </p:sp>
    </p:spTree>
    <p:extLst>
      <p:ext uri="{BB962C8B-B14F-4D97-AF65-F5344CB8AC3E}">
        <p14:creationId xmlns:p14="http://schemas.microsoft.com/office/powerpoint/2010/main" val="401552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0" end="0"/>
                                            </p:txEl>
                                          </p:spTgt>
                                        </p:tgtEl>
                                      </p:cBhvr>
                                    </p:animEffect>
                                  </p:childTnLst>
                                </p:cTn>
                              </p:par>
                            </p:childTnLst>
                          </p:cTn>
                        </p:par>
                        <p:par>
                          <p:cTn id="16" fill="hold">
                            <p:stCondLst>
                              <p:cond delay="4550"/>
                            </p:stCondLst>
                            <p:childTnLst>
                              <p:par>
                                <p:cTn id="17" presetID="45" presetClass="entr" presetSubtype="0" fill="hold" nodeType="after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2000"/>
                                        <p:tgtEl>
                                          <p:spTgt spid="9222"/>
                                        </p:tgtEl>
                                      </p:cBhvr>
                                    </p:animEffect>
                                    <p:anim calcmode="lin" valueType="num">
                                      <p:cBhvr>
                                        <p:cTn id="20" dur="2000" fill="hold"/>
                                        <p:tgtEl>
                                          <p:spTgt spid="9222"/>
                                        </p:tgtEl>
                                        <p:attrNameLst>
                                          <p:attrName>ppt_w</p:attrName>
                                        </p:attrNameLst>
                                      </p:cBhvr>
                                      <p:tavLst>
                                        <p:tav tm="0" fmla="#ppt_w*sin(2.5*pi*$)">
                                          <p:val>
                                            <p:fltVal val="0"/>
                                          </p:val>
                                        </p:tav>
                                        <p:tav tm="100000">
                                          <p:val>
                                            <p:fltVal val="1"/>
                                          </p:val>
                                        </p:tav>
                                      </p:tavLst>
                                    </p:anim>
                                    <p:anim calcmode="lin" valueType="num">
                                      <p:cBhvr>
                                        <p:cTn id="21" dur="2000" fill="hold"/>
                                        <p:tgtEl>
                                          <p:spTgt spid="9222"/>
                                        </p:tgtEl>
                                        <p:attrNameLst>
                                          <p:attrName>ppt_h</p:attrName>
                                        </p:attrNameLst>
                                      </p:cBhvr>
                                      <p:tavLst>
                                        <p:tav tm="0">
                                          <p:val>
                                            <p:strVal val="#ppt_h"/>
                                          </p:val>
                                        </p:tav>
                                        <p:tav tm="100000">
                                          <p:val>
                                            <p:strVal val="#ppt_h"/>
                                          </p:val>
                                        </p:tav>
                                      </p:tavLst>
                                    </p:anim>
                                  </p:childTnLst>
                                </p:cTn>
                              </p:par>
                            </p:childTnLst>
                          </p:cTn>
                        </p:par>
                        <p:par>
                          <p:cTn id="22" fill="hold">
                            <p:stCondLst>
                              <p:cond delay="6550"/>
                            </p:stCondLst>
                            <p:childTnLst>
                              <p:par>
                                <p:cTn id="23" presetID="45" presetClass="entr" presetSubtype="0" fill="hold" nodeType="after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fade">
                                      <p:cBhvr>
                                        <p:cTn id="25" dur="2000"/>
                                        <p:tgtEl>
                                          <p:spTgt spid="6156"/>
                                        </p:tgtEl>
                                      </p:cBhvr>
                                    </p:animEffect>
                                    <p:anim calcmode="lin" valueType="num">
                                      <p:cBhvr>
                                        <p:cTn id="26" dur="2000" fill="hold"/>
                                        <p:tgtEl>
                                          <p:spTgt spid="6156"/>
                                        </p:tgtEl>
                                        <p:attrNameLst>
                                          <p:attrName>ppt_w</p:attrName>
                                        </p:attrNameLst>
                                      </p:cBhvr>
                                      <p:tavLst>
                                        <p:tav tm="0" fmla="#ppt_w*sin(2.5*pi*$)">
                                          <p:val>
                                            <p:fltVal val="0"/>
                                          </p:val>
                                        </p:tav>
                                        <p:tav tm="100000">
                                          <p:val>
                                            <p:fltVal val="1"/>
                                          </p:val>
                                        </p:tav>
                                      </p:tavLst>
                                    </p:anim>
                                    <p:anim calcmode="lin" valueType="num">
                                      <p:cBhvr>
                                        <p:cTn id="27" dur="2000" fill="hold"/>
                                        <p:tgtEl>
                                          <p:spTgt spid="6156"/>
                                        </p:tgtEl>
                                        <p:attrNameLst>
                                          <p:attrName>ppt_h</p:attrName>
                                        </p:attrNameLst>
                                      </p:cBhvr>
                                      <p:tavLst>
                                        <p:tav tm="0">
                                          <p:val>
                                            <p:strVal val="#ppt_h"/>
                                          </p:val>
                                        </p:tav>
                                        <p:tav tm="100000">
                                          <p:val>
                                            <p:strVal val="#ppt_h"/>
                                          </p:val>
                                        </p:tav>
                                      </p:tavLst>
                                    </p:anim>
                                  </p:childTnLst>
                                </p:cTn>
                              </p:par>
                            </p:childTnLst>
                          </p:cTn>
                        </p:par>
                        <p:par>
                          <p:cTn id="28" fill="hold">
                            <p:stCondLst>
                              <p:cond delay="8550"/>
                            </p:stCondLst>
                            <p:childTnLst>
                              <p:par>
                                <p:cTn id="29" presetID="45" presetClass="entr" presetSubtype="0" fill="hold" nodeType="after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2000"/>
                                        <p:tgtEl>
                                          <p:spTgt spid="6148"/>
                                        </p:tgtEl>
                                      </p:cBhvr>
                                    </p:animEffect>
                                    <p:anim calcmode="lin" valueType="num">
                                      <p:cBhvr>
                                        <p:cTn id="32" dur="2000" fill="hold"/>
                                        <p:tgtEl>
                                          <p:spTgt spid="6148"/>
                                        </p:tgtEl>
                                        <p:attrNameLst>
                                          <p:attrName>ppt_w</p:attrName>
                                        </p:attrNameLst>
                                      </p:cBhvr>
                                      <p:tavLst>
                                        <p:tav tm="0" fmla="#ppt_w*sin(2.5*pi*$)">
                                          <p:val>
                                            <p:fltVal val="0"/>
                                          </p:val>
                                        </p:tav>
                                        <p:tav tm="100000">
                                          <p:val>
                                            <p:fltVal val="1"/>
                                          </p:val>
                                        </p:tav>
                                      </p:tavLst>
                                    </p:anim>
                                    <p:anim calcmode="lin" valueType="num">
                                      <p:cBhvr>
                                        <p:cTn id="33" dur="2000" fill="hold"/>
                                        <p:tgtEl>
                                          <p:spTgt spid="6148"/>
                                        </p:tgtEl>
                                        <p:attrNameLst>
                                          <p:attrName>ppt_h</p:attrName>
                                        </p:attrNameLst>
                                      </p:cBhvr>
                                      <p:tavLst>
                                        <p:tav tm="0">
                                          <p:val>
                                            <p:strVal val="#ppt_h"/>
                                          </p:val>
                                        </p:tav>
                                        <p:tav tm="100000">
                                          <p:val>
                                            <p:strVal val="#ppt_h"/>
                                          </p:val>
                                        </p:tav>
                                      </p:tavLst>
                                    </p:anim>
                                  </p:childTnLst>
                                </p:cTn>
                              </p:par>
                            </p:childTnLst>
                          </p:cTn>
                        </p:par>
                        <p:par>
                          <p:cTn id="34" fill="hold">
                            <p:stCondLst>
                              <p:cond delay="10550"/>
                            </p:stCondLst>
                            <p:childTnLst>
                              <p:par>
                                <p:cTn id="35" presetID="45" presetClass="entr" presetSubtype="0" fill="hold" nodeType="afterEffect">
                                  <p:stCondLst>
                                    <p:cond delay="0"/>
                                  </p:stCondLst>
                                  <p:childTnLst>
                                    <p:set>
                                      <p:cBhvr>
                                        <p:cTn id="36" dur="1" fill="hold">
                                          <p:stCondLst>
                                            <p:cond delay="0"/>
                                          </p:stCondLst>
                                        </p:cTn>
                                        <p:tgtEl>
                                          <p:spTgt spid="9220"/>
                                        </p:tgtEl>
                                        <p:attrNameLst>
                                          <p:attrName>style.visibility</p:attrName>
                                        </p:attrNameLst>
                                      </p:cBhvr>
                                      <p:to>
                                        <p:strVal val="visible"/>
                                      </p:to>
                                    </p:set>
                                    <p:animEffect transition="in" filter="fade">
                                      <p:cBhvr>
                                        <p:cTn id="37" dur="2000"/>
                                        <p:tgtEl>
                                          <p:spTgt spid="9220"/>
                                        </p:tgtEl>
                                      </p:cBhvr>
                                    </p:animEffect>
                                    <p:anim calcmode="lin" valueType="num">
                                      <p:cBhvr>
                                        <p:cTn id="38" dur="2000" fill="hold"/>
                                        <p:tgtEl>
                                          <p:spTgt spid="9220"/>
                                        </p:tgtEl>
                                        <p:attrNameLst>
                                          <p:attrName>ppt_w</p:attrName>
                                        </p:attrNameLst>
                                      </p:cBhvr>
                                      <p:tavLst>
                                        <p:tav tm="0" fmla="#ppt_w*sin(2.5*pi*$)">
                                          <p:val>
                                            <p:fltVal val="0"/>
                                          </p:val>
                                        </p:tav>
                                        <p:tav tm="100000">
                                          <p:val>
                                            <p:fltVal val="1"/>
                                          </p:val>
                                        </p:tav>
                                      </p:tavLst>
                                    </p:anim>
                                    <p:anim calcmode="lin" valueType="num">
                                      <p:cBhvr>
                                        <p:cTn id="39" dur="2000" fill="hold"/>
                                        <p:tgtEl>
                                          <p:spTgt spid="9220"/>
                                        </p:tgtEl>
                                        <p:attrNameLst>
                                          <p:attrName>ppt_h</p:attrName>
                                        </p:attrNameLst>
                                      </p:cBhvr>
                                      <p:tavLst>
                                        <p:tav tm="0">
                                          <p:val>
                                            <p:strVal val="#ppt_h"/>
                                          </p:val>
                                        </p:tav>
                                        <p:tav tm="100000">
                                          <p:val>
                                            <p:strVal val="#ppt_h"/>
                                          </p:val>
                                        </p:tav>
                                      </p:tavLst>
                                    </p:anim>
                                  </p:childTnLst>
                                </p:cTn>
                              </p:par>
                            </p:childTnLst>
                          </p:cTn>
                        </p:par>
                        <p:par>
                          <p:cTn id="40" fill="hold">
                            <p:stCondLst>
                              <p:cond delay="12550"/>
                            </p:stCondLst>
                            <p:childTnLst>
                              <p:par>
                                <p:cTn id="41" presetID="45"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000"/>
                                        <p:tgtEl>
                                          <p:spTgt spid="16"/>
                                        </p:tgtEl>
                                      </p:cBhvr>
                                    </p:animEffect>
                                    <p:anim calcmode="lin" valueType="num">
                                      <p:cBhvr>
                                        <p:cTn id="44" dur="2000" fill="hold"/>
                                        <p:tgtEl>
                                          <p:spTgt spid="16"/>
                                        </p:tgtEl>
                                        <p:attrNameLst>
                                          <p:attrName>ppt_w</p:attrName>
                                        </p:attrNameLst>
                                      </p:cBhvr>
                                      <p:tavLst>
                                        <p:tav tm="0" fmla="#ppt_w*sin(2.5*pi*$)">
                                          <p:val>
                                            <p:fltVal val="0"/>
                                          </p:val>
                                        </p:tav>
                                        <p:tav tm="100000">
                                          <p:val>
                                            <p:fltVal val="1"/>
                                          </p:val>
                                        </p:tav>
                                      </p:tavLst>
                                    </p:anim>
                                    <p:anim calcmode="lin" valueType="num">
                                      <p:cBhvr>
                                        <p:cTn id="45" dur="2000" fill="hold"/>
                                        <p:tgtEl>
                                          <p:spTgt spid="16"/>
                                        </p:tgtEl>
                                        <p:attrNameLst>
                                          <p:attrName>ppt_h</p:attrName>
                                        </p:attrNameLst>
                                      </p:cBhvr>
                                      <p:tavLst>
                                        <p:tav tm="0">
                                          <p:val>
                                            <p:strVal val="#ppt_h"/>
                                          </p:val>
                                        </p:tav>
                                        <p:tav tm="100000">
                                          <p:val>
                                            <p:strVal val="#ppt_h"/>
                                          </p:val>
                                        </p:tav>
                                      </p:tavLst>
                                    </p:anim>
                                  </p:childTnLst>
                                </p:cTn>
                              </p:par>
                            </p:childTnLst>
                          </p:cTn>
                        </p:par>
                        <p:par>
                          <p:cTn id="46" fill="hold">
                            <p:stCondLst>
                              <p:cond delay="14550"/>
                            </p:stCondLst>
                            <p:childTnLst>
                              <p:par>
                                <p:cTn id="47" presetID="26"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80">
                                          <p:stCondLst>
                                            <p:cond delay="0"/>
                                          </p:stCondLst>
                                        </p:cTn>
                                        <p:tgtEl>
                                          <p:spTgt spid="2"/>
                                        </p:tgtEl>
                                      </p:cBhvr>
                                    </p:animEffect>
                                    <p:anim calcmode="lin" valueType="num">
                                      <p:cBhvr>
                                        <p:cTn id="5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5" dur="26">
                                          <p:stCondLst>
                                            <p:cond delay="650"/>
                                          </p:stCondLst>
                                        </p:cTn>
                                        <p:tgtEl>
                                          <p:spTgt spid="2"/>
                                        </p:tgtEl>
                                      </p:cBhvr>
                                      <p:to x="100000" y="60000"/>
                                    </p:animScale>
                                    <p:animScale>
                                      <p:cBhvr>
                                        <p:cTn id="56" dur="166" decel="50000">
                                          <p:stCondLst>
                                            <p:cond delay="676"/>
                                          </p:stCondLst>
                                        </p:cTn>
                                        <p:tgtEl>
                                          <p:spTgt spid="2"/>
                                        </p:tgtEl>
                                      </p:cBhvr>
                                      <p:to x="100000" y="100000"/>
                                    </p:animScale>
                                    <p:animScale>
                                      <p:cBhvr>
                                        <p:cTn id="57" dur="26">
                                          <p:stCondLst>
                                            <p:cond delay="1312"/>
                                          </p:stCondLst>
                                        </p:cTn>
                                        <p:tgtEl>
                                          <p:spTgt spid="2"/>
                                        </p:tgtEl>
                                      </p:cBhvr>
                                      <p:to x="100000" y="80000"/>
                                    </p:animScale>
                                    <p:animScale>
                                      <p:cBhvr>
                                        <p:cTn id="58" dur="166" decel="50000">
                                          <p:stCondLst>
                                            <p:cond delay="1338"/>
                                          </p:stCondLst>
                                        </p:cTn>
                                        <p:tgtEl>
                                          <p:spTgt spid="2"/>
                                        </p:tgtEl>
                                      </p:cBhvr>
                                      <p:to x="100000" y="100000"/>
                                    </p:animScale>
                                    <p:animScale>
                                      <p:cBhvr>
                                        <p:cTn id="59" dur="26">
                                          <p:stCondLst>
                                            <p:cond delay="1642"/>
                                          </p:stCondLst>
                                        </p:cTn>
                                        <p:tgtEl>
                                          <p:spTgt spid="2"/>
                                        </p:tgtEl>
                                      </p:cBhvr>
                                      <p:to x="100000" y="90000"/>
                                    </p:animScale>
                                    <p:animScale>
                                      <p:cBhvr>
                                        <p:cTn id="60" dur="166" decel="50000">
                                          <p:stCondLst>
                                            <p:cond delay="1668"/>
                                          </p:stCondLst>
                                        </p:cTn>
                                        <p:tgtEl>
                                          <p:spTgt spid="2"/>
                                        </p:tgtEl>
                                      </p:cBhvr>
                                      <p:to x="100000" y="100000"/>
                                    </p:animScale>
                                    <p:animScale>
                                      <p:cBhvr>
                                        <p:cTn id="61" dur="26">
                                          <p:stCondLst>
                                            <p:cond delay="1808"/>
                                          </p:stCondLst>
                                        </p:cTn>
                                        <p:tgtEl>
                                          <p:spTgt spid="2"/>
                                        </p:tgtEl>
                                      </p:cBhvr>
                                      <p:to x="100000" y="95000"/>
                                    </p:animScale>
                                    <p:animScale>
                                      <p:cBhvr>
                                        <p:cTn id="6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3283094605"/>
              </p:ext>
            </p:extLst>
          </p:nvPr>
        </p:nvGraphicFramePr>
        <p:xfrm>
          <a:off x="1173707" y="207335"/>
          <a:ext cx="2637819" cy="6507363"/>
        </p:xfrm>
        <a:graphic>
          <a:graphicData uri="http://schemas.openxmlformats.org/drawingml/2006/table">
            <a:tbl>
              <a:tblPr>
                <a:tableStyleId>{5C22544A-7EE6-4342-B048-85BDC9FD1C3A}</a:tableStyleId>
              </a:tblPr>
              <a:tblGrid>
                <a:gridCol w="1115029"/>
                <a:gridCol w="451197"/>
                <a:gridCol w="293278"/>
                <a:gridCol w="473757"/>
                <a:gridCol w="304558"/>
              </a:tblGrid>
              <a:tr h="325055">
                <a:tc gridSpan="5">
                  <a:txBody>
                    <a:bodyPr/>
                    <a:lstStyle/>
                    <a:p>
                      <a:pPr algn="ctr" fontAlgn="ctr"/>
                      <a:r>
                        <a:rPr lang="fr-CH" sz="900" b="0" i="0" u="none" strike="noStrike" dirty="0" smtClean="0">
                          <a:solidFill>
                            <a:srgbClr val="000000"/>
                          </a:solidFill>
                          <a:effectLst/>
                          <a:latin typeface="Intro "/>
                        </a:rPr>
                        <a:t>INGREDIENTES</a:t>
                      </a:r>
                      <a:endParaRPr lang="fr-CH" sz="9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823011">
                <a:tc gridSpan="5">
                  <a:txBody>
                    <a:bodyPr/>
                    <a:lstStyle/>
                    <a:p>
                      <a:r>
                        <a:rPr lang="pt-PT" sz="600" b="0" i="0" dirty="0" smtClean="0">
                          <a:latin typeface="Intro "/>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Intro "/>
                        </a:rPr>
                        <a:t>Vitaminas e Minerais: D, tiamina, riboflavina, </a:t>
                      </a:r>
                      <a:r>
                        <a:rPr lang="pt-PT" sz="600" b="0" i="0" dirty="0" err="1" smtClean="0">
                          <a:latin typeface="Intro "/>
                        </a:rPr>
                        <a:t>niacina</a:t>
                      </a:r>
                      <a:r>
                        <a:rPr lang="pt-PT" sz="600" b="0" i="0" dirty="0" smtClean="0">
                          <a:latin typeface="Intro "/>
                        </a:rPr>
                        <a:t>, B6, ácido fólico, ácido </a:t>
                      </a:r>
                      <a:r>
                        <a:rPr lang="pt-PT" sz="600" b="0" i="0" dirty="0" err="1" smtClean="0">
                          <a:latin typeface="Intro "/>
                        </a:rPr>
                        <a:t>pantoténico</a:t>
                      </a:r>
                      <a:r>
                        <a:rPr lang="pt-PT" sz="600" b="0" i="0" dirty="0" smtClean="0">
                          <a:latin typeface="Intro "/>
                        </a:rPr>
                        <a:t>, cálcio e ferro.</a:t>
                      </a:r>
                      <a:endParaRPr lang="fr-CH" sz="7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55730">
                <a:tc gridSpan="5">
                  <a:txBody>
                    <a:bodyPr/>
                    <a:lstStyle/>
                    <a:p>
                      <a:pPr algn="ctr" fontAlgn="ct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527070">
                <a:tc>
                  <a:txBody>
                    <a:bodyPr/>
                    <a:lstStyle/>
                    <a:p>
                      <a:pPr algn="ctr" fontAlgn="ctr"/>
                      <a:r>
                        <a:rPr lang="fr-CH" sz="600" b="0" u="none" strike="noStrike" dirty="0" err="1" smtClean="0">
                          <a:effectLst/>
                          <a:latin typeface="Intro "/>
                        </a:rPr>
                        <a:t>Valores</a:t>
                      </a:r>
                      <a:r>
                        <a:rPr lang="fr-CH" sz="600" b="0" u="none" strike="noStrike" dirty="0" smtClean="0">
                          <a:effectLst/>
                          <a:latin typeface="Intro "/>
                        </a:rPr>
                        <a:t> </a:t>
                      </a:r>
                      <a:r>
                        <a:rPr lang="fr-CH" sz="600" b="0" u="none" strike="noStrike" dirty="0" err="1">
                          <a:effectLst/>
                          <a:latin typeface="Intro "/>
                        </a:rPr>
                        <a:t>Aproximados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Intro "/>
                        </a:rPr>
                        <a:t>Por</a:t>
                      </a:r>
                      <a:r>
                        <a:rPr lang="fr-CH" sz="600" b="0" u="none" strike="noStrike" dirty="0">
                          <a:effectLst/>
                          <a:latin typeface="Intro "/>
                        </a:rPr>
                        <a:t> 100g de ESTRELITAS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Intro "/>
                        </a:rPr>
                        <a:t>Por 30 g de ESTRELITAS + 125ml de leite meio-gordo</a:t>
                      </a:r>
                      <a:endParaRPr lang="pt-PT"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rowSpan="2">
                  <a:txBody>
                    <a:bodyPr/>
                    <a:lstStyle/>
                    <a:p>
                      <a:pPr algn="r" fontAlgn="ctr"/>
                      <a:r>
                        <a:rPr lang="fr-CH" sz="600" b="0" u="none" strike="noStrike" dirty="0" err="1">
                          <a:effectLst/>
                          <a:latin typeface="Intro "/>
                        </a:rPr>
                        <a:t>Valor</a:t>
                      </a:r>
                      <a:r>
                        <a:rPr lang="fr-CH" sz="600" b="0" u="none" strike="noStrike" dirty="0">
                          <a:effectLst/>
                          <a:latin typeface="Intro "/>
                        </a:rPr>
                        <a:t> </a:t>
                      </a:r>
                      <a:r>
                        <a:rPr lang="fr-CH" sz="600" b="0" u="none" strike="noStrike" dirty="0" err="1">
                          <a:effectLst/>
                          <a:latin typeface="Intro "/>
                        </a:rPr>
                        <a:t>energético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1722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771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vMerge="1">
                  <a:txBody>
                    <a:bodyPr/>
                    <a:lstStyle/>
                    <a:p>
                      <a:endParaRPr lang="pt-PT"/>
                    </a:p>
                  </a:txBody>
                  <a:tcPr/>
                </a:tc>
                <a:tc gridSpan="2">
                  <a:txBody>
                    <a:bodyPr/>
                    <a:lstStyle/>
                    <a:p>
                      <a:pPr algn="ctr" fontAlgn="ctr"/>
                      <a:r>
                        <a:rPr lang="en-GB" sz="600" b="0" u="none" strike="noStrike" dirty="0">
                          <a:effectLst/>
                          <a:latin typeface="Intro "/>
                        </a:rPr>
                        <a:t>408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183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err="1">
                          <a:effectLst/>
                          <a:latin typeface="Intro "/>
                        </a:rPr>
                        <a:t>Proteínas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6,4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err="1">
                          <a:effectLst/>
                          <a:latin typeface="Intro "/>
                        </a:rPr>
                        <a:t>Hidratos</a:t>
                      </a:r>
                      <a:r>
                        <a:rPr lang="fr-CH" sz="600" b="0" u="none" strike="noStrike" dirty="0">
                          <a:effectLst/>
                          <a:latin typeface="Intro "/>
                        </a:rPr>
                        <a:t> de </a:t>
                      </a:r>
                      <a:r>
                        <a:rPr lang="fr-CH" sz="600" b="0" u="none" strike="noStrike" dirty="0" err="1">
                          <a:effectLst/>
                          <a:latin typeface="Intro "/>
                        </a:rPr>
                        <a:t>Carbono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77,4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29,4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a:effectLst/>
                          <a:latin typeface="Intro "/>
                        </a:rPr>
                        <a:t>dos quais </a:t>
                      </a:r>
                      <a:r>
                        <a:rPr lang="fr-CH" sz="600" b="0" u="none" strike="noStrike" dirty="0" err="1">
                          <a:effectLst/>
                          <a:latin typeface="Intro "/>
                        </a:rPr>
                        <a:t>açucares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25,0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13,4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err="1">
                          <a:effectLst/>
                          <a:latin typeface="Intro "/>
                        </a:rPr>
                        <a:t>Lípidos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Intro "/>
                        </a:rPr>
                        <a:t>6,9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4,1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a:effectLst/>
                          <a:latin typeface="Intro "/>
                        </a:rPr>
                        <a:t>dos quais </a:t>
                      </a:r>
                      <a:r>
                        <a:rPr lang="fr-CH" sz="600" b="0" u="none" strike="noStrike" dirty="0" err="1">
                          <a:effectLst/>
                          <a:latin typeface="Intro "/>
                        </a:rPr>
                        <a:t>saturados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2,5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1,9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err="1">
                          <a:effectLst/>
                          <a:latin typeface="Intro "/>
                        </a:rPr>
                        <a:t>Fibra</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3,9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1,2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r" fontAlgn="ctr"/>
                      <a:r>
                        <a:rPr lang="fr-CH" sz="600" b="0" u="none" strike="noStrike" dirty="0" smtClean="0">
                          <a:effectLst/>
                          <a:latin typeface="Intro "/>
                        </a:rPr>
                        <a:t>Sal</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0,14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0,10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9924">
                <a:tc>
                  <a:txBody>
                    <a:bodyPr/>
                    <a:lstStyle/>
                    <a:p>
                      <a:pPr algn="ctr" fontAlgn="ctr"/>
                      <a:r>
                        <a:rPr lang="fr-CH" sz="600" b="0" u="none" strike="noStrike" dirty="0">
                          <a:effectLst/>
                          <a:latin typeface="Intro "/>
                        </a:rPr>
                        <a:t> </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79924">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D</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Intro "/>
                        </a:rPr>
                        <a:t>3,00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60%</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0,90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a:solidFill>
                            <a:schemeClr val="bg1"/>
                          </a:solidFill>
                          <a:effectLst/>
                          <a:latin typeface="Intro "/>
                        </a:rPr>
                        <a:t>Tiamina (B1)</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1,01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92%</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0,35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32%</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err="1">
                          <a:solidFill>
                            <a:schemeClr val="bg1"/>
                          </a:solidFill>
                          <a:effectLst/>
                          <a:latin typeface="Intro "/>
                        </a:rPr>
                        <a:t>Riboflavina</a:t>
                      </a:r>
                      <a:r>
                        <a:rPr lang="es-ES_tradnl" sz="600" b="0" u="none" strike="noStrike" dirty="0">
                          <a:solidFill>
                            <a:schemeClr val="bg1"/>
                          </a:solidFill>
                          <a:effectLst/>
                          <a:latin typeface="Intro "/>
                        </a:rPr>
                        <a:t> (B2)</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1,25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0,61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44%</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a:solidFill>
                            <a:schemeClr val="bg1"/>
                          </a:solidFill>
                          <a:effectLst/>
                          <a:latin typeface="Intro "/>
                        </a:rPr>
                        <a:t>Niacina</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13,9 mg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87%</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4,29 mg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27%</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B6</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1,24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0,43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31%</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a:solidFill>
                            <a:schemeClr val="bg1"/>
                          </a:solidFill>
                          <a:effectLst/>
                          <a:latin typeface="Intro "/>
                        </a:rPr>
                        <a:t>Acido fólico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178 µg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89%</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58,0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a:solidFill>
                            <a:schemeClr val="bg1"/>
                          </a:solidFill>
                          <a:effectLst/>
                          <a:latin typeface="Intro "/>
                        </a:rPr>
                        <a:t>Acido pantoténico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5,16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86%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2,00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33%</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err="1">
                          <a:solidFill>
                            <a:schemeClr val="bg1"/>
                          </a:solidFill>
                          <a:effectLst/>
                          <a:latin typeface="Intro "/>
                        </a:rPr>
                        <a:t>Cálcio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454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57%</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288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79924">
                <a:tc>
                  <a:txBody>
                    <a:bodyPr/>
                    <a:lstStyle/>
                    <a:p>
                      <a:pPr algn="r" fontAlgn="ctr"/>
                      <a:r>
                        <a:rPr lang="es-ES_tradnl" sz="600" b="0" u="none" strike="noStrike" dirty="0">
                          <a:solidFill>
                            <a:schemeClr val="bg1"/>
                          </a:solidFill>
                          <a:effectLst/>
                          <a:latin typeface="Intro "/>
                        </a:rPr>
                        <a:t>Ferro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8,30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59%</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2,55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314375">
                <a:tc gridSpan="5">
                  <a:txBody>
                    <a:bodyPr/>
                    <a:lstStyle/>
                    <a:p>
                      <a:pPr algn="l" fontAlgn="ctr"/>
                      <a:r>
                        <a:rPr lang="pt-PT" sz="500" dirty="0" smtClean="0">
                          <a:latin typeface="Intro "/>
                        </a:rPr>
                        <a:t>*DDR = Dose Diária Recomendada Segundo o Decreto Lei 54/2010 de 28 de maio.</a:t>
                      </a:r>
                      <a:br>
                        <a:rPr lang="pt-PT" sz="500" dirty="0" smtClean="0">
                          <a:latin typeface="Intro "/>
                        </a:rPr>
                      </a:br>
                      <a:r>
                        <a:rPr lang="pt-PT" sz="500" dirty="0" smtClean="0">
                          <a:latin typeface="Intro "/>
                        </a:rPr>
                        <a:t>Uma taça com 30g de ESTRELITAS mais 125ml de leite meio-gordo fornece 18% da DDR de 7 vitaminas e ferro e 36% da de cálcio. </a:t>
                      </a: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943566">
                <a:tc gridSpan="5">
                  <a:txBody>
                    <a:bodyPr/>
                    <a:lstStyle/>
                    <a:p>
                      <a:pPr algn="l" fontAlgn="ct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39932" y="5863580"/>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935059909"/>
              </p:ext>
            </p:extLst>
          </p:nvPr>
        </p:nvGraphicFramePr>
        <p:xfrm>
          <a:off x="4871865" y="207323"/>
          <a:ext cx="6558135" cy="4738709"/>
        </p:xfrm>
        <a:graphic>
          <a:graphicData uri="http://schemas.openxmlformats.org/drawingml/2006/table">
            <a:tbl>
              <a:tblPr>
                <a:tableStyleId>{5C22544A-7EE6-4342-B048-85BDC9FD1C3A}</a:tableStyleId>
              </a:tblPr>
              <a:tblGrid>
                <a:gridCol w="2606790"/>
                <a:gridCol w="1920793"/>
                <a:gridCol w="2030552"/>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Energia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Lípidos</a:t>
                      </a:r>
                      <a:endParaRPr lang="fr-CH" sz="1800" b="0" u="none" strike="noStrike" dirty="0" smtClean="0">
                        <a:effectLst/>
                        <a:latin typeface="Intro "/>
                      </a:endParaRPr>
                    </a:p>
                    <a:p>
                      <a:pPr algn="ctr" fontAlgn="ctr"/>
                      <a:r>
                        <a:rPr lang="fr-CH" sz="1800" b="0" i="0" u="none" strike="noStrike" dirty="0" smtClean="0">
                          <a:solidFill>
                            <a:srgbClr val="000000"/>
                          </a:solidFill>
                          <a:effectLst/>
                          <a:latin typeface="Intro "/>
                        </a:rPr>
                        <a:t>dos quais </a:t>
                      </a:r>
                      <a:r>
                        <a:rPr lang="fr-CH" sz="1800" b="0" i="0" u="none" strike="noStrike" dirty="0" err="1" smtClean="0">
                          <a:solidFill>
                            <a:srgbClr val="000000"/>
                          </a:solidFill>
                          <a:effectLst/>
                          <a:latin typeface="Intro "/>
                        </a:rPr>
                        <a:t>saturados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a:effectLst/>
                          <a:latin typeface="Intro "/>
                        </a:rPr>
                        <a:t>Hidratos</a:t>
                      </a:r>
                      <a:r>
                        <a:rPr lang="fr-CH" sz="1800" b="0" u="none" strike="noStrike" dirty="0">
                          <a:effectLst/>
                          <a:latin typeface="Intro "/>
                        </a:rPr>
                        <a:t> de </a:t>
                      </a:r>
                      <a:r>
                        <a:rPr lang="fr-CH" sz="1800" b="0" u="none" strike="noStrike" dirty="0" err="1" smtClean="0">
                          <a:effectLst/>
                          <a:latin typeface="Intro "/>
                        </a:rPr>
                        <a:t>Carbono</a:t>
                      </a:r>
                      <a:endParaRPr lang="fr-CH" sz="1800" b="0" u="none" strike="noStrike" dirty="0" smtClean="0">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FFDB5"/>
                    </a:solidFill>
                  </a:tcPr>
                </a:tc>
              </a:tr>
              <a:tr h="30757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CH" sz="1800" b="0" u="none" strike="noStrike" dirty="0" smtClean="0">
                          <a:solidFill>
                            <a:schemeClr val="bg1"/>
                          </a:solidFill>
                          <a:effectLst/>
                          <a:latin typeface="Intro "/>
                        </a:rPr>
                        <a:t>dos quais </a:t>
                      </a:r>
                      <a:r>
                        <a:rPr lang="fr-CH" sz="1800" b="0" u="none" strike="noStrike" dirty="0" err="1" smtClean="0">
                          <a:solidFill>
                            <a:schemeClr val="bg1"/>
                          </a:solidFill>
                          <a:effectLst/>
                          <a:latin typeface="Intro "/>
                        </a:rPr>
                        <a:t>açucares</a:t>
                      </a:r>
                      <a:endParaRPr lang="fr-CH" sz="1800" b="0" i="0" u="none" strike="noStrike" dirty="0" smtClean="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1800" b="0" i="0" u="none" strike="noStrike" dirty="0" smtClean="0">
                          <a:solidFill>
                            <a:schemeClr val="bg1"/>
                          </a:solidFill>
                          <a:effectLst/>
                          <a:latin typeface="Intro "/>
                        </a:rPr>
                        <a:t>28,8g</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i="0" u="none" strike="noStrike" dirty="0" smtClean="0">
                          <a:solidFill>
                            <a:schemeClr val="bg1"/>
                          </a:solidFill>
                          <a:effectLst/>
                          <a:latin typeface="Intro "/>
                        </a:rPr>
                        <a:t>14,5g</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r>
              <a:tr h="307574">
                <a:tc>
                  <a:txBody>
                    <a:bodyPr/>
                    <a:lstStyle/>
                    <a:p>
                      <a:pPr algn="ctr" fontAlgn="ctr"/>
                      <a:r>
                        <a:rPr lang="fr-CH" sz="1800" b="0" u="none" strike="noStrike" dirty="0" err="1" smtClean="0">
                          <a:effectLst/>
                          <a:latin typeface="Intro "/>
                        </a:rPr>
                        <a:t>Fibra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i="0" u="none" strike="noStrike" dirty="0" err="1" smtClean="0">
                          <a:solidFill>
                            <a:schemeClr val="dk1"/>
                          </a:solidFill>
                          <a:effectLst/>
                          <a:latin typeface="Intro "/>
                        </a:rPr>
                        <a:t>Proteínas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smtClean="0">
                          <a:effectLst/>
                          <a:latin typeface="Intro "/>
                        </a:rPr>
                        <a:t>Sal</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3956304" y="3609688"/>
            <a:ext cx="804672" cy="11874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922415" y="813008"/>
            <a:ext cx="804672" cy="1410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871864" y="4946032"/>
            <a:ext cx="6558135" cy="1911968"/>
          </a:xfrm>
          <a:prstGeom prst="rect">
            <a:avLst/>
          </a:prstGeom>
          <a:solidFill>
            <a:schemeClr val="bg1">
              <a:alpha val="6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dirty="0" smtClean="0">
                <a:solidFill>
                  <a:srgbClr val="002060"/>
                </a:solidFill>
                <a:latin typeface="Folks" panose="02000503020000020004" pitchFamily="2" charset="0"/>
                <a:cs typeface="Intro Light"/>
              </a:rPr>
              <a:t>HIDRATOS DE CARBONO MAIS SIMPLES</a:t>
            </a:r>
          </a:p>
          <a:p>
            <a:pPr marL="360362" indent="0" algn="r">
              <a:lnSpc>
                <a:spcPct val="100000"/>
              </a:lnSpc>
              <a:buNone/>
            </a:pPr>
            <a:r>
              <a:rPr lang="pt-PT" dirty="0" smtClean="0">
                <a:solidFill>
                  <a:srgbClr val="002060"/>
                </a:solidFill>
                <a:latin typeface="Folks" panose="02000503020000020004" pitchFamily="2" charset="0"/>
                <a:cs typeface="Intro Light"/>
              </a:rPr>
              <a:t>RAPIDAMENTE ABSORVIDOS</a:t>
            </a:r>
          </a:p>
          <a:p>
            <a:pPr marL="360362" indent="0" algn="r">
              <a:lnSpc>
                <a:spcPct val="100000"/>
              </a:lnSpc>
              <a:buNone/>
            </a:pPr>
            <a:r>
              <a:rPr lang="pt-PT" dirty="0" smtClean="0">
                <a:solidFill>
                  <a:srgbClr val="002060"/>
                </a:solidFill>
                <a:latin typeface="Folks" panose="02000503020000020004" pitchFamily="2" charset="0"/>
                <a:cs typeface="Intro Light"/>
              </a:rPr>
              <a:t>DIABETES, “COLESTEROL”, HIPERTENSÃO</a:t>
            </a:r>
            <a:endParaRPr lang="pt-PT" dirty="0">
              <a:solidFill>
                <a:srgbClr val="002060"/>
              </a:solidFill>
              <a:latin typeface="Folks" panose="02000503020000020004" pitchFamily="2" charset="0"/>
              <a:cs typeface="Intro Light"/>
            </a:endParaRPr>
          </a:p>
        </p:txBody>
      </p:sp>
    </p:spTree>
    <p:extLst>
      <p:ext uri="{BB962C8B-B14F-4D97-AF65-F5344CB8AC3E}">
        <p14:creationId xmlns:p14="http://schemas.microsoft.com/office/powerpoint/2010/main" val="288145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1746648" y="0"/>
            <a:ext cx="10512425" cy="1754326"/>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5400" b="1" dirty="0">
                <a:solidFill>
                  <a:srgbClr val="002060"/>
                </a:solidFill>
                <a:latin typeface="Folks-Light" panose="02000403020000020004" pitchFamily="2" charset="0"/>
                <a:ea typeface="+mn-ea"/>
                <a:cs typeface="Intro Light"/>
              </a:rPr>
              <a:t>Qual </a:t>
            </a:r>
            <a:r>
              <a:rPr lang="pt-PT" sz="5400" b="1" dirty="0" smtClean="0">
                <a:solidFill>
                  <a:srgbClr val="002060"/>
                </a:solidFill>
                <a:latin typeface="Folks-Light" panose="02000403020000020004" pitchFamily="2" charset="0"/>
                <a:ea typeface="+mn-ea"/>
                <a:cs typeface="Intro Light"/>
              </a:rPr>
              <a:t>é a</a:t>
            </a:r>
            <a:r>
              <a:rPr lang="pt-PT" sz="5400" b="1" dirty="0" smtClean="0">
                <a:solidFill>
                  <a:schemeClr val="accent4"/>
                </a:solidFill>
                <a:latin typeface="Folks-Light" panose="02000403020000020004" pitchFamily="2" charset="0"/>
                <a:ea typeface="+mn-ea"/>
                <a:cs typeface="Intro Light"/>
              </a:rPr>
              <a:t> DOSE DIÁRIA RECOMENDADA </a:t>
            </a:r>
            <a:r>
              <a:rPr lang="pt-PT" sz="5400" b="1" dirty="0" smtClean="0">
                <a:solidFill>
                  <a:srgbClr val="002060"/>
                </a:solidFill>
                <a:latin typeface="Folks-Light" panose="02000403020000020004" pitchFamily="2" charset="0"/>
                <a:ea typeface="+mn-ea"/>
                <a:cs typeface="Intro Light"/>
              </a:rPr>
              <a:t>de </a:t>
            </a:r>
            <a:r>
              <a:rPr lang="pt-PT" sz="5400" b="1" u="sng" dirty="0">
                <a:solidFill>
                  <a:srgbClr val="002060"/>
                </a:solidFill>
                <a:latin typeface="Folks-Light" panose="02000403020000020004" pitchFamily="2" charset="0"/>
                <a:ea typeface="+mn-ea"/>
                <a:cs typeface="Intro Light"/>
              </a:rPr>
              <a:t>açúcar</a:t>
            </a:r>
            <a:r>
              <a:rPr lang="pt-PT" sz="5400" b="1" dirty="0">
                <a:solidFill>
                  <a:srgbClr val="002060"/>
                </a:solidFill>
                <a:latin typeface="Folks-Light" panose="02000403020000020004" pitchFamily="2" charset="0"/>
                <a:ea typeface="+mn-ea"/>
                <a:cs typeface="Intro Light"/>
              </a:rPr>
              <a:t>?</a:t>
            </a:r>
          </a:p>
        </p:txBody>
      </p:sp>
      <p:grpSp>
        <p:nvGrpSpPr>
          <p:cNvPr id="18" name="Grupo 17"/>
          <p:cNvGrpSpPr/>
          <p:nvPr/>
        </p:nvGrpSpPr>
        <p:grpSpPr>
          <a:xfrm>
            <a:off x="1087862" y="1703643"/>
            <a:ext cx="2308462" cy="1916897"/>
            <a:chOff x="9060120" y="3909450"/>
            <a:chExt cx="2121216" cy="1205116"/>
          </a:xfrm>
        </p:grpSpPr>
        <p:pic>
          <p:nvPicPr>
            <p:cNvPr id="19" name="Picture 6" descr="http://4.bp.blogspot.com/-6Ghr4qh_ztY/TfStyqOwv9I/AAAAAAAAAE0/Hwt-VoBU8bA/s16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0120" y="3909450"/>
              <a:ext cx="2121216" cy="1205116"/>
            </a:xfrm>
            <a:prstGeom prst="rect">
              <a:avLst/>
            </a:prstGeom>
            <a:noFill/>
            <a:extLst>
              <a:ext uri="{909E8E84-426E-40DD-AFC4-6F175D3DCCD1}">
                <a14:hiddenFill xmlns:a14="http://schemas.microsoft.com/office/drawing/2010/main">
                  <a:solidFill>
                    <a:srgbClr val="FFFFFF"/>
                  </a:solidFill>
                </a14:hiddenFill>
              </a:ext>
            </a:extLst>
          </p:spPr>
        </p:pic>
        <p:sp>
          <p:nvSpPr>
            <p:cNvPr id="20" name="Elipse 30"/>
            <p:cNvSpPr/>
            <p:nvPr/>
          </p:nvSpPr>
          <p:spPr>
            <a:xfrm>
              <a:off x="9658466" y="4098313"/>
              <a:ext cx="834190" cy="5133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21" name="Grupo 20"/>
          <p:cNvGrpSpPr/>
          <p:nvPr/>
        </p:nvGrpSpPr>
        <p:grpSpPr>
          <a:xfrm>
            <a:off x="9044409" y="1703643"/>
            <a:ext cx="2308462" cy="1916897"/>
            <a:chOff x="9968340" y="3925556"/>
            <a:chExt cx="2121216" cy="1205116"/>
          </a:xfrm>
        </p:grpSpPr>
        <p:pic>
          <p:nvPicPr>
            <p:cNvPr id="22" name="Picture 6" descr="http://4.bp.blogspot.com/-6Ghr4qh_ztY/TfStyqOwv9I/AAAAAAAAAE0/Hwt-VoBU8bA/s16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8340" y="3925556"/>
              <a:ext cx="2121216" cy="1205116"/>
            </a:xfrm>
            <a:prstGeom prst="rect">
              <a:avLst/>
            </a:prstGeom>
            <a:noFill/>
            <a:extLst>
              <a:ext uri="{909E8E84-426E-40DD-AFC4-6F175D3DCCD1}">
                <a14:hiddenFill xmlns:a14="http://schemas.microsoft.com/office/drawing/2010/main">
                  <a:solidFill>
                    <a:srgbClr val="FFFFFF"/>
                  </a:solidFill>
                </a14:hiddenFill>
              </a:ext>
            </a:extLst>
          </p:spPr>
        </p:pic>
        <p:sp>
          <p:nvSpPr>
            <p:cNvPr id="23" name="Elipse 30"/>
            <p:cNvSpPr/>
            <p:nvPr/>
          </p:nvSpPr>
          <p:spPr>
            <a:xfrm>
              <a:off x="10551905" y="4114087"/>
              <a:ext cx="834190" cy="5133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24" name="Grupo 23"/>
          <p:cNvGrpSpPr/>
          <p:nvPr/>
        </p:nvGrpSpPr>
        <p:grpSpPr>
          <a:xfrm>
            <a:off x="2136775" y="4116848"/>
            <a:ext cx="2308462" cy="1916897"/>
            <a:chOff x="9029603" y="4623442"/>
            <a:chExt cx="2121216" cy="1205116"/>
          </a:xfrm>
        </p:grpSpPr>
        <p:pic>
          <p:nvPicPr>
            <p:cNvPr id="25" name="Picture 6" descr="http://4.bp.blogspot.com/-6Ghr4qh_ztY/TfStyqOwv9I/AAAAAAAAAE0/Hwt-VoBU8bA/s16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9603" y="4623442"/>
              <a:ext cx="2121216" cy="1205116"/>
            </a:xfrm>
            <a:prstGeom prst="rect">
              <a:avLst/>
            </a:prstGeom>
            <a:noFill/>
            <a:extLst>
              <a:ext uri="{909E8E84-426E-40DD-AFC4-6F175D3DCCD1}">
                <a14:hiddenFill xmlns:a14="http://schemas.microsoft.com/office/drawing/2010/main">
                  <a:solidFill>
                    <a:srgbClr val="FFFFFF"/>
                  </a:solidFill>
                </a14:hiddenFill>
              </a:ext>
            </a:extLst>
          </p:spPr>
        </p:pic>
        <p:sp>
          <p:nvSpPr>
            <p:cNvPr id="26" name="Elipse 30"/>
            <p:cNvSpPr/>
            <p:nvPr/>
          </p:nvSpPr>
          <p:spPr>
            <a:xfrm>
              <a:off x="9649559" y="4851629"/>
              <a:ext cx="834190" cy="5133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27" name="Grupo 26"/>
          <p:cNvGrpSpPr/>
          <p:nvPr/>
        </p:nvGrpSpPr>
        <p:grpSpPr>
          <a:xfrm>
            <a:off x="5255752" y="4141396"/>
            <a:ext cx="2308462" cy="1916897"/>
            <a:chOff x="9596412" y="4160018"/>
            <a:chExt cx="2121216" cy="1205116"/>
          </a:xfrm>
        </p:grpSpPr>
        <p:pic>
          <p:nvPicPr>
            <p:cNvPr id="28" name="Picture 6" descr="http://4.bp.blogspot.com/-6Ghr4qh_ztY/TfStyqOwv9I/AAAAAAAAAE0/Hwt-VoBU8bA/s16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6412" y="4160018"/>
              <a:ext cx="2121216" cy="1205116"/>
            </a:xfrm>
            <a:prstGeom prst="rect">
              <a:avLst/>
            </a:prstGeom>
            <a:noFill/>
            <a:extLst>
              <a:ext uri="{909E8E84-426E-40DD-AFC4-6F175D3DCCD1}">
                <a14:hiddenFill xmlns:a14="http://schemas.microsoft.com/office/drawing/2010/main">
                  <a:solidFill>
                    <a:srgbClr val="FFFFFF"/>
                  </a:solidFill>
                </a14:hiddenFill>
              </a:ext>
            </a:extLst>
          </p:spPr>
        </p:pic>
        <p:sp>
          <p:nvSpPr>
            <p:cNvPr id="29" name="Elipse 30"/>
            <p:cNvSpPr/>
            <p:nvPr/>
          </p:nvSpPr>
          <p:spPr>
            <a:xfrm>
              <a:off x="10194758" y="4348880"/>
              <a:ext cx="834190" cy="5133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30" name="Grupo 29"/>
          <p:cNvGrpSpPr/>
          <p:nvPr/>
        </p:nvGrpSpPr>
        <p:grpSpPr>
          <a:xfrm>
            <a:off x="8374729" y="4141396"/>
            <a:ext cx="2308462" cy="1916897"/>
            <a:chOff x="9596412" y="4160018"/>
            <a:chExt cx="2121216" cy="1205116"/>
          </a:xfrm>
        </p:grpSpPr>
        <p:pic>
          <p:nvPicPr>
            <p:cNvPr id="31" name="Picture 6" descr="http://4.bp.blogspot.com/-6Ghr4qh_ztY/TfStyqOwv9I/AAAAAAAAAE0/Hwt-VoBU8bA/s16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6412" y="4160018"/>
              <a:ext cx="2121216" cy="1205116"/>
            </a:xfrm>
            <a:prstGeom prst="rect">
              <a:avLst/>
            </a:prstGeom>
            <a:noFill/>
            <a:extLst>
              <a:ext uri="{909E8E84-426E-40DD-AFC4-6F175D3DCCD1}">
                <a14:hiddenFill xmlns:a14="http://schemas.microsoft.com/office/drawing/2010/main">
                  <a:solidFill>
                    <a:srgbClr val="FFFFFF"/>
                  </a:solidFill>
                </a14:hiddenFill>
              </a:ext>
            </a:extLst>
          </p:spPr>
        </p:pic>
        <p:sp>
          <p:nvSpPr>
            <p:cNvPr id="32" name="Elipse 30"/>
            <p:cNvSpPr/>
            <p:nvPr/>
          </p:nvSpPr>
          <p:spPr>
            <a:xfrm>
              <a:off x="10197228" y="4352866"/>
              <a:ext cx="834190" cy="5133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 name="AutoShape 2" descr="data:image/jpeg;base64,/9j/4AAQSkZJRgABAQAAAQABAAD/2wCEAAkGBxQSEhUUExQWFhUWFhkYGBYYGBwYGBwaGBYdGBoXHRgaHCggGB0lHBcXITEhJSkrLi4uGiAzODMsNygtLiwBCgoKDg0OGxAQGzclHyQ3MywsLCssMCw0Liw0LywvLCwsNCw0LDQsLC0sLCwvLCwsLywtLCwsLCwvLCwsLDQsLP/AABEIAOEA4QMBIgACEQEDEQH/xAAcAAEAAwEBAQEBAAAAAAAAAAAABQYHBAMBAgj/xABJEAABAwEFAwgFCAYKAwEAAAABAAIDEQQFEiExBkFRBxMiYXGBkaEUIzJCcjNSgrGywdHwJENTYnOSFRY1Y4Ois8Lh8SVE0qP/xAAaAQEAAgMBAAAAAAAAAAAAAAAAAwQBAgYF/8QANREAAgECAggFAwMEAwEAAAAAAAECAxEEMQUSITJBUWFxEyIzkfBCsdEjNMEUgaHxUmLhJP/aAAwDAQACEQMRAD8A3FERAEREAREQBEXBfNtEMZkJo0anWg3ZdtB3oZSu7I7i6mq8fTGbnA9mf1LKL22lcXFzGl3xnh1D8VH/ANd7bT2mxt06LBqNRU14qF14I9GnonEz4W7s2kWgcHfyn8F8E/7rvL8VijtrrQTnPJ3Gn2VzT3xaHGotM9P4r/xWv9TEsrQVfjJG4TW0N1a7y/Fccl/xj3ZO5o/FYTardNvmmPbI/wD+lwut0wOU0o/xHa8dVlYhPgaz0LUj9SP6DbtBGR7Eo+j+BX5dtLAPa5xvbG77gV/PzL3tLfZtEo/xHfiv3/WW2j/2ZT2kO+0CtvGiQvRdRcUb/DtPZXaTN7wW07ajJSMNtjf7L2O7HArNrjs3PWaJ8hLnPja5zssyRU5AcVXrw2jfZ7TJE2NjmMdhFagnIGtRl5LeU0ldlOlhqlSThHNG4osgsG1kgmi5svYXEARl2Njq+7TcewLXgsqSe1GlWjOlLVmrM+oiLJGEREAREQBERAEREAREQBERAEREAKqHKTeYjs3NaulIAFadEGpP1DvVsleGgkkAAVJOgA3rE9oL1NrtL5D7IyYNwaNOwnXtUVaerE9HRmGdasnwjtOJmi7bjsQtDbVDTpGISR9T4zTzD6d69Lku70iZkZJANS6mtGipp15U71L7DOgltTpII5Iy2ItkY52MVc9uCjqA54XVB4KpTjeSZ0eOrqnSklmrPtt2e9jO20/IUjZmmgpnVctripNKBo2V47g8gKxbGRk2uGjS6jsRAGYoD0uwGlVpa8rFvX1aTqclf/BXLeucWerXuq0YKdEnM14LVr+2dstsBkhc1r9DJHQtLt+JmlfAqjT3fLYg9s8LZYHkYnt1FNHNfrGe3IqbwnHPI8taQhWy2S5MrJXkpi3XVRnPQO5yHeaUew/NkaNPiGRUQ5a2JlNSV0aryc2vnLIGE9KJzm9xOIeTvJVTbSy4LdJQHpBsni2hPiCv3ybXkI7QY3HKVtB8TdPEFyluUyzUdBMMqh0Tsj8Q8i5TS81PseZR/RxzXCX+ytmUxSQ2husbg8fRzp3io71vt1Xg20QxzM9mRocK60I0PWv5+sTsTC3VXnknv8McbE8nMufHXQb3MHbr/MtaE7OzJ9L4bXgqseGfY1NF8C+q2c0EREAREQBERAEREAREQBERAEREBS+Um83MibCw052uI78LSMh2lZpaDgFGq+8qB9ZZ+x/1hZ/eCo4h+Y67Q0IqgmuIuS+32e0Rze1hObeLTk4eHnRaWJvRv0yyMbLZpqOlYxoD26kuFMzqajca8csjs8DnvaxmbnODWjrJoOxaWXPudzTUyWWUgFtRVj6EuLWnUHWg4eKk7Loa6ShGU422yezV/wCS5d1miutvqO1VjtFI6k81aA0dEF1Q2QDVv7wzC+XJaH3dbRz4o0tLS4GrcDqUkafebUDuqrJfGyUFsZz9ke1rnZ5fJvO+o1Y78kKrBzoR6Hb2ObHnzb9XRE+8x2jo+LUcXF3f9mIVqVWnKEMnvQ4rqvx9nnLbQ3DLBIbTYS6juk5jcznnVo0e3fh8OrjuvbdsnQtDQw6Yx7J41HueY7F8sN9y3e/0efpw5Fj259E6PYfeb1blI3pc1mtjedjLQ4j5RnvdTm7z4FTR/wCvsebWsko4hXX0zX8n7gueFjzLEMONpDmtPq3tP7ungs82ru4WechvsOGJo4DOre417qK4XDc1oge5he0wuBoATiDtxAI6O/LRUzapkrZy2Vxe4DJ24tzoQAKDfUcQVme7kaYW6rNKesre/L2I+67QWTRurTDIw9wcCfKq1LlGk/RGg51mbQ8Oi5ZIx1D2gj+YEA+YWi7V2ozXdZpDq5zCe0xlax3WixVj+vTl1KjC8g1B3qQxObhnjJbLG4Fp6xpX6lFt3KSrWE14qtezPcilKLTN+uC8PSLNDNSnORtfThiFSF3qu8nlf6Nstf2Y6958uCsS9FZHD1IqM2lzCIiyaBERAEREAREQBERAEREAREQGd8qI9bZ/hd5EfiqBeKvnKe8c/CN+A17C4b+5US3U36Z6dioYjeOw0P8At184kvya3eJLUZDpC3EPifVrT4Yl57eXz6RaC1p9XDVgoci6vTd45fRXTsVb+Zs1ukB6TGMI8Hhv+YhVGLhr1pJ2ppLiKUNfFzqy+myXttJS4b9lsry6NwAObmOqWu6qDQ094ZrRbDf1mvFnNyMGI1rE/jStWO3nsoVkzad9e5dNjsckzxHE0ue7QA07TXcOtYhUcdhvi8DTrLxL6sl9X5NDvHZJjoHQh5wjpQ48zE46tDtSw5ZHRZyPSbFJWjonbwRVrvueMtR5K4WOa8bMMLmNtDG6sD2ve0dRBxdxBUhNfMDmR86eb5xpcGyimho5riRQEHirOrGW1bGeMqtWjeMrVIvkRV1bTtnaRg9aBXmxTp01LCcq/ukqkbS3p6TIDgwhgwgH2tc68M9y0iz3RZ2uEscbMW5zdMxSuRpWiou3cLG2kFmTnNq8DjXInrI+pZqKWrtZFhZUXXepFrvwKwArpeE+O6bL+7KWn6IePqoqWw5qzQSYrsc39namnufGfvqoU8z0KkbuL5NfgjMWmVMvHrUow+pNFENUrF8kdO/RQs9Wk9jNp5OHA3bZqbmEcNHuFR1ZKyqs8m7v/G2bIijSMxTR7grMvRjkjiq/qy7v7hERZIgiIgCIiAIiIAiIgCIiAIiIDOOVA+ug+B31hUG8VfuVAnnoOGB1P5hXLsVBvD8+H/HmqGI3jsNEegvnFk1sPCwttBlwmN4jiwuya58jjgxEZgYmgfSXJK+xvcY5oH2ORpILmOMkYP7zHZ07OK9dh4mz+k2Rxpz0YLSdzmHI91Qe5fJGC1nm5SIbczoFzsmTUyo4+6+mVfeqO7b6URt2rz1m+GTyVtjtxXB7ORGXldb7ORio5jwSyVprG8cWu8Kg5rv2OvFkFpa5+TXgxk7gHaH+YN7qrs2escwe6w2iJwjlDtWnoSAEtladNRQkZGoVXlbSoO4kZaZZKN+VposxarQlSk77M1xTyZZrfsRPHITE9ojzIkLsLmjXpdnELivu/YnubE4GZkbQ30gU50upRzxXJzTwPbXRSmzm1wYBDaTVoFGy60G5ruI6929e197IwzVkgcIy7PLON3XQad3grCimvJ7HkTqyp1EsTwykvv8APYpVusTom87E8uiccnsq2h+a8A9FyhZN/mr5cOz88ErhJgML2ua9uKodlllTz7VVtprq9HmLQegekyutK0p1kHLwWrg0rktPEwlNwvd535/+kMxTl3urZbUzrgf4PLT9oKEBJKl7qPRnHGEn+V7HfcVqiZrZ7fc5g7ipKM+qKi2lSLPkitGXYPM2vkvr/RsFf36V4c46itarHJqKXZZvgd/qOVnV6OSOOru9WT6sIiLYiCIiAIiIAiIgCIiAIiIAiIgM65UD66DrY8eJA+9Z/eKv3Kg718A/cOf0lQbx0VCvvHYaI/br5xOW6re6CaOVurHV7QciD1EEhaBtZcDbdE21WaheWg0/aN3D4xp16cFmjjXNWvYjaf0U81KfUvOv7N28/Ccq8KV4rNOS3ZZMxjaVS6rUd6P+VyIeG97QyMxieVra4SzG4EcRTcN1Ml27JXfHPaWRy+zRxppiLRUNy8e5XnaPZOO1+tYQyY5l49h43Yqb6e8O+qzySOaxztJBZJG6ra6Gm8HRzSMsuKTg4yWtkMPiaeIpSjT8s2suNzuvS3xxySRvsNnAY6hDcTX0rkcYOdRTNfLrtQB/QpjG4/8ArTnEx3wP4+BVsElkvOMYmjnGjNtaSN40cNW+IVG2t2f9Fc0sxOjdoXUycPdJAHaOwqRprzLaijGpTqfpTTjLk9qfv/vqSrtsSxxZPA5jxqAdO4508VVdpL39Ke0huFrQQ0VqczUknuUnYbQ22NEE59aB6mY65D5Nx94H85qt2yFzHOa8EOaSCOsJKUmuhilh6UJu0bSXy6OVuqlrmzkI3mKUf/k4/copmqmNnRW0RD5zsP8AM0t+9acSy91nEFIMPqio+IZDs813tHqzqtS1HJm28lraXXZtcw45mv6x2nAdStiqnJf/AGZZux9M65c46leB6la1ejkjka3qS7sIiLJEEREAREQBERAEREAREQBERAZxyofLQfA77SoN4lX7lPaefgO7A7d+9xVAvFUK+8dfoj0F84kSfvX7r10X4dXzXq0NLXVNCBlw6xpw7FGi+Xy7rdabrwxzt52yuNGPbnhrnlXTf0D3FXCUWa2w16MsR4ag08WO8Cs4v++bQ6FtmtUdHtc17X6YmgEdh1BqPrURdttlhfihc4O34c6gZmo0cKV1VjxVF24Hiy0e60fFuoz5rJ9ehab32FeHY7PLQ6hrjhI7Ht+8KGt814MY6OeN0rCKHEznO8OZn31qp2wbfggC0RkV/WMzB68JzHcSpWK/bPIOhMyvWQ0+DqFSRjB7rsVKlXFUtlaGtbjb+UZzcVzTPmjOBzWtcHFzgWijTXKupyXtyhRATMeBTGCCOOHQ+B8ldbbfEEbSXSs7A4OPcBUrN9pr29JlxAUY0UYDrTeT1n8EkowjYUatWvWVRqySIVpUxs8aWmz/AMaPzeFEMGakrmdSeE/3sf2woeJ6H0s/M8eGR7fmvc3wcQur9UV+r9jpap2/3z/N1fvXxzfVlavYyxSd4X6G18lp/wDF2bsf/qO/PBW1VHkrxf0ZZ60p08NNzcbqA8TWqtyvRyRydf1Jd2ERFkiCIiAIiIAiIgCIiAIiIAiIgM35UG+vgNPcdn9Ifj5qg3itA5UPloOpjvtBUC8lRr7x1+iP26+cSLLCSaDSpI4AZlfcFatpnkB2kgffRfuGcMD6++wt0rkd3UTTVebHkUI1qD4aKIvM2Ge02aUix2nBzmFhwurSpH6t5pnUHShVbvfY2azSc9Y3F2A1DSQJG66bnim7611WaGK97M2pDbTGA0u3g8SPeY7XqNe+Ohv+13e/mbS0yMGlTU4eLJPeHUfJWpNPey5nP0IVYXjSl5lvQlx6ruRtos7bbiaGiG1srWKmGOQ6uLR7j99NPrVUmiIJaWkEGhBGYPWtfhksltwysAL4yD82RpBrR1MyKjrCq/KNdowtnbQPxBjv3gakHtFPDsWJU/LrIkoY79XwpJro+D/H2KC5fLRZi1ge7R9cI4gau7Nw4qV2eus2iZrT7Dek89QPs95y8V+Nsrbztrko0Naz1bQKUo3XTIZ1WijsuWKlW9Tw13ZBNUpcRItEBG6aP7YUWFL7ONraoB/es8nAosw9x9iS2uyt85O9wPDVjTqFyzn1Z4qT23i/T3Ae81hH8tP9qjJSRGWnw1zp/wBLE15mSYR3oxfRGzclf9mWehr8p3etdlorcqVyR2Usu6Mk/KOe+meQxYQM9cm1r1q6q5HJHMYj1Zd2ERFsQhERAEREAREQBERAEREAREQGa8p2L0iGvs4Dh7cWf3Kh3kr/AMqB9dB8DvtBZ/eOio1946/RPoL5xIwb9+S+Vp+fz1IaL6DTPeNFEXi23Vs3bIHCSF8fPtaHmEP6eB2gc0ihqRpXzVtsN9We3sMNoYGyiodC/LMalhOdfAjzXHaecmbHeFiNZObwyRHMOaNW0+c0166addDva8XzzPmcA17jnhBbQtAaKZ1BFO2qsOSp5HjQpSxl3LY1xWxp8nzXJl1/qbzMzJbNM5tHCrXDF0Sc21BFQRlQqC5Q7ucC2YPcWE0LS4kNcdC0E5A08e1d1wbWveOZkLecOUcjvZcfmPpoT84f9wO1d/zS+okiEWB3SbUkkjTMjTOuS2bhqbCClTxSxC13e3HZtX8kvsLZgIHPpQvec+puQ88XiqXtTZyy1SgjJzy4HiHZgj87lftkD+hx9ReP85VM2svgTyYWgc2wkB1OkToTXhwC2klqIioSm8XPlx/grzVP7GMBtsAINMdf5Wk/dRV9qtfJ7BitjT8xj3eWH/coorzIu1XalJ9GdvKIz9LaeMLfJzgoaT5M66DL87qqe5SW/pEZ/uqf5yq7L7B/O5Km+yXAu+Hj2Nr5Kx/4yD2tZMnVy9a7IV3BW5VXkwJN2WapB6LtBT9Y7LtVqVuOSOarepLuwiIskQREQBERAEREAREQBERAEREBm/Kf8vBl7js+PS0VAvEq/cp4/SIc/wBWaiunSyy3Vz8FQ7cQK1zqKDLfXVUK+8dfon0F84kUwitTx0QNqQKjNTmzkDBHaZ3RtlMEbS1jq4aucRicN4ACkNp7osxszbXZiGg4Q+MHKrsjQatIOoWFBtXJJYqMamo0+V+uZw7IbRuscm90TiMbN/DG3rHnSnBX++9mbNbW8604XuAIlZmHA6FzdHeRVa2jtjbI+ONlks7oTG1zXuZVzuNH61FB15qQsluPokJsr22Zzy8MimJcx4Bq5rSdBX2SdKkKaFleMtp5mJ1puNektVvZe+fe3zmVy3bEWlpo0Me35zXYe8h2ndVdm3F1+oileRzjA2N7h71Rv+l9ZUjLto6EllqszmPG5pFD1gO1HYSqvtTtObU0RtYWR1qamrnEaVpkAOCPw0nYQ/q6lWDmlZcVbajs2btlLDaKHOPGR3syPjVUV48FZNln1M8P7WF9PiaMvIlVp5WG7pEtOGrUqdbM8mK+8mEFZJn8Gtb3ucT/ALVQmBahyaWbDZnP3ySkg9TQG/WHLamvMQY2WrQfXYcHKWPXQfw3fa181WHmjCeH4Kz8ph9dB/Dd9tVhxyNKbsjp39S0q77LeA/bRNv5Lif6Ms1TXJ+v8R2StaqfJa+t12bXIPGYppI5WxW45I5qt6ku7CIiyRhERAEREAREQBERAEREAREQGccp3y8GlcDu32lQbyGiv3Ka39IhyzMZz+lx8fFUK8wqFfeZ2OiV/wDPH5xZIbATN5+SF9C2eJzD1kZ/UXKEva7HWaV8T9WnI/OafZcO771z2ad0b2vYaOY4OaesLTrzu6K9LMyVlGyUqw/Nd70buqv3FbRWvGyzRDXq/wBNW13uy2Po1k/Y4NhL3itEYsloDXuYPVh4Dg5o0GfvN8wuXbq47SXmWgkhDcLWsbTmmjdgH2h30VRlgkikLHAsfES6laEaGoO/cQQr1cG3PRDLXUbhMBkfiA39Y8AsqSktWRFVoVKM/HoLWTzXfiu/QrN13q2UNs1qq+InCx/vxOOQIOpbXcfqyUVf11vs0pjkzFOi4e83j28QtZdY7NMRM1kMhByeA1xrqDUb1WuUVjPRxipjDxg4nc7up9QW7peW7ZWpY+9dRjGyea68/wAlAum081PG/cHivYcj5Erwvyzc1PKz5rzT4Tm3yIXnJ2bipPawYnQzftYGOPa0AHyIWi2xLdTZVXVW9tv5K/VbZs3ZeZs0Me9rBX4jm7zJWSbOWLnrTFHuLwXfC3pHyFO9bS11FNRWbPL0lU3YLuUTlJdW0RDhF9bz+CrUg6J8Pz5qw8ocjXWpoGoiaHdtXH6iFAOpgdUHhXdUYSAT2F6gqb7PWwathorobXyWMAuyz0FKh57zK5W1Vbky/s2z0Ncn/wCo5WlXI5I5qt6ku7CIiyRBERAEREAREQBERAEREAREQGecpcfroXVNMBFO/wDPgs/vH/r8VfeUrELRDn0SzT4Sa/aCpklgdKDhLRQgdJ2HX3uFBvPWqFZXmzsdFNRw0W38uV53ZRT+yO0XoklHV5p5GIDOhGWMdfEbx2KItdjdGGudSj64TUEEDfl2g9jgd65wyoJ3AgVGYqakDvoVrFuLJ6sIVoOMtqZsV7XJBbomk8KxyszIB4H3mngfJZ1fuz9osuThijrUSN9nv+Z3+K/Wy21MlkOGmOEnNlcxXUtO49Wh81p93XxDamVieHcWnJw6nNVny1ejPEbxOAdt6Hz2+xiXOEGrSQeIJHmF42h7iauJJ4kknxK1m9tk7NLU83gcd7Oj34fZ8lXZ+T4Zls7sINM2gn7Q48Fo6M0WI6Uw8tr2Pt+CgkE5CpJIAHE7grJttZmsgs7B7nQ/yCvmFYrt2XhgIdnI/UOdoOxo39aq22tr56dsMfSLThy3veQKd2Q8VvqakXfiVXiVXrxUMo3bJDk0sA9dO7I/Js4Ee07/AGjxV/i8lFXPd7YIWRNzwih6zqXd5qpeEcVYgrKx5OIqeJUcjLtr5cVum4Atb4MaPrXGfZIrlvHdr20qvK12jnJpH/Pe4+LiR5UXRKKN0B7VQm7yuddh6erSS6Gz8l8tbss+VKY2kdYldVWtVXkyFLts4pSgf119Y7NWpXY5I5Gv6su7CIi2IgiIgCIiAIiIAiIgCIiAIiIDPuUxvrYDnTC4VplWo3qnw21sWOrnscaAPYAaZ+1Q606tanRbRbrG2VtHAd4qO8bwqVfey8QFXx4RveyuEdeWY03hV50W5XR7OD0lTp0vCqJ25r3KJNb2OkDmOoQJX0LfZdzIjY0agkloNRkKhed922OSN2FzS4yNyaA3ogy0yAG548Qp6bY6zHNszx2Fv1FoKj7Tse2pItPXm0fc5aOlU5FuONwd01Jq3NFVjPVlXXs3VXtHK5pDmktcNC0kEd4zUydmCKjn2EdbTkeORPZ3rwfcJH66P/N+Cj8GfItrSWFatrHXZdtrSwUeWyj98UP8zaeYK95NvCR8j2gPy+yoKW6yP10XifwXk26HGtHs8T+Clj4qKNR6Pm77P7bDsvXa+aQYWBsYORLTV9PiOncF7bA3SXyG0OHRjNGdbzkT3A+J6lyxbJSvPykQr8WleGFaJd13tjjbHGRhaKDWtd5OWpNSpIQk3eRUxOIowpalDjyDNV9va08zZ5ZPmsdTtIoPMhe/ohG8fnvXFfd2C0Rc26YRsLgSQQSQ3QeND3KeV7bDy6WqprWy4mTwN0Ck7fIA3X3aeVP+FcrJsvYYyKvllduAOp+iBVWe7di4i4PdC2NuoGbpD2k1w/WqfgSb2nRPTFGMbRTbJLk6hc27bMHChLC6nxOLh5EKyL8QxhrQ0CgAAA6gv2rSVlY52ctaTlzCIiyahERAEREAREQBERAEREAREQBflzajPTgv0iAhJ7rA6PN4mkZOFKjqINDpkCPBQN63Az5pA7D+CvKLNwZNa7ojo7e6lAa6CtdOOviq/aLuLTUO+9bs+MHUA9oXhJd8TtYoz2safuS5rY/nqSynicjuXRY4qn2jx+9bsbjs2vo8Nf4bfwRtw2YaWeEf4bfwS41TLLDZagdIinn1eJCnbLd4OrjUddNVe47qhbpFGPojjXgvVljYMwxo+iEuZsUuG7m11P3mnVvXp/V/EejG492EedArsBRfUuZK/cGz/MuxvILgKNA0bxzpmf8AlWBEWAEREAREQBERAEREAREQBERAEREAREQBERAEREAXxEQBAvqLACIiyAiIgCIiAIiIAiIgCIiAIiID4iIg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048" name="AutoShape 4" descr="data:image/jpeg;base64,/9j/4AAQSkZJRgABAQAAAQABAAD/2wCEAAkGBxQSEhUUExQWFhUWFhkYGBYYGBwYGBwaGBYdGBoXHRgaHCggGB0lHBcXITEhJSkrLi4uGiAzODMsNygtLiwBCgoKDg0OGxAQGzclHyQ3MywsLCssMCw0Liw0LywvLCwsNCw0LDQsLC0sLCwvLCwsLywtLCwsLCwvLCwsLDQsLP/AABEIAOEA4QMBIgACEQEDEQH/xAAcAAEAAwEBAQEBAAAAAAAAAAAABQYHBAMBAgj/xABJEAABAwEFAwgFCAYKAwEAAAABAAIDEQQFEiExBkFRBxMiYXGBkaEUIzJCcjNSgrGywdHwJENTYnOSFRY1Y4Ois8Lh8SVE0qP/xAAaAQEAAgMBAAAAAAAAAAAAAAAAAwQBAgYF/8QANREAAgECAggFAwMEAwEAAAAAAAECAxEEMQUSITJBUWFxEyIzkfBCsdEjNMEUgaHxUmLhJP/aAAwDAQACEQMRAD8A3FERAEREAREQBEXBfNtEMZkJo0anWg3ZdtB3oZSu7I7i6mq8fTGbnA9mf1LKL22lcXFzGl3xnh1D8VH/ANd7bT2mxt06LBqNRU14qF14I9GnonEz4W7s2kWgcHfyn8F8E/7rvL8VijtrrQTnPJ3Gn2VzT3xaHGotM9P4r/xWv9TEsrQVfjJG4TW0N1a7y/Fccl/xj3ZO5o/FYTardNvmmPbI/wD+lwut0wOU0o/xHa8dVlYhPgaz0LUj9SP6DbtBGR7Eo+j+BX5dtLAPa5xvbG77gV/PzL3tLfZtEo/xHfiv3/WW2j/2ZT2kO+0CtvGiQvRdRcUb/DtPZXaTN7wW07ajJSMNtjf7L2O7HArNrjs3PWaJ8hLnPja5zssyRU5AcVXrw2jfZ7TJE2NjmMdhFagnIGtRl5LeU0ldlOlhqlSThHNG4osgsG1kgmi5svYXEARl2Njq+7TcewLXgsqSe1GlWjOlLVmrM+oiLJGEREAREQBERAEREAREQBERAEREAKqHKTeYjs3NaulIAFadEGpP1DvVsleGgkkAAVJOgA3rE9oL1NrtL5D7IyYNwaNOwnXtUVaerE9HRmGdasnwjtOJmi7bjsQtDbVDTpGISR9T4zTzD6d69Lku70iZkZJANS6mtGipp15U71L7DOgltTpII5Iy2ItkY52MVc9uCjqA54XVB4KpTjeSZ0eOrqnSklmrPtt2e9jO20/IUjZmmgpnVctripNKBo2V47g8gKxbGRk2uGjS6jsRAGYoD0uwGlVpa8rFvX1aTqclf/BXLeucWerXuq0YKdEnM14LVr+2dstsBkhc1r9DJHQtLt+JmlfAqjT3fLYg9s8LZYHkYnt1FNHNfrGe3IqbwnHPI8taQhWy2S5MrJXkpi3XVRnPQO5yHeaUew/NkaNPiGRUQ5a2JlNSV0aryc2vnLIGE9KJzm9xOIeTvJVTbSy4LdJQHpBsni2hPiCv3ybXkI7QY3HKVtB8TdPEFyluUyzUdBMMqh0Tsj8Q8i5TS81PseZR/RxzXCX+ytmUxSQ2husbg8fRzp3io71vt1Xg20QxzM9mRocK60I0PWv5+sTsTC3VXnknv8McbE8nMufHXQb3MHbr/MtaE7OzJ9L4bXgqseGfY1NF8C+q2c0EREAREQBERAEREAREQBERAEREBS+Um83MibCw052uI78LSMh2lZpaDgFGq+8qB9ZZ+x/1hZ/eCo4h+Y67Q0IqgmuIuS+32e0Rze1hObeLTk4eHnRaWJvRv0yyMbLZpqOlYxoD26kuFMzqajca8csjs8DnvaxmbnODWjrJoOxaWXPudzTUyWWUgFtRVj6EuLWnUHWg4eKk7Loa6ShGU422yezV/wCS5d1miutvqO1VjtFI6k81aA0dEF1Q2QDVv7wzC+XJaH3dbRz4o0tLS4GrcDqUkafebUDuqrJfGyUFsZz9ke1rnZ5fJvO+o1Y78kKrBzoR6Hb2ObHnzb9XRE+8x2jo+LUcXF3f9mIVqVWnKEMnvQ4rqvx9nnLbQ3DLBIbTYS6juk5jcznnVo0e3fh8OrjuvbdsnQtDQw6Yx7J41HueY7F8sN9y3e/0efpw5Fj259E6PYfeb1blI3pc1mtjedjLQ4j5RnvdTm7z4FTR/wCvsebWsko4hXX0zX8n7gueFjzLEMONpDmtPq3tP7ungs82ru4WechvsOGJo4DOre417qK4XDc1oge5he0wuBoATiDtxAI6O/LRUzapkrZy2Vxe4DJ24tzoQAKDfUcQVme7kaYW6rNKesre/L2I+67QWTRurTDIw9wcCfKq1LlGk/RGg51mbQ8Oi5ZIx1D2gj+YEA+YWi7V2ozXdZpDq5zCe0xlax3WixVj+vTl1KjC8g1B3qQxObhnjJbLG4Fp6xpX6lFt3KSrWE14qtezPcilKLTN+uC8PSLNDNSnORtfThiFSF3qu8nlf6Nstf2Y6958uCsS9FZHD1IqM2lzCIiyaBERAEREAREQBERAEREAREQGd8qI9bZ/hd5EfiqBeKvnKe8c/CN+A17C4b+5US3U36Z6dioYjeOw0P8At184kvya3eJLUZDpC3EPifVrT4Yl57eXz6RaC1p9XDVgoci6vTd45fRXTsVb+Zs1ukB6TGMI8Hhv+YhVGLhr1pJ2ppLiKUNfFzqy+myXttJS4b9lsry6NwAObmOqWu6qDQ094ZrRbDf1mvFnNyMGI1rE/jStWO3nsoVkzad9e5dNjsckzxHE0ue7QA07TXcOtYhUcdhvi8DTrLxL6sl9X5NDvHZJjoHQh5wjpQ48zE46tDtSw5ZHRZyPSbFJWjonbwRVrvueMtR5K4WOa8bMMLmNtDG6sD2ve0dRBxdxBUhNfMDmR86eb5xpcGyimho5riRQEHirOrGW1bGeMqtWjeMrVIvkRV1bTtnaRg9aBXmxTp01LCcq/ukqkbS3p6TIDgwhgwgH2tc68M9y0iz3RZ2uEscbMW5zdMxSuRpWiou3cLG2kFmTnNq8DjXInrI+pZqKWrtZFhZUXXepFrvwKwArpeE+O6bL+7KWn6IePqoqWw5qzQSYrsc39namnufGfvqoU8z0KkbuL5NfgjMWmVMvHrUow+pNFENUrF8kdO/RQs9Wk9jNp5OHA3bZqbmEcNHuFR1ZKyqs8m7v/G2bIijSMxTR7grMvRjkjiq/qy7v7hERZIgiIgCIiAIiIAiIgCIiAIiIDOOVA+ug+B31hUG8VfuVAnnoOGB1P5hXLsVBvD8+H/HmqGI3jsNEegvnFk1sPCwttBlwmN4jiwuya58jjgxEZgYmgfSXJK+xvcY5oH2ORpILmOMkYP7zHZ07OK9dh4mz+k2Rxpz0YLSdzmHI91Qe5fJGC1nm5SIbczoFzsmTUyo4+6+mVfeqO7b6URt2rz1m+GTyVtjtxXB7ORGXldb7ORio5jwSyVprG8cWu8Kg5rv2OvFkFpa5+TXgxk7gHaH+YN7qrs2escwe6w2iJwjlDtWnoSAEtladNRQkZGoVXlbSoO4kZaZZKN+VposxarQlSk77M1xTyZZrfsRPHITE9ojzIkLsLmjXpdnELivu/YnubE4GZkbQ30gU50upRzxXJzTwPbXRSmzm1wYBDaTVoFGy60G5ruI6929e197IwzVkgcIy7PLON3XQad3grCimvJ7HkTqyp1EsTwykvv8APYpVusTom87E8uiccnsq2h+a8A9FyhZN/mr5cOz88ErhJgML2ua9uKodlllTz7VVtprq9HmLQegekyutK0p1kHLwWrg0rktPEwlNwvd535/+kMxTl3urZbUzrgf4PLT9oKEBJKl7qPRnHGEn+V7HfcVqiZrZ7fc5g7ipKM+qKi2lSLPkitGXYPM2vkvr/RsFf36V4c46itarHJqKXZZvgd/qOVnV6OSOOru9WT6sIiLYiCIiAIiIAiIgCIiAIiIAiIgM65UD66DrY8eJA+9Z/eKv3Kg718A/cOf0lQbx0VCvvHYaI/br5xOW6re6CaOVurHV7QciD1EEhaBtZcDbdE21WaheWg0/aN3D4xp16cFmjjXNWvYjaf0U81KfUvOv7N28/Ccq8KV4rNOS3ZZMxjaVS6rUd6P+VyIeG97QyMxieVra4SzG4EcRTcN1Ml27JXfHPaWRy+zRxppiLRUNy8e5XnaPZOO1+tYQyY5l49h43Yqb6e8O+qzySOaxztJBZJG6ra6Gm8HRzSMsuKTg4yWtkMPiaeIpSjT8s2suNzuvS3xxySRvsNnAY6hDcTX0rkcYOdRTNfLrtQB/QpjG4/8ArTnEx3wP4+BVsElkvOMYmjnGjNtaSN40cNW+IVG2t2f9Fc0sxOjdoXUycPdJAHaOwqRprzLaijGpTqfpTTjLk9qfv/vqSrtsSxxZPA5jxqAdO4508VVdpL39Ke0huFrQQ0VqczUknuUnYbQ22NEE59aB6mY65D5Nx94H85qt2yFzHOa8EOaSCOsJKUmuhilh6UJu0bSXy6OVuqlrmzkI3mKUf/k4/copmqmNnRW0RD5zsP8AM0t+9acSy91nEFIMPqio+IZDs813tHqzqtS1HJm28lraXXZtcw45mv6x2nAdStiqnJf/AGZZux9M65c46leB6la1ejkjka3qS7sIiLJEEREAREQBERAEREAREQBERAZxyofLQfA77SoN4lX7lPaefgO7A7d+9xVAvFUK+8dfoj0F84kSfvX7r10X4dXzXq0NLXVNCBlw6xpw7FGi+Xy7rdabrwxzt52yuNGPbnhrnlXTf0D3FXCUWa2w16MsR4ag08WO8Cs4v++bQ6FtmtUdHtc17X6YmgEdh1BqPrURdttlhfihc4O34c6gZmo0cKV1VjxVF24Hiy0e60fFuoz5rJ9ehab32FeHY7PLQ6hrjhI7Ht+8KGt814MY6OeN0rCKHEznO8OZn31qp2wbfggC0RkV/WMzB68JzHcSpWK/bPIOhMyvWQ0+DqFSRjB7rsVKlXFUtlaGtbjb+UZzcVzTPmjOBzWtcHFzgWijTXKupyXtyhRATMeBTGCCOOHQ+B8ldbbfEEbSXSs7A4OPcBUrN9pr29JlxAUY0UYDrTeT1n8EkowjYUatWvWVRqySIVpUxs8aWmz/AMaPzeFEMGakrmdSeE/3sf2woeJ6H0s/M8eGR7fmvc3wcQur9UV+r9jpap2/3z/N1fvXxzfVlavYyxSd4X6G18lp/wDF2bsf/qO/PBW1VHkrxf0ZZ60p08NNzcbqA8TWqtyvRyRydf1Jd2ERFkiCIiAIiIAiIgCIiAIiIAiIgM35UG+vgNPcdn9Ifj5qg3itA5UPloOpjvtBUC8lRr7x1+iP26+cSLLCSaDSpI4AZlfcFatpnkB2kgffRfuGcMD6++wt0rkd3UTTVebHkUI1qD4aKIvM2Ge02aUix2nBzmFhwurSpH6t5pnUHShVbvfY2azSc9Y3F2A1DSQJG66bnim7611WaGK97M2pDbTGA0u3g8SPeY7XqNe+Ohv+13e/mbS0yMGlTU4eLJPeHUfJWpNPey5nP0IVYXjSl5lvQlx6ruRtos7bbiaGiG1srWKmGOQ6uLR7j99NPrVUmiIJaWkEGhBGYPWtfhksltwysAL4yD82RpBrR1MyKjrCq/KNdowtnbQPxBjv3gakHtFPDsWJU/LrIkoY79XwpJro+D/H2KC5fLRZi1ge7R9cI4gau7Nw4qV2eus2iZrT7Dek89QPs95y8V+Nsrbztrko0Naz1bQKUo3XTIZ1WijsuWKlW9Tw13ZBNUpcRItEBG6aP7YUWFL7ONraoB/es8nAosw9x9iS2uyt85O9wPDVjTqFyzn1Z4qT23i/T3Ae81hH8tP9qjJSRGWnw1zp/wBLE15mSYR3oxfRGzclf9mWehr8p3etdlorcqVyR2Usu6Mk/KOe+meQxYQM9cm1r1q6q5HJHMYj1Zd2ERFsQhERAEREAREQBERAEREAREQGa8p2L0iGvs4Dh7cWf3Kh3kr/AMqB9dB8DvtBZ/eOio1946/RPoL5xIwb9+S+Vp+fz1IaL6DTPeNFEXi23Vs3bIHCSF8fPtaHmEP6eB2gc0ihqRpXzVtsN9We3sMNoYGyiodC/LMalhOdfAjzXHaecmbHeFiNZObwyRHMOaNW0+c0166addDva8XzzPmcA17jnhBbQtAaKZ1BFO2qsOSp5HjQpSxl3LY1xWxp8nzXJl1/qbzMzJbNM5tHCrXDF0Sc21BFQRlQqC5Q7ucC2YPcWE0LS4kNcdC0E5A08e1d1wbWveOZkLecOUcjvZcfmPpoT84f9wO1d/zS+okiEWB3SbUkkjTMjTOuS2bhqbCClTxSxC13e3HZtX8kvsLZgIHPpQvec+puQ88XiqXtTZyy1SgjJzy4HiHZgj87lftkD+hx9ReP85VM2svgTyYWgc2wkB1OkToTXhwC2klqIioSm8XPlx/grzVP7GMBtsAINMdf5Wk/dRV9qtfJ7BitjT8xj3eWH/coorzIu1XalJ9GdvKIz9LaeMLfJzgoaT5M66DL87qqe5SW/pEZ/uqf5yq7L7B/O5Km+yXAu+Hj2Nr5Kx/4yD2tZMnVy9a7IV3BW5VXkwJN2WapB6LtBT9Y7LtVqVuOSOarepLuwiIskQREQBERAEREAREQBERAEREBm/Kf8vBl7js+PS0VAvEq/cp4/SIc/wBWaiunSyy3Vz8FQ7cQK1zqKDLfXVUK+8dfon0F84kUwitTx0QNqQKjNTmzkDBHaZ3RtlMEbS1jq4aucRicN4ACkNp7osxszbXZiGg4Q+MHKrsjQatIOoWFBtXJJYqMamo0+V+uZw7IbRuscm90TiMbN/DG3rHnSnBX++9mbNbW8604XuAIlZmHA6FzdHeRVa2jtjbI+ONlks7oTG1zXuZVzuNH61FB15qQsluPokJsr22Zzy8MimJcx4Bq5rSdBX2SdKkKaFleMtp5mJ1puNektVvZe+fe3zmVy3bEWlpo0Me35zXYe8h2ndVdm3F1+oileRzjA2N7h71Rv+l9ZUjLto6EllqszmPG5pFD1gO1HYSqvtTtObU0RtYWR1qamrnEaVpkAOCPw0nYQ/q6lWDmlZcVbajs2btlLDaKHOPGR3syPjVUV48FZNln1M8P7WF9PiaMvIlVp5WG7pEtOGrUqdbM8mK+8mEFZJn8Gtb3ucT/ALVQmBahyaWbDZnP3ySkg9TQG/WHLamvMQY2WrQfXYcHKWPXQfw3fa181WHmjCeH4Kz8ph9dB/Dd9tVhxyNKbsjp39S0q77LeA/bRNv5Lif6Ms1TXJ+v8R2StaqfJa+t12bXIPGYppI5WxW45I5qt6ku7CIiyRhERAEREAREQBERAEREAREQGccp3y8GlcDu32lQbyGiv3Ka39IhyzMZz+lx8fFUK8wqFfeZ2OiV/wDPH5xZIbATN5+SF9C2eJzD1kZ/UXKEva7HWaV8T9WnI/OafZcO771z2ad0b2vYaOY4OaesLTrzu6K9LMyVlGyUqw/Nd70buqv3FbRWvGyzRDXq/wBNW13uy2Po1k/Y4NhL3itEYsloDXuYPVh4Dg5o0GfvN8wuXbq47SXmWgkhDcLWsbTmmjdgH2h30VRlgkikLHAsfES6laEaGoO/cQQr1cG3PRDLXUbhMBkfiA39Y8AsqSktWRFVoVKM/HoLWTzXfiu/QrN13q2UNs1qq+InCx/vxOOQIOpbXcfqyUVf11vs0pjkzFOi4e83j28QtZdY7NMRM1kMhByeA1xrqDUb1WuUVjPRxipjDxg4nc7up9QW7peW7ZWpY+9dRjGyea68/wAlAum081PG/cHivYcj5Erwvyzc1PKz5rzT4Tm3yIXnJ2bipPawYnQzftYGOPa0AHyIWi2xLdTZVXVW9tv5K/VbZs3ZeZs0Me9rBX4jm7zJWSbOWLnrTFHuLwXfC3pHyFO9bS11FNRWbPL0lU3YLuUTlJdW0RDhF9bz+CrUg6J8Pz5qw8ocjXWpoGoiaHdtXH6iFAOpgdUHhXdUYSAT2F6gqb7PWwathorobXyWMAuyz0FKh57zK5W1Vbky/s2z0Ncn/wCo5WlXI5I5qt6ku7CIiyRBERAEREAREQBERAEREAREQGecpcfroXVNMBFO/wDPgs/vH/r8VfeUrELRDn0SzT4Sa/aCpklgdKDhLRQgdJ2HX3uFBvPWqFZXmzsdFNRw0W38uV53ZRT+yO0XoklHV5p5GIDOhGWMdfEbx2KItdjdGGudSj64TUEEDfl2g9jgd65wyoJ3AgVGYqakDvoVrFuLJ6sIVoOMtqZsV7XJBbomk8KxyszIB4H3mngfJZ1fuz9osuThijrUSN9nv+Z3+K/Wy21MlkOGmOEnNlcxXUtO49Wh81p93XxDamVieHcWnJw6nNVny1ejPEbxOAdt6Hz2+xiXOEGrSQeIJHmF42h7iauJJ4kknxK1m9tk7NLU83gcd7Oj34fZ8lXZ+T4Zls7sINM2gn7Q48Fo6M0WI6Uw8tr2Pt+CgkE5CpJIAHE7grJttZmsgs7B7nQ/yCvmFYrt2XhgIdnI/UOdoOxo39aq22tr56dsMfSLThy3veQKd2Q8VvqakXfiVXiVXrxUMo3bJDk0sA9dO7I/Js4Ee07/AGjxV/i8lFXPd7YIWRNzwih6zqXd5qpeEcVYgrKx5OIqeJUcjLtr5cVum4Atb4MaPrXGfZIrlvHdr20qvK12jnJpH/Pe4+LiR5UXRKKN0B7VQm7yuddh6erSS6Gz8l8tbss+VKY2kdYldVWtVXkyFLts4pSgf119Y7NWpXY5I5Gv6su7CIi2IgiIgCIiAIiIAiIgCIiAIiIDPuUxvrYDnTC4VplWo3qnw21sWOrnscaAPYAaZ+1Q606tanRbRbrG2VtHAd4qO8bwqVfey8QFXx4RveyuEdeWY03hV50W5XR7OD0lTp0vCqJ25r3KJNb2OkDmOoQJX0LfZdzIjY0agkloNRkKhed922OSN2FzS4yNyaA3ogy0yAG548Qp6bY6zHNszx2Fv1FoKj7Tse2pItPXm0fc5aOlU5FuONwd01Jq3NFVjPVlXXs3VXtHK5pDmktcNC0kEd4zUydmCKjn2EdbTkeORPZ3rwfcJH66P/N+Cj8GfItrSWFatrHXZdtrSwUeWyj98UP8zaeYK95NvCR8j2gPy+yoKW6yP10XifwXk26HGtHs8T+Clj4qKNR6Pm77P7bDsvXa+aQYWBsYORLTV9PiOncF7bA3SXyG0OHRjNGdbzkT3A+J6lyxbJSvPykQr8WleGFaJd13tjjbHGRhaKDWtd5OWpNSpIQk3eRUxOIowpalDjyDNV9va08zZ5ZPmsdTtIoPMhe/ohG8fnvXFfd2C0Rc26YRsLgSQQSQ3QeND3KeV7bDy6WqprWy4mTwN0Ck7fIA3X3aeVP+FcrJsvYYyKvllduAOp+iBVWe7di4i4PdC2NuoGbpD2k1w/WqfgSb2nRPTFGMbRTbJLk6hc27bMHChLC6nxOLh5EKyL8QxhrQ0CgAAA6gv2rSVlY52ctaTlzCIiyahERAEREAREQBERAEREAREQBflzajPTgv0iAhJ7rA6PN4mkZOFKjqINDpkCPBQN63Az5pA7D+CvKLNwZNa7ojo7e6lAa6CtdOOviq/aLuLTUO+9bs+MHUA9oXhJd8TtYoz2safuS5rY/nqSynicjuXRY4qn2jx+9bsbjs2vo8Nf4bfwRtw2YaWeEf4bfwS41TLLDZagdIinn1eJCnbLd4OrjUddNVe47qhbpFGPojjXgvVljYMwxo+iEuZsUuG7m11P3mnVvXp/V/EejG492EedArsBRfUuZK/cGz/MuxvILgKNA0bxzpmf8AlWBEWAEREAREQBERAEREAREQBERAEREAREQBERAEREAXxEQBAvqLACIiyAiIgCIiAIiIAiIgCIiAIiID4iIg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nvGrpSpPr>
          <p:cNvPr id="35" name="Grupo 34"/>
          <p:cNvGrpSpPr/>
          <p:nvPr/>
        </p:nvGrpSpPr>
        <p:grpSpPr>
          <a:xfrm>
            <a:off x="-127140" y="-379964"/>
            <a:ext cx="2213231" cy="1932927"/>
            <a:chOff x="-98681" y="-418452"/>
            <a:chExt cx="2272741" cy="2018022"/>
          </a:xfrm>
        </p:grpSpPr>
        <p:pic>
          <p:nvPicPr>
            <p:cNvPr id="36"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37"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4" name="Oval 3"/>
          <p:cNvSpPr/>
          <p:nvPr/>
        </p:nvSpPr>
        <p:spPr>
          <a:xfrm>
            <a:off x="5057196" y="1659678"/>
            <a:ext cx="2326341" cy="22292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7200" b="1" dirty="0" smtClean="0">
                <a:solidFill>
                  <a:srgbClr val="002060"/>
                </a:solidFill>
                <a:latin typeface="Calibri" panose="020F0502020204030204" pitchFamily="34" charset="0"/>
              </a:rPr>
              <a:t>25g</a:t>
            </a:r>
            <a:endParaRPr lang="pt-PT" sz="72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5196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xEl>
                                              <p:pRg st="0" end="0"/>
                                            </p:txEl>
                                          </p:spTgt>
                                        </p:tgtEl>
                                      </p:cBhvr>
                                    </p:animEffect>
                                  </p:childTnLst>
                                </p:cTn>
                              </p:par>
                            </p:childTnLst>
                          </p:cTn>
                        </p:par>
                        <p:par>
                          <p:cTn id="16" fill="hold">
                            <p:stCondLst>
                              <p:cond delay="4250"/>
                            </p:stCondLst>
                            <p:childTnLst>
                              <p:par>
                                <p:cTn id="17" presetID="45"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ppt_w</p:attrName>
                                        </p:attrNameLst>
                                      </p:cBhvr>
                                      <p:tavLst>
                                        <p:tav tm="0" fmla="#ppt_w*sin(2.5*pi*$)">
                                          <p:val>
                                            <p:fltVal val="0"/>
                                          </p:val>
                                        </p:tav>
                                        <p:tav tm="100000">
                                          <p:val>
                                            <p:fltVal val="1"/>
                                          </p:val>
                                        </p:tav>
                                      </p:tavLst>
                                    </p:anim>
                                    <p:anim calcmode="lin" valueType="num">
                                      <p:cBhvr>
                                        <p:cTn id="21" dur="2000" fill="hold"/>
                                        <p:tgtEl>
                                          <p:spTgt spid="18"/>
                                        </p:tgtEl>
                                        <p:attrNameLst>
                                          <p:attrName>ppt_h</p:attrName>
                                        </p:attrNameLst>
                                      </p:cBhvr>
                                      <p:tavLst>
                                        <p:tav tm="0">
                                          <p:val>
                                            <p:strVal val="#ppt_h"/>
                                          </p:val>
                                        </p:tav>
                                        <p:tav tm="100000">
                                          <p:val>
                                            <p:strVal val="#ppt_h"/>
                                          </p:val>
                                        </p:tav>
                                      </p:tavLst>
                                    </p:anim>
                                  </p:childTnLst>
                                </p:cTn>
                              </p:par>
                            </p:childTnLst>
                          </p:cTn>
                        </p:par>
                        <p:par>
                          <p:cTn id="22" fill="hold">
                            <p:stCondLst>
                              <p:cond delay="6250"/>
                            </p:stCondLst>
                            <p:childTnLst>
                              <p:par>
                                <p:cTn id="23" presetID="45"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anim calcmode="lin" valueType="num">
                                      <p:cBhvr>
                                        <p:cTn id="26" dur="2000" fill="hold"/>
                                        <p:tgtEl>
                                          <p:spTgt spid="24"/>
                                        </p:tgtEl>
                                        <p:attrNameLst>
                                          <p:attrName>ppt_w</p:attrName>
                                        </p:attrNameLst>
                                      </p:cBhvr>
                                      <p:tavLst>
                                        <p:tav tm="0" fmla="#ppt_w*sin(2.5*pi*$)">
                                          <p:val>
                                            <p:fltVal val="0"/>
                                          </p:val>
                                        </p:tav>
                                        <p:tav tm="100000">
                                          <p:val>
                                            <p:fltVal val="1"/>
                                          </p:val>
                                        </p:tav>
                                      </p:tavLst>
                                    </p:anim>
                                    <p:anim calcmode="lin" valueType="num">
                                      <p:cBhvr>
                                        <p:cTn id="27" dur="2000" fill="hold"/>
                                        <p:tgtEl>
                                          <p:spTgt spid="24"/>
                                        </p:tgtEl>
                                        <p:attrNameLst>
                                          <p:attrName>ppt_h</p:attrName>
                                        </p:attrNameLst>
                                      </p:cBhvr>
                                      <p:tavLst>
                                        <p:tav tm="0">
                                          <p:val>
                                            <p:strVal val="#ppt_h"/>
                                          </p:val>
                                        </p:tav>
                                        <p:tav tm="100000">
                                          <p:val>
                                            <p:strVal val="#ppt_h"/>
                                          </p:val>
                                        </p:tav>
                                      </p:tavLst>
                                    </p:anim>
                                  </p:childTnLst>
                                </p:cTn>
                              </p:par>
                            </p:childTnLst>
                          </p:cTn>
                        </p:par>
                        <p:par>
                          <p:cTn id="28" fill="hold">
                            <p:stCondLst>
                              <p:cond delay="8250"/>
                            </p:stCondLst>
                            <p:childTnLst>
                              <p:par>
                                <p:cTn id="29" presetID="45"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anim calcmode="lin" valueType="num">
                                      <p:cBhvr>
                                        <p:cTn id="32" dur="2000" fill="hold"/>
                                        <p:tgtEl>
                                          <p:spTgt spid="27"/>
                                        </p:tgtEl>
                                        <p:attrNameLst>
                                          <p:attrName>ppt_w</p:attrName>
                                        </p:attrNameLst>
                                      </p:cBhvr>
                                      <p:tavLst>
                                        <p:tav tm="0" fmla="#ppt_w*sin(2.5*pi*$)">
                                          <p:val>
                                            <p:fltVal val="0"/>
                                          </p:val>
                                        </p:tav>
                                        <p:tav tm="100000">
                                          <p:val>
                                            <p:fltVal val="1"/>
                                          </p:val>
                                        </p:tav>
                                      </p:tavLst>
                                    </p:anim>
                                    <p:anim calcmode="lin" valueType="num">
                                      <p:cBhvr>
                                        <p:cTn id="33" dur="2000" fill="hold"/>
                                        <p:tgtEl>
                                          <p:spTgt spid="27"/>
                                        </p:tgtEl>
                                        <p:attrNameLst>
                                          <p:attrName>ppt_h</p:attrName>
                                        </p:attrNameLst>
                                      </p:cBhvr>
                                      <p:tavLst>
                                        <p:tav tm="0">
                                          <p:val>
                                            <p:strVal val="#ppt_h"/>
                                          </p:val>
                                        </p:tav>
                                        <p:tav tm="100000">
                                          <p:val>
                                            <p:strVal val="#ppt_h"/>
                                          </p:val>
                                        </p:tav>
                                      </p:tavLst>
                                    </p:anim>
                                  </p:childTnLst>
                                </p:cTn>
                              </p:par>
                            </p:childTnLst>
                          </p:cTn>
                        </p:par>
                        <p:par>
                          <p:cTn id="34" fill="hold">
                            <p:stCondLst>
                              <p:cond delay="10250"/>
                            </p:stCondLst>
                            <p:childTnLst>
                              <p:par>
                                <p:cTn id="35" presetID="45"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ppt_w</p:attrName>
                                        </p:attrNameLst>
                                      </p:cBhvr>
                                      <p:tavLst>
                                        <p:tav tm="0" fmla="#ppt_w*sin(2.5*pi*$)">
                                          <p:val>
                                            <p:fltVal val="0"/>
                                          </p:val>
                                        </p:tav>
                                        <p:tav tm="100000">
                                          <p:val>
                                            <p:fltVal val="1"/>
                                          </p:val>
                                        </p:tav>
                                      </p:tavLst>
                                    </p:anim>
                                    <p:anim calcmode="lin" valueType="num">
                                      <p:cBhvr>
                                        <p:cTn id="39" dur="2000" fill="hold"/>
                                        <p:tgtEl>
                                          <p:spTgt spid="30"/>
                                        </p:tgtEl>
                                        <p:attrNameLst>
                                          <p:attrName>ppt_h</p:attrName>
                                        </p:attrNameLst>
                                      </p:cBhvr>
                                      <p:tavLst>
                                        <p:tav tm="0">
                                          <p:val>
                                            <p:strVal val="#ppt_h"/>
                                          </p:val>
                                        </p:tav>
                                        <p:tav tm="100000">
                                          <p:val>
                                            <p:strVal val="#ppt_h"/>
                                          </p:val>
                                        </p:tav>
                                      </p:tavLst>
                                    </p:anim>
                                  </p:childTnLst>
                                </p:cTn>
                              </p:par>
                            </p:childTnLst>
                          </p:cTn>
                        </p:par>
                        <p:par>
                          <p:cTn id="40" fill="hold">
                            <p:stCondLst>
                              <p:cond delay="12250"/>
                            </p:stCondLst>
                            <p:childTnLst>
                              <p:par>
                                <p:cTn id="41" presetID="45"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0"/>
                                        <p:tgtEl>
                                          <p:spTgt spid="21"/>
                                        </p:tgtEl>
                                      </p:cBhvr>
                                    </p:animEffect>
                                    <p:anim calcmode="lin" valueType="num">
                                      <p:cBhvr>
                                        <p:cTn id="44" dur="2000" fill="hold"/>
                                        <p:tgtEl>
                                          <p:spTgt spid="21"/>
                                        </p:tgtEl>
                                        <p:attrNameLst>
                                          <p:attrName>ppt_w</p:attrName>
                                        </p:attrNameLst>
                                      </p:cBhvr>
                                      <p:tavLst>
                                        <p:tav tm="0" fmla="#ppt_w*sin(2.5*pi*$)">
                                          <p:val>
                                            <p:fltVal val="0"/>
                                          </p:val>
                                        </p:tav>
                                        <p:tav tm="100000">
                                          <p:val>
                                            <p:fltVal val="1"/>
                                          </p:val>
                                        </p:tav>
                                      </p:tavLst>
                                    </p:anim>
                                    <p:anim calcmode="lin" valueType="num">
                                      <p:cBhvr>
                                        <p:cTn id="4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80">
                                          <p:stCondLst>
                                            <p:cond delay="0"/>
                                          </p:stCondLst>
                                        </p:cTn>
                                        <p:tgtEl>
                                          <p:spTgt spid="4"/>
                                        </p:tgtEl>
                                      </p:cBhvr>
                                    </p:animEffect>
                                    <p:anim calcmode="lin" valueType="num">
                                      <p:cBhvr>
                                        <p:cTn id="5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6" dur="26">
                                          <p:stCondLst>
                                            <p:cond delay="650"/>
                                          </p:stCondLst>
                                        </p:cTn>
                                        <p:tgtEl>
                                          <p:spTgt spid="4"/>
                                        </p:tgtEl>
                                      </p:cBhvr>
                                      <p:to x="100000" y="60000"/>
                                    </p:animScale>
                                    <p:animScale>
                                      <p:cBhvr>
                                        <p:cTn id="57" dur="166" decel="50000">
                                          <p:stCondLst>
                                            <p:cond delay="676"/>
                                          </p:stCondLst>
                                        </p:cTn>
                                        <p:tgtEl>
                                          <p:spTgt spid="4"/>
                                        </p:tgtEl>
                                      </p:cBhvr>
                                      <p:to x="100000" y="100000"/>
                                    </p:animScale>
                                    <p:animScale>
                                      <p:cBhvr>
                                        <p:cTn id="58" dur="26">
                                          <p:stCondLst>
                                            <p:cond delay="1312"/>
                                          </p:stCondLst>
                                        </p:cTn>
                                        <p:tgtEl>
                                          <p:spTgt spid="4"/>
                                        </p:tgtEl>
                                      </p:cBhvr>
                                      <p:to x="100000" y="80000"/>
                                    </p:animScale>
                                    <p:animScale>
                                      <p:cBhvr>
                                        <p:cTn id="59" dur="166" decel="50000">
                                          <p:stCondLst>
                                            <p:cond delay="1338"/>
                                          </p:stCondLst>
                                        </p:cTn>
                                        <p:tgtEl>
                                          <p:spTgt spid="4"/>
                                        </p:tgtEl>
                                      </p:cBhvr>
                                      <p:to x="100000" y="100000"/>
                                    </p:animScale>
                                    <p:animScale>
                                      <p:cBhvr>
                                        <p:cTn id="60" dur="26">
                                          <p:stCondLst>
                                            <p:cond delay="1642"/>
                                          </p:stCondLst>
                                        </p:cTn>
                                        <p:tgtEl>
                                          <p:spTgt spid="4"/>
                                        </p:tgtEl>
                                      </p:cBhvr>
                                      <p:to x="100000" y="90000"/>
                                    </p:animScale>
                                    <p:animScale>
                                      <p:cBhvr>
                                        <p:cTn id="61" dur="166" decel="50000">
                                          <p:stCondLst>
                                            <p:cond delay="1668"/>
                                          </p:stCondLst>
                                        </p:cTn>
                                        <p:tgtEl>
                                          <p:spTgt spid="4"/>
                                        </p:tgtEl>
                                      </p:cBhvr>
                                      <p:to x="100000" y="100000"/>
                                    </p:animScale>
                                    <p:animScale>
                                      <p:cBhvr>
                                        <p:cTn id="62" dur="26">
                                          <p:stCondLst>
                                            <p:cond delay="1808"/>
                                          </p:stCondLst>
                                        </p:cTn>
                                        <p:tgtEl>
                                          <p:spTgt spid="4"/>
                                        </p:tgtEl>
                                      </p:cBhvr>
                                      <p:to x="100000" y="95000"/>
                                    </p:animScale>
                                    <p:animScale>
                                      <p:cBhvr>
                                        <p:cTn id="6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1694329" y="0"/>
            <a:ext cx="10497671" cy="1754326"/>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5400" b="1" dirty="0">
                <a:solidFill>
                  <a:srgbClr val="002060"/>
                </a:solidFill>
                <a:latin typeface="Folks-Light" panose="02000403020000020004" pitchFamily="2" charset="0"/>
                <a:ea typeface="+mn-ea"/>
                <a:cs typeface="Intro Light"/>
              </a:rPr>
              <a:t>Qual </a:t>
            </a:r>
            <a:r>
              <a:rPr lang="pt-PT" sz="5400" b="1" dirty="0" smtClean="0">
                <a:solidFill>
                  <a:srgbClr val="002060"/>
                </a:solidFill>
                <a:latin typeface="Folks-Light" panose="02000403020000020004" pitchFamily="2" charset="0"/>
                <a:ea typeface="+mn-ea"/>
                <a:cs typeface="Intro Light"/>
              </a:rPr>
              <a:t>é a</a:t>
            </a:r>
            <a:r>
              <a:rPr lang="pt-PT" sz="5400" b="1" dirty="0" smtClean="0">
                <a:solidFill>
                  <a:schemeClr val="accent4"/>
                </a:solidFill>
                <a:latin typeface="Folks-Light" panose="02000403020000020004" pitchFamily="2" charset="0"/>
                <a:ea typeface="+mn-ea"/>
                <a:cs typeface="Intro Light"/>
              </a:rPr>
              <a:t> DOSE DIÁRIA RECOMENDADA </a:t>
            </a:r>
            <a:r>
              <a:rPr lang="pt-PT" sz="5400" b="1" dirty="0" smtClean="0">
                <a:solidFill>
                  <a:srgbClr val="002060"/>
                </a:solidFill>
                <a:latin typeface="Folks-Light" panose="02000403020000020004" pitchFamily="2" charset="0"/>
                <a:ea typeface="+mn-ea"/>
                <a:cs typeface="Intro Light"/>
              </a:rPr>
              <a:t>de </a:t>
            </a:r>
            <a:r>
              <a:rPr lang="pt-PT" sz="5400" b="1" u="sng" dirty="0">
                <a:solidFill>
                  <a:srgbClr val="002060"/>
                </a:solidFill>
                <a:latin typeface="Folks-Light" panose="02000403020000020004" pitchFamily="2" charset="0"/>
                <a:ea typeface="+mn-ea"/>
                <a:cs typeface="Intro Light"/>
              </a:rPr>
              <a:t>açúcar</a:t>
            </a:r>
            <a:r>
              <a:rPr lang="pt-PT" sz="5400" b="1" dirty="0">
                <a:solidFill>
                  <a:srgbClr val="002060"/>
                </a:solidFill>
                <a:latin typeface="Folks-Light" panose="02000403020000020004" pitchFamily="2" charset="0"/>
                <a:ea typeface="+mn-ea"/>
                <a:cs typeface="Intro Light"/>
              </a:rPr>
              <a:t>?</a:t>
            </a:r>
          </a:p>
        </p:txBody>
      </p:sp>
      <p:sp>
        <p:nvSpPr>
          <p:cNvPr id="3" name="Rectangle 5"/>
          <p:cNvSpPr txBox="1">
            <a:spLocks noChangeArrowheads="1"/>
          </p:cNvSpPr>
          <p:nvPr/>
        </p:nvSpPr>
        <p:spPr bwMode="auto">
          <a:xfrm>
            <a:off x="3227887" y="2211129"/>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23g açúcar</a:t>
            </a:r>
          </a:p>
        </p:txBody>
      </p:sp>
      <p:sp>
        <p:nvSpPr>
          <p:cNvPr id="4" name="Rectangle 5"/>
          <p:cNvSpPr txBox="1">
            <a:spLocks noChangeArrowheads="1"/>
          </p:cNvSpPr>
          <p:nvPr/>
        </p:nvSpPr>
        <p:spPr bwMode="auto">
          <a:xfrm>
            <a:off x="4015409" y="4396794"/>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18g </a:t>
            </a:r>
            <a:r>
              <a:rPr lang="pt-PT" sz="3200" b="1" dirty="0" smtClean="0">
                <a:solidFill>
                  <a:srgbClr val="002060"/>
                </a:solidFill>
                <a:latin typeface="Calibri" panose="020F0502020204030204" pitchFamily="34" charset="0"/>
              </a:rPr>
              <a:t>açúcar</a:t>
            </a:r>
            <a:endParaRPr lang="pt-PT" sz="3200" b="1" dirty="0">
              <a:solidFill>
                <a:srgbClr val="002060"/>
              </a:solidFill>
              <a:latin typeface="Calibri" panose="020F0502020204030204" pitchFamily="34" charset="0"/>
            </a:endParaRPr>
          </a:p>
        </p:txBody>
      </p:sp>
      <p:sp>
        <p:nvSpPr>
          <p:cNvPr id="5" name="Rectangle 5"/>
          <p:cNvSpPr txBox="1">
            <a:spLocks noChangeArrowheads="1"/>
          </p:cNvSpPr>
          <p:nvPr/>
        </p:nvSpPr>
        <p:spPr bwMode="auto">
          <a:xfrm>
            <a:off x="8198254" y="2375665"/>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35g açúcar</a:t>
            </a:r>
          </a:p>
        </p:txBody>
      </p:sp>
      <p:sp>
        <p:nvSpPr>
          <p:cNvPr id="6" name="Rectangle 5"/>
          <p:cNvSpPr txBox="1">
            <a:spLocks noChangeArrowheads="1"/>
          </p:cNvSpPr>
          <p:nvPr/>
        </p:nvSpPr>
        <p:spPr bwMode="auto">
          <a:xfrm>
            <a:off x="9340910" y="4104406"/>
            <a:ext cx="2285312" cy="58477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a:solidFill>
                  <a:srgbClr val="002060"/>
                </a:solidFill>
                <a:latin typeface="Calibri" panose="020F0502020204030204" pitchFamily="34" charset="0"/>
              </a:rPr>
              <a:t>24g açúcar</a:t>
            </a:r>
          </a:p>
        </p:txBody>
      </p:sp>
      <p:pic>
        <p:nvPicPr>
          <p:cNvPr id="8" name="Picture 22" descr="https://encrypted-tbn2.gstatic.com/images?q=tbn:ANd9GcSnGLF4DvdicwV65e8EVmGSODNtoLUUYBYFpNHany3Q4yN5ke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01" y="1588433"/>
            <a:ext cx="2610914" cy="20721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http://2.bp.blogspot.com/_ubQL5aKwtKg/TGsK1zepsHI/AAAAAAAAHgY/uU_iQsSaNlQ/s320/pastel+de+nat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678" y="3941032"/>
            <a:ext cx="2413833" cy="16932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txBox="1">
            <a:spLocks noChangeArrowheads="1"/>
          </p:cNvSpPr>
          <p:nvPr/>
        </p:nvSpPr>
        <p:spPr bwMode="auto">
          <a:xfrm>
            <a:off x="6562165" y="5768253"/>
            <a:ext cx="5629835"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72 </a:t>
            </a:r>
            <a:r>
              <a:rPr lang="pt-PT" sz="4800" b="1" dirty="0">
                <a:solidFill>
                  <a:srgbClr val="002060"/>
                </a:solidFill>
                <a:latin typeface="Calibri" panose="020F0502020204030204" pitchFamily="34" charset="0"/>
              </a:rPr>
              <a:t>a </a:t>
            </a:r>
            <a:r>
              <a:rPr lang="pt-PT" sz="4800" b="1" dirty="0" smtClean="0">
                <a:solidFill>
                  <a:srgbClr val="002060"/>
                </a:solidFill>
                <a:latin typeface="Calibri" panose="020F0502020204030204" pitchFamily="34" charset="0"/>
              </a:rPr>
              <a:t>120% </a:t>
            </a:r>
            <a:r>
              <a:rPr lang="pt-PT" sz="4800" b="1" dirty="0">
                <a:solidFill>
                  <a:srgbClr val="002060"/>
                </a:solidFill>
                <a:latin typeface="Calibri" panose="020F0502020204030204" pitchFamily="34" charset="0"/>
              </a:rPr>
              <a:t>D</a:t>
            </a:r>
            <a:r>
              <a:rPr lang="pt-PT" sz="4800" b="1" dirty="0" smtClean="0">
                <a:solidFill>
                  <a:srgbClr val="002060"/>
                </a:solidFill>
                <a:latin typeface="Calibri" panose="020F0502020204030204" pitchFamily="34" charset="0"/>
              </a:rPr>
              <a:t>DR</a:t>
            </a:r>
            <a:endParaRPr lang="pt-PT" sz="4800" b="1" dirty="0">
              <a:solidFill>
                <a:srgbClr val="002060"/>
              </a:solidFill>
              <a:latin typeface="Calibri" panose="020F0502020204030204" pitchFamily="34" charset="0"/>
            </a:endParaRPr>
          </a:p>
        </p:txBody>
      </p:sp>
      <p:grpSp>
        <p:nvGrpSpPr>
          <p:cNvPr id="13" name="Grupo 12"/>
          <p:cNvGrpSpPr/>
          <p:nvPr/>
        </p:nvGrpSpPr>
        <p:grpSpPr>
          <a:xfrm>
            <a:off x="-127140" y="-379964"/>
            <a:ext cx="2213231" cy="1932927"/>
            <a:chOff x="-98681" y="-418452"/>
            <a:chExt cx="2272741" cy="2018022"/>
          </a:xfrm>
        </p:grpSpPr>
        <p:pic>
          <p:nvPicPr>
            <p:cNvPr id="14"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5" name="Picture 10" descr="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17" name="Grupo 16"/>
          <p:cNvGrpSpPr/>
          <p:nvPr/>
        </p:nvGrpSpPr>
        <p:grpSpPr>
          <a:xfrm>
            <a:off x="6694407" y="1591473"/>
            <a:ext cx="1266251" cy="2226810"/>
            <a:chOff x="6694407" y="1591473"/>
            <a:chExt cx="1266251" cy="2226810"/>
          </a:xfrm>
        </p:grpSpPr>
        <p:pic>
          <p:nvPicPr>
            <p:cNvPr id="10" name="Picture 6" descr="https://imagens.gimba.com.br/objetosmidia/ExibirZoom?Id=346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539" r="23596"/>
            <a:stretch/>
          </p:blipFill>
          <p:spPr bwMode="auto">
            <a:xfrm>
              <a:off x="6694407" y="1591473"/>
              <a:ext cx="1266251" cy="222681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871063" y="1754326"/>
              <a:ext cx="705394" cy="18118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18" name="Grupo 17"/>
          <p:cNvGrpSpPr/>
          <p:nvPr/>
        </p:nvGrpSpPr>
        <p:grpSpPr>
          <a:xfrm>
            <a:off x="6694407" y="3914749"/>
            <a:ext cx="2884888" cy="1853504"/>
            <a:chOff x="6694407" y="3914749"/>
            <a:chExt cx="2884888" cy="1853504"/>
          </a:xfrm>
        </p:grpSpPr>
        <p:pic>
          <p:nvPicPr>
            <p:cNvPr id="11" name="Picture 8" descr="http://www.kitkat.co.uk/content/content/img/range/4-finger-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4407" y="3914749"/>
              <a:ext cx="2884888" cy="1853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rot="4535313">
              <a:off x="7605761" y="3908027"/>
              <a:ext cx="906970" cy="18118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24057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80">
                                          <p:stCondLst>
                                            <p:cond delay="0"/>
                                          </p:stCondLst>
                                        </p:cTn>
                                        <p:tgtEl>
                                          <p:spTgt spid="8"/>
                                        </p:tgtEl>
                                      </p:cBhvr>
                                    </p:animEffect>
                                    <p:anim calcmode="lin" valueType="num">
                                      <p:cBhvr>
                                        <p:cTn id="2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6" dur="26">
                                          <p:stCondLst>
                                            <p:cond delay="650"/>
                                          </p:stCondLst>
                                        </p:cTn>
                                        <p:tgtEl>
                                          <p:spTgt spid="8"/>
                                        </p:tgtEl>
                                      </p:cBhvr>
                                      <p:to x="100000" y="60000"/>
                                    </p:animScale>
                                    <p:animScale>
                                      <p:cBhvr>
                                        <p:cTn id="27" dur="166" decel="50000">
                                          <p:stCondLst>
                                            <p:cond delay="676"/>
                                          </p:stCondLst>
                                        </p:cTn>
                                        <p:tgtEl>
                                          <p:spTgt spid="8"/>
                                        </p:tgtEl>
                                      </p:cBhvr>
                                      <p:to x="100000" y="100000"/>
                                    </p:animScale>
                                    <p:animScale>
                                      <p:cBhvr>
                                        <p:cTn id="28" dur="26">
                                          <p:stCondLst>
                                            <p:cond delay="1312"/>
                                          </p:stCondLst>
                                        </p:cTn>
                                        <p:tgtEl>
                                          <p:spTgt spid="8"/>
                                        </p:tgtEl>
                                      </p:cBhvr>
                                      <p:to x="100000" y="80000"/>
                                    </p:animScale>
                                    <p:animScale>
                                      <p:cBhvr>
                                        <p:cTn id="29" dur="166" decel="50000">
                                          <p:stCondLst>
                                            <p:cond delay="1338"/>
                                          </p:stCondLst>
                                        </p:cTn>
                                        <p:tgtEl>
                                          <p:spTgt spid="8"/>
                                        </p:tgtEl>
                                      </p:cBhvr>
                                      <p:to x="100000" y="100000"/>
                                    </p:animScale>
                                    <p:animScale>
                                      <p:cBhvr>
                                        <p:cTn id="30" dur="26">
                                          <p:stCondLst>
                                            <p:cond delay="1642"/>
                                          </p:stCondLst>
                                        </p:cTn>
                                        <p:tgtEl>
                                          <p:spTgt spid="8"/>
                                        </p:tgtEl>
                                      </p:cBhvr>
                                      <p:to x="100000" y="90000"/>
                                    </p:animScale>
                                    <p:animScale>
                                      <p:cBhvr>
                                        <p:cTn id="31" dur="166" decel="50000">
                                          <p:stCondLst>
                                            <p:cond delay="1668"/>
                                          </p:stCondLst>
                                        </p:cTn>
                                        <p:tgtEl>
                                          <p:spTgt spid="8"/>
                                        </p:tgtEl>
                                      </p:cBhvr>
                                      <p:to x="100000" y="100000"/>
                                    </p:animScale>
                                    <p:animScale>
                                      <p:cBhvr>
                                        <p:cTn id="32" dur="26">
                                          <p:stCondLst>
                                            <p:cond delay="1808"/>
                                          </p:stCondLst>
                                        </p:cTn>
                                        <p:tgtEl>
                                          <p:spTgt spid="8"/>
                                        </p:tgtEl>
                                      </p:cBhvr>
                                      <p:to x="100000" y="95000"/>
                                    </p:animScale>
                                    <p:animScale>
                                      <p:cBhvr>
                                        <p:cTn id="33" dur="166" decel="50000">
                                          <p:stCondLst>
                                            <p:cond delay="1834"/>
                                          </p:stCondLst>
                                        </p:cTn>
                                        <p:tgtEl>
                                          <p:spTgt spid="8"/>
                                        </p:tgtEl>
                                      </p:cBhvr>
                                      <p:to x="100000" y="100000"/>
                                    </p:animScale>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80">
                                          <p:stCondLst>
                                            <p:cond delay="0"/>
                                          </p:stCondLst>
                                        </p:cTn>
                                        <p:tgtEl>
                                          <p:spTgt spid="9"/>
                                        </p:tgtEl>
                                      </p:cBhvr>
                                    </p:animEffect>
                                    <p:anim calcmode="lin" valueType="num">
                                      <p:cBhvr>
                                        <p:cTn id="4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8" dur="26">
                                          <p:stCondLst>
                                            <p:cond delay="650"/>
                                          </p:stCondLst>
                                        </p:cTn>
                                        <p:tgtEl>
                                          <p:spTgt spid="9"/>
                                        </p:tgtEl>
                                      </p:cBhvr>
                                      <p:to x="100000" y="60000"/>
                                    </p:animScale>
                                    <p:animScale>
                                      <p:cBhvr>
                                        <p:cTn id="49" dur="166" decel="50000">
                                          <p:stCondLst>
                                            <p:cond delay="676"/>
                                          </p:stCondLst>
                                        </p:cTn>
                                        <p:tgtEl>
                                          <p:spTgt spid="9"/>
                                        </p:tgtEl>
                                      </p:cBhvr>
                                      <p:to x="100000" y="100000"/>
                                    </p:animScale>
                                    <p:animScale>
                                      <p:cBhvr>
                                        <p:cTn id="50" dur="26">
                                          <p:stCondLst>
                                            <p:cond delay="1312"/>
                                          </p:stCondLst>
                                        </p:cTn>
                                        <p:tgtEl>
                                          <p:spTgt spid="9"/>
                                        </p:tgtEl>
                                      </p:cBhvr>
                                      <p:to x="100000" y="80000"/>
                                    </p:animScale>
                                    <p:animScale>
                                      <p:cBhvr>
                                        <p:cTn id="51" dur="166" decel="50000">
                                          <p:stCondLst>
                                            <p:cond delay="1338"/>
                                          </p:stCondLst>
                                        </p:cTn>
                                        <p:tgtEl>
                                          <p:spTgt spid="9"/>
                                        </p:tgtEl>
                                      </p:cBhvr>
                                      <p:to x="100000" y="100000"/>
                                    </p:animScale>
                                    <p:animScale>
                                      <p:cBhvr>
                                        <p:cTn id="52" dur="26">
                                          <p:stCondLst>
                                            <p:cond delay="1642"/>
                                          </p:stCondLst>
                                        </p:cTn>
                                        <p:tgtEl>
                                          <p:spTgt spid="9"/>
                                        </p:tgtEl>
                                      </p:cBhvr>
                                      <p:to x="100000" y="90000"/>
                                    </p:animScale>
                                    <p:animScale>
                                      <p:cBhvr>
                                        <p:cTn id="53" dur="166" decel="50000">
                                          <p:stCondLst>
                                            <p:cond delay="1668"/>
                                          </p:stCondLst>
                                        </p:cTn>
                                        <p:tgtEl>
                                          <p:spTgt spid="9"/>
                                        </p:tgtEl>
                                      </p:cBhvr>
                                      <p:to x="100000" y="100000"/>
                                    </p:animScale>
                                    <p:animScale>
                                      <p:cBhvr>
                                        <p:cTn id="54" dur="26">
                                          <p:stCondLst>
                                            <p:cond delay="1808"/>
                                          </p:stCondLst>
                                        </p:cTn>
                                        <p:tgtEl>
                                          <p:spTgt spid="9"/>
                                        </p:tgtEl>
                                      </p:cBhvr>
                                      <p:to x="100000" y="95000"/>
                                    </p:animScale>
                                    <p:animScale>
                                      <p:cBhvr>
                                        <p:cTn id="55" dur="166" decel="50000">
                                          <p:stCondLst>
                                            <p:cond delay="1834"/>
                                          </p:stCondLst>
                                        </p:cTn>
                                        <p:tgtEl>
                                          <p:spTgt spid="9"/>
                                        </p:tgtEl>
                                      </p:cBhvr>
                                      <p:to x="100000" y="100000"/>
                                    </p:animScale>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2500"/>
                            </p:stCondLst>
                            <p:childTnLst>
                              <p:par>
                                <p:cTn id="61" presetID="26"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80">
                                          <p:stCondLst>
                                            <p:cond delay="0"/>
                                          </p:stCondLst>
                                        </p:cTn>
                                        <p:tgtEl>
                                          <p:spTgt spid="17"/>
                                        </p:tgtEl>
                                      </p:cBhvr>
                                    </p:animEffect>
                                    <p:anim calcmode="lin" valueType="num">
                                      <p:cBhvr>
                                        <p:cTn id="6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9" dur="26">
                                          <p:stCondLst>
                                            <p:cond delay="650"/>
                                          </p:stCondLst>
                                        </p:cTn>
                                        <p:tgtEl>
                                          <p:spTgt spid="17"/>
                                        </p:tgtEl>
                                      </p:cBhvr>
                                      <p:to x="100000" y="60000"/>
                                    </p:animScale>
                                    <p:animScale>
                                      <p:cBhvr>
                                        <p:cTn id="70" dur="166" decel="50000">
                                          <p:stCondLst>
                                            <p:cond delay="676"/>
                                          </p:stCondLst>
                                        </p:cTn>
                                        <p:tgtEl>
                                          <p:spTgt spid="17"/>
                                        </p:tgtEl>
                                      </p:cBhvr>
                                      <p:to x="100000" y="100000"/>
                                    </p:animScale>
                                    <p:animScale>
                                      <p:cBhvr>
                                        <p:cTn id="71" dur="26">
                                          <p:stCondLst>
                                            <p:cond delay="1312"/>
                                          </p:stCondLst>
                                        </p:cTn>
                                        <p:tgtEl>
                                          <p:spTgt spid="17"/>
                                        </p:tgtEl>
                                      </p:cBhvr>
                                      <p:to x="100000" y="80000"/>
                                    </p:animScale>
                                    <p:animScale>
                                      <p:cBhvr>
                                        <p:cTn id="72" dur="166" decel="50000">
                                          <p:stCondLst>
                                            <p:cond delay="1338"/>
                                          </p:stCondLst>
                                        </p:cTn>
                                        <p:tgtEl>
                                          <p:spTgt spid="17"/>
                                        </p:tgtEl>
                                      </p:cBhvr>
                                      <p:to x="100000" y="100000"/>
                                    </p:animScale>
                                    <p:animScale>
                                      <p:cBhvr>
                                        <p:cTn id="73" dur="26">
                                          <p:stCondLst>
                                            <p:cond delay="1642"/>
                                          </p:stCondLst>
                                        </p:cTn>
                                        <p:tgtEl>
                                          <p:spTgt spid="17"/>
                                        </p:tgtEl>
                                      </p:cBhvr>
                                      <p:to x="100000" y="90000"/>
                                    </p:animScale>
                                    <p:animScale>
                                      <p:cBhvr>
                                        <p:cTn id="74" dur="166" decel="50000">
                                          <p:stCondLst>
                                            <p:cond delay="1668"/>
                                          </p:stCondLst>
                                        </p:cTn>
                                        <p:tgtEl>
                                          <p:spTgt spid="17"/>
                                        </p:tgtEl>
                                      </p:cBhvr>
                                      <p:to x="100000" y="100000"/>
                                    </p:animScale>
                                    <p:animScale>
                                      <p:cBhvr>
                                        <p:cTn id="75" dur="26">
                                          <p:stCondLst>
                                            <p:cond delay="1808"/>
                                          </p:stCondLst>
                                        </p:cTn>
                                        <p:tgtEl>
                                          <p:spTgt spid="17"/>
                                        </p:tgtEl>
                                      </p:cBhvr>
                                      <p:to x="100000" y="95000"/>
                                    </p:animScale>
                                    <p:animScale>
                                      <p:cBhvr>
                                        <p:cTn id="76" dur="166" decel="50000">
                                          <p:stCondLst>
                                            <p:cond delay="1834"/>
                                          </p:stCondLst>
                                        </p:cTn>
                                        <p:tgtEl>
                                          <p:spTgt spid="17"/>
                                        </p:tgtEl>
                                      </p:cBhvr>
                                      <p:to x="100000" y="100000"/>
                                    </p:animScale>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par>
                          <p:cTn id="81" fill="hold">
                            <p:stCondLst>
                              <p:cond delay="5000"/>
                            </p:stCondLst>
                            <p:childTnLst>
                              <p:par>
                                <p:cTn id="82" presetID="26" presetClass="entr" presetSubtype="0"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580">
                                          <p:stCondLst>
                                            <p:cond delay="0"/>
                                          </p:stCondLst>
                                        </p:cTn>
                                        <p:tgtEl>
                                          <p:spTgt spid="18"/>
                                        </p:tgtEl>
                                      </p:cBhvr>
                                    </p:animEffect>
                                    <p:anim calcmode="lin" valueType="num">
                                      <p:cBhvr>
                                        <p:cTn id="8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0" dur="26">
                                          <p:stCondLst>
                                            <p:cond delay="650"/>
                                          </p:stCondLst>
                                        </p:cTn>
                                        <p:tgtEl>
                                          <p:spTgt spid="18"/>
                                        </p:tgtEl>
                                      </p:cBhvr>
                                      <p:to x="100000" y="60000"/>
                                    </p:animScale>
                                    <p:animScale>
                                      <p:cBhvr>
                                        <p:cTn id="91" dur="166" decel="50000">
                                          <p:stCondLst>
                                            <p:cond delay="676"/>
                                          </p:stCondLst>
                                        </p:cTn>
                                        <p:tgtEl>
                                          <p:spTgt spid="18"/>
                                        </p:tgtEl>
                                      </p:cBhvr>
                                      <p:to x="100000" y="100000"/>
                                    </p:animScale>
                                    <p:animScale>
                                      <p:cBhvr>
                                        <p:cTn id="92" dur="26">
                                          <p:stCondLst>
                                            <p:cond delay="1312"/>
                                          </p:stCondLst>
                                        </p:cTn>
                                        <p:tgtEl>
                                          <p:spTgt spid="18"/>
                                        </p:tgtEl>
                                      </p:cBhvr>
                                      <p:to x="100000" y="80000"/>
                                    </p:animScale>
                                    <p:animScale>
                                      <p:cBhvr>
                                        <p:cTn id="93" dur="166" decel="50000">
                                          <p:stCondLst>
                                            <p:cond delay="1338"/>
                                          </p:stCondLst>
                                        </p:cTn>
                                        <p:tgtEl>
                                          <p:spTgt spid="18"/>
                                        </p:tgtEl>
                                      </p:cBhvr>
                                      <p:to x="100000" y="100000"/>
                                    </p:animScale>
                                    <p:animScale>
                                      <p:cBhvr>
                                        <p:cTn id="94" dur="26">
                                          <p:stCondLst>
                                            <p:cond delay="1642"/>
                                          </p:stCondLst>
                                        </p:cTn>
                                        <p:tgtEl>
                                          <p:spTgt spid="18"/>
                                        </p:tgtEl>
                                      </p:cBhvr>
                                      <p:to x="100000" y="90000"/>
                                    </p:animScale>
                                    <p:animScale>
                                      <p:cBhvr>
                                        <p:cTn id="95" dur="166" decel="50000">
                                          <p:stCondLst>
                                            <p:cond delay="1668"/>
                                          </p:stCondLst>
                                        </p:cTn>
                                        <p:tgtEl>
                                          <p:spTgt spid="18"/>
                                        </p:tgtEl>
                                      </p:cBhvr>
                                      <p:to x="100000" y="100000"/>
                                    </p:animScale>
                                    <p:animScale>
                                      <p:cBhvr>
                                        <p:cTn id="96" dur="26">
                                          <p:stCondLst>
                                            <p:cond delay="1808"/>
                                          </p:stCondLst>
                                        </p:cTn>
                                        <p:tgtEl>
                                          <p:spTgt spid="18"/>
                                        </p:tgtEl>
                                      </p:cBhvr>
                                      <p:to x="100000" y="95000"/>
                                    </p:animScale>
                                    <p:animScale>
                                      <p:cBhvr>
                                        <p:cTn id="97" dur="166" decel="50000">
                                          <p:stCondLst>
                                            <p:cond delay="1834"/>
                                          </p:stCondLst>
                                        </p:cTn>
                                        <p:tgtEl>
                                          <p:spTgt spid="18"/>
                                        </p:tgtEl>
                                      </p:cBhvr>
                                      <p:to x="100000" y="100000"/>
                                    </p:animScale>
                                  </p:childTnLst>
                                </p:cTn>
                              </p:par>
                            </p:childTnLst>
                          </p:cTn>
                        </p:par>
                        <p:par>
                          <p:cTn id="98" fill="hold">
                            <p:stCondLst>
                              <p:cond delay="7000"/>
                            </p:stCondLst>
                            <p:childTnLst>
                              <p:par>
                                <p:cTn id="99" presetID="10" presetClass="entr" presetSubtype="0" fill="hold" grpId="0"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500"/>
                                        <p:tgtEl>
                                          <p:spTgt spid="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fade">
                                      <p:cBhvr>
                                        <p:cTn id="106" dur="1000"/>
                                        <p:tgtEl>
                                          <p:spTgt spid="12"/>
                                        </p:tgtEl>
                                      </p:cBhvr>
                                    </p:animEffect>
                                    <p:anim calcmode="lin" valueType="num">
                                      <p:cBhvr>
                                        <p:cTn id="107" dur="1000" fill="hold"/>
                                        <p:tgtEl>
                                          <p:spTgt spid="12"/>
                                        </p:tgtEl>
                                        <p:attrNameLst>
                                          <p:attrName>ppt_x</p:attrName>
                                        </p:attrNameLst>
                                      </p:cBhvr>
                                      <p:tavLst>
                                        <p:tav tm="0">
                                          <p:val>
                                            <p:strVal val="#ppt_x"/>
                                          </p:val>
                                        </p:tav>
                                        <p:tav tm="100000">
                                          <p:val>
                                            <p:strVal val="#ppt_x"/>
                                          </p:val>
                                        </p:tav>
                                      </p:tavLst>
                                    </p:anim>
                                    <p:anim calcmode="lin" valueType="num">
                                      <p:cBhvr>
                                        <p:cTn id="10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359452299"/>
              </p:ext>
            </p:extLst>
          </p:nvPr>
        </p:nvGraphicFramePr>
        <p:xfrm>
          <a:off x="1277473" y="443760"/>
          <a:ext cx="2534053" cy="6239428"/>
        </p:xfrm>
        <a:graphic>
          <a:graphicData uri="http://schemas.openxmlformats.org/drawingml/2006/table">
            <a:tbl>
              <a:tblPr>
                <a:tableStyleId>{5C22544A-7EE6-4342-B048-85BDC9FD1C3A}</a:tableStyleId>
              </a:tblPr>
              <a:tblGrid>
                <a:gridCol w="1071167"/>
                <a:gridCol w="433448"/>
                <a:gridCol w="281741"/>
                <a:gridCol w="455120"/>
                <a:gridCol w="292577"/>
              </a:tblGrid>
              <a:tr h="303452">
                <a:tc gridSpan="5">
                  <a:txBody>
                    <a:bodyPr/>
                    <a:lstStyle/>
                    <a:p>
                      <a:pPr algn="ctr" fontAlgn="ctr"/>
                      <a:r>
                        <a:rPr lang="fr-CH" sz="900" b="0" i="0" u="none" strike="noStrike" dirty="0" smtClean="0">
                          <a:solidFill>
                            <a:srgbClr val="000000"/>
                          </a:solidFill>
                          <a:effectLst/>
                          <a:latin typeface="Berlin Sans FB" panose="020E0602020502020306" pitchFamily="34" charset="0"/>
                        </a:rPr>
                        <a:t>INGREDIENTES</a:t>
                      </a:r>
                      <a:endParaRPr lang="fr-CH" sz="9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68312">
                <a:tc gridSpan="5">
                  <a:txBody>
                    <a:bodyPr/>
                    <a:lstStyle/>
                    <a:p>
                      <a:r>
                        <a:rPr lang="pt-PT" sz="600" b="0" i="0" dirty="0" smtClean="0">
                          <a:latin typeface="Berlin Sans FB" panose="020E0602020502020306" pitchFamily="34" charset="0"/>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Berlin Sans FB" panose="020E0602020502020306" pitchFamily="34" charset="0"/>
                        </a:rPr>
                        <a:t>Vitaminas e Minerais: D, tiamina, riboflavina, </a:t>
                      </a:r>
                      <a:r>
                        <a:rPr lang="pt-PT" sz="600" b="0" i="0" dirty="0" err="1" smtClean="0">
                          <a:latin typeface="Berlin Sans FB" panose="020E0602020502020306" pitchFamily="34" charset="0"/>
                        </a:rPr>
                        <a:t>niacina</a:t>
                      </a:r>
                      <a:r>
                        <a:rPr lang="pt-PT" sz="600" b="0" i="0" dirty="0" smtClean="0">
                          <a:latin typeface="Berlin Sans FB" panose="020E0602020502020306" pitchFamily="34" charset="0"/>
                        </a:rPr>
                        <a:t>, B6, ácido fólico, ácido </a:t>
                      </a:r>
                      <a:r>
                        <a:rPr lang="pt-PT" sz="600" b="0" i="0" dirty="0" err="1" smtClean="0">
                          <a:latin typeface="Berlin Sans FB" panose="020E0602020502020306" pitchFamily="34" charset="0"/>
                        </a:rPr>
                        <a:t>pantoténico</a:t>
                      </a:r>
                      <a:r>
                        <a:rPr lang="pt-PT" sz="600" b="0" i="0" dirty="0" smtClean="0">
                          <a:latin typeface="Berlin Sans FB" panose="020E0602020502020306" pitchFamily="34" charset="0"/>
                        </a:rPr>
                        <a:t>, cálcio e ferro.</a:t>
                      </a:r>
                      <a:endParaRPr lang="fr-CH" sz="7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45380">
                <a:tc gridSpan="5">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92039">
                <a:tc>
                  <a:txBody>
                    <a:bodyPr/>
                    <a:lstStyle/>
                    <a:p>
                      <a:pPr algn="ctr" fontAlgn="ctr"/>
                      <a:r>
                        <a:rPr lang="fr-CH" sz="600" b="0" u="none" strike="noStrike" dirty="0" err="1" smtClean="0">
                          <a:effectLst/>
                          <a:latin typeface="Berlin Sans FB" panose="020E0602020502020306" pitchFamily="34" charset="0"/>
                        </a:rPr>
                        <a:t>Valores</a:t>
                      </a:r>
                      <a:r>
                        <a:rPr lang="fr-CH" sz="600" b="0" u="none" strike="noStrike" dirty="0" smtClean="0">
                          <a:effectLst/>
                          <a:latin typeface="Berlin Sans FB" panose="020E0602020502020306" pitchFamily="34" charset="0"/>
                        </a:rPr>
                        <a:t> </a:t>
                      </a:r>
                      <a:r>
                        <a:rPr lang="fr-CH" sz="600" b="0" u="none" strike="noStrike" dirty="0" err="1">
                          <a:effectLst/>
                          <a:latin typeface="Berlin Sans FB" panose="020E0602020502020306" pitchFamily="34" charset="0"/>
                        </a:rPr>
                        <a:t>Aproximados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Berlin Sans FB" panose="020E0602020502020306" pitchFamily="34" charset="0"/>
                        </a:rPr>
                        <a:t>Por</a:t>
                      </a:r>
                      <a:r>
                        <a:rPr lang="fr-CH" sz="600" b="0" u="none" strike="noStrike" dirty="0">
                          <a:effectLst/>
                          <a:latin typeface="Berlin Sans FB" panose="020E0602020502020306" pitchFamily="34" charset="0"/>
                        </a:rPr>
                        <a:t> 100g de ESTRELITAS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Berlin Sans FB" panose="020E0602020502020306" pitchFamily="34" charset="0"/>
                        </a:rPr>
                        <a:t>Por 30 g de ESTRELITAS + 125ml de leite meio-gordo</a:t>
                      </a:r>
                      <a:endParaRPr lang="pt-PT"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rowSpan="2">
                  <a:txBody>
                    <a:bodyPr/>
                    <a:lstStyle/>
                    <a:p>
                      <a:pPr algn="r" fontAlgn="ctr"/>
                      <a:r>
                        <a:rPr lang="fr-CH" sz="600" b="0" u="none" strike="noStrike" dirty="0" err="1">
                          <a:effectLst/>
                          <a:latin typeface="Berlin Sans FB" panose="020E0602020502020306" pitchFamily="34" charset="0"/>
                        </a:rPr>
                        <a:t>Valor</a:t>
                      </a:r>
                      <a:r>
                        <a:rPr lang="fr-CH" sz="600" b="0" u="none" strike="noStrike" dirty="0">
                          <a:effectLst/>
                          <a:latin typeface="Berlin Sans FB" panose="020E0602020502020306" pitchFamily="34" charset="0"/>
                        </a:rPr>
                        <a:t> </a:t>
                      </a:r>
                      <a:r>
                        <a:rPr lang="fr-CH" sz="600" b="0" u="none" strike="noStrike" dirty="0" err="1">
                          <a:effectLst/>
                          <a:latin typeface="Berlin Sans FB" panose="020E0602020502020306" pitchFamily="34" charset="0"/>
                        </a:rPr>
                        <a:t>energético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1722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771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v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408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183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err="1">
                          <a:effectLst/>
                          <a:latin typeface="Berlin Sans FB" panose="020E0602020502020306" pitchFamily="34" charset="0"/>
                        </a:rPr>
                        <a:t>Proteínas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6,4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err="1">
                          <a:effectLst/>
                          <a:latin typeface="Berlin Sans FB" panose="020E0602020502020306" pitchFamily="34" charset="0"/>
                        </a:rPr>
                        <a:t>Hidratos</a:t>
                      </a:r>
                      <a:r>
                        <a:rPr lang="fr-CH" sz="600" b="0" u="none" strike="noStrike" dirty="0">
                          <a:effectLst/>
                          <a:latin typeface="Berlin Sans FB" panose="020E0602020502020306" pitchFamily="34" charset="0"/>
                        </a:rPr>
                        <a:t> de </a:t>
                      </a:r>
                      <a:r>
                        <a:rPr lang="fr-CH" sz="600" b="0" u="none" strike="noStrike" dirty="0" err="1">
                          <a:effectLst/>
                          <a:latin typeface="Berlin Sans FB" panose="020E0602020502020306" pitchFamily="34" charset="0"/>
                        </a:rPr>
                        <a:t>Carbono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77,4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29,4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açucares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25,0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13,4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err="1">
                          <a:effectLst/>
                          <a:latin typeface="Berlin Sans FB" panose="020E0602020502020306" pitchFamily="34" charset="0"/>
                        </a:rPr>
                        <a:t>Lípidos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Berlin Sans FB" panose="020E0602020502020306" pitchFamily="34" charset="0"/>
                        </a:rPr>
                        <a:t>6,9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4,1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saturados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2,5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1,9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err="1">
                          <a:effectLst/>
                          <a:latin typeface="Berlin Sans FB" panose="020E0602020502020306" pitchFamily="34" charset="0"/>
                        </a:rPr>
                        <a:t>Fibra</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3,9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1,2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r" fontAlgn="ctr"/>
                      <a:r>
                        <a:rPr lang="fr-CH" sz="600" b="0" u="none" strike="noStrike" dirty="0" smtClean="0">
                          <a:effectLst/>
                          <a:latin typeface="Berlin Sans FB" panose="020E0602020502020306" pitchFamily="34" charset="0"/>
                        </a:rPr>
                        <a:t>Sal</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0,14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0,10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7966">
                <a:tc>
                  <a:txBody>
                    <a:bodyPr/>
                    <a:lstStyle/>
                    <a:p>
                      <a:pPr algn="ctr" fontAlgn="ctr"/>
                      <a:r>
                        <a:rPr lang="fr-CH" sz="600" b="0" u="none" strike="noStrike" dirty="0">
                          <a:effectLst/>
                          <a:latin typeface="Berlin Sans FB" panose="020E0602020502020306" pitchFamily="34" charset="0"/>
                        </a:rPr>
                        <a:t> </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67966">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D</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Berlin Sans FB" panose="020E0602020502020306" pitchFamily="34" charset="0"/>
                        </a:rPr>
                        <a:t>3,00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60%</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0,90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a:solidFill>
                            <a:schemeClr val="bg1"/>
                          </a:solidFill>
                          <a:effectLst/>
                          <a:latin typeface="Berlin Sans FB" panose="020E0602020502020306" pitchFamily="34" charset="0"/>
                        </a:rPr>
                        <a:t>Tiamina (B1)</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1,01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92%</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0,35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32%</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err="1">
                          <a:solidFill>
                            <a:schemeClr val="bg1"/>
                          </a:solidFill>
                          <a:effectLst/>
                          <a:latin typeface="Berlin Sans FB" panose="020E0602020502020306" pitchFamily="34" charset="0"/>
                        </a:rPr>
                        <a:t>Riboflavina</a:t>
                      </a:r>
                      <a:r>
                        <a:rPr lang="es-ES_tradnl" sz="600" b="0" u="none" strike="noStrike" dirty="0">
                          <a:solidFill>
                            <a:schemeClr val="bg1"/>
                          </a:solidFill>
                          <a:effectLst/>
                          <a:latin typeface="Berlin Sans FB" panose="020E0602020502020306" pitchFamily="34" charset="0"/>
                        </a:rPr>
                        <a:t> (B2)</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1,25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0,61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44%</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a:solidFill>
                            <a:schemeClr val="bg1"/>
                          </a:solidFill>
                          <a:effectLst/>
                          <a:latin typeface="Berlin Sans FB" panose="020E0602020502020306" pitchFamily="34" charset="0"/>
                        </a:rPr>
                        <a:t>Niacina</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13,9 mg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87%</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4,29 mg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27%</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B6</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1,24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0,43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31%</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a:solidFill>
                            <a:schemeClr val="bg1"/>
                          </a:solidFill>
                          <a:effectLst/>
                          <a:latin typeface="Berlin Sans FB" panose="020E0602020502020306" pitchFamily="34" charset="0"/>
                        </a:rPr>
                        <a:t>Acido fólico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178 µg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89%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58,0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a:solidFill>
                            <a:schemeClr val="bg1"/>
                          </a:solidFill>
                          <a:effectLst/>
                          <a:latin typeface="Berlin Sans FB" panose="020E0602020502020306" pitchFamily="34" charset="0"/>
                        </a:rPr>
                        <a:t>Acido pantoténico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5,16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86%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2,00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33%</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err="1">
                          <a:solidFill>
                            <a:schemeClr val="bg1"/>
                          </a:solidFill>
                          <a:effectLst/>
                          <a:latin typeface="Berlin Sans FB" panose="020E0602020502020306" pitchFamily="34" charset="0"/>
                        </a:rPr>
                        <a:t>Cálcio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454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57%</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288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7966">
                <a:tc>
                  <a:txBody>
                    <a:bodyPr/>
                    <a:lstStyle/>
                    <a:p>
                      <a:pPr algn="r" fontAlgn="ctr"/>
                      <a:r>
                        <a:rPr lang="es-ES_tradnl" sz="600" b="0" u="none" strike="noStrike" dirty="0">
                          <a:solidFill>
                            <a:schemeClr val="bg1"/>
                          </a:solidFill>
                          <a:effectLst/>
                          <a:latin typeface="Berlin Sans FB" panose="020E0602020502020306" pitchFamily="34" charset="0"/>
                        </a:rPr>
                        <a:t>Ferro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8,30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59%</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2,55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458037">
                <a:tc gridSpan="5">
                  <a:txBody>
                    <a:bodyPr/>
                    <a:lstStyle/>
                    <a:p>
                      <a:pPr algn="l" fontAlgn="ctr"/>
                      <a:r>
                        <a:rPr lang="pt-PT" sz="500" dirty="0" smtClean="0">
                          <a:latin typeface="Berlin Sans FB" panose="020E0602020502020306" pitchFamily="34" charset="0"/>
                        </a:rPr>
                        <a:t>*DDR = Dose Diária Recomendada Segundo o Decreto Lei 54/2010 de 28 de maio.</a:t>
                      </a:r>
                      <a:br>
                        <a:rPr lang="pt-PT" sz="500" dirty="0" smtClean="0">
                          <a:latin typeface="Berlin Sans FB" panose="020E0602020502020306" pitchFamily="34" charset="0"/>
                        </a:rPr>
                      </a:br>
                      <a:r>
                        <a:rPr lang="pt-PT" sz="500" dirty="0" smtClean="0">
                          <a:latin typeface="Berlin Sans FB" panose="020E0602020502020306" pitchFamily="34" charset="0"/>
                        </a:rPr>
                        <a:t>Uma taça com 30g de ESTRELITAS mais 125ml de leite meio-gordo fornece 18% da DDR de 7 vitaminas e ferro e 36% da de cálcio. </a:t>
                      </a: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880854">
                <a:tc gridSpan="5">
                  <a:txBody>
                    <a:bodyPr/>
                    <a:lstStyle/>
                    <a:p>
                      <a:pPr algn="l" fontAlgn="ct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4244" y="5864718"/>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3808596694"/>
              </p:ext>
            </p:extLst>
          </p:nvPr>
        </p:nvGraphicFramePr>
        <p:xfrm>
          <a:off x="4871865" y="207323"/>
          <a:ext cx="6773288" cy="4647268"/>
        </p:xfrm>
        <a:graphic>
          <a:graphicData uri="http://schemas.openxmlformats.org/drawingml/2006/table">
            <a:tbl>
              <a:tblPr>
                <a:tableStyleId>{5C22544A-7EE6-4342-B048-85BDC9FD1C3A}</a:tableStyleId>
              </a:tblPr>
              <a:tblGrid>
                <a:gridCol w="2692311"/>
                <a:gridCol w="1983809"/>
                <a:gridCol w="2097168"/>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Energia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Lípidos</a:t>
                      </a:r>
                      <a:endParaRPr lang="fr-CH" sz="1800" b="0" u="none" strike="noStrike" dirty="0" smtClean="0">
                        <a:effectLst/>
                        <a:latin typeface="Intro "/>
                      </a:endParaRPr>
                    </a:p>
                    <a:p>
                      <a:pPr algn="ctr" fontAlgn="ctr"/>
                      <a:r>
                        <a:rPr lang="fr-CH" sz="1800" b="0" i="0" u="none" strike="noStrike" dirty="0" smtClean="0">
                          <a:solidFill>
                            <a:srgbClr val="000000"/>
                          </a:solidFill>
                          <a:effectLst/>
                          <a:latin typeface="Intro "/>
                        </a:rPr>
                        <a:t>dos quais </a:t>
                      </a:r>
                      <a:r>
                        <a:rPr lang="fr-CH" sz="1800" b="0" i="0" u="none" strike="noStrike" dirty="0" err="1" smtClean="0">
                          <a:solidFill>
                            <a:srgbClr val="000000"/>
                          </a:solidFill>
                          <a:effectLst/>
                          <a:latin typeface="Intro "/>
                        </a:rPr>
                        <a:t>saturados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a:effectLst/>
                          <a:latin typeface="Intro "/>
                        </a:rPr>
                        <a:t>Hidratos</a:t>
                      </a:r>
                      <a:r>
                        <a:rPr lang="fr-CH" sz="1800" b="0" u="none" strike="noStrike" dirty="0">
                          <a:effectLst/>
                          <a:latin typeface="Intro "/>
                        </a:rPr>
                        <a:t> de </a:t>
                      </a:r>
                      <a:r>
                        <a:rPr lang="fr-CH" sz="1800" b="0" u="none" strike="noStrike" dirty="0" err="1" smtClean="0">
                          <a:effectLst/>
                          <a:latin typeface="Intro "/>
                        </a:rPr>
                        <a:t>Carbono</a:t>
                      </a:r>
                      <a:endParaRPr lang="fr-CH" sz="1800" b="0" u="none" strike="noStrike" dirty="0" smtClean="0">
                        <a:effectLst/>
                        <a:latin typeface="Intro "/>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1800" b="0" u="none" strike="noStrike" dirty="0" smtClean="0">
                          <a:effectLst/>
                          <a:latin typeface="Intro "/>
                        </a:rPr>
                        <a:t>dos quais </a:t>
                      </a:r>
                      <a:r>
                        <a:rPr lang="fr-CH" sz="1800" b="0" u="none" strike="noStrike" dirty="0" err="1" smtClean="0">
                          <a:effectLst/>
                          <a:latin typeface="Intro "/>
                        </a:rPr>
                        <a:t>açucares</a:t>
                      </a:r>
                      <a:endParaRPr lang="fr-CH" sz="1800" b="0" i="0" u="none" strike="noStrike"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solidFill>
                            <a:schemeClr val="bg1"/>
                          </a:solidFill>
                          <a:effectLst/>
                          <a:latin typeface="Intro "/>
                        </a:rPr>
                        <a:t>Fibra</a:t>
                      </a:r>
                      <a:endParaRPr lang="fr-CH"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u="none" strike="noStrike" dirty="0" smtClean="0">
                          <a:solidFill>
                            <a:schemeClr val="bg1"/>
                          </a:solidFill>
                          <a:effectLst/>
                          <a:latin typeface="Intro "/>
                        </a:rPr>
                        <a:t>6,2 g</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u="none" strike="noStrike" dirty="0" smtClean="0">
                          <a:solidFill>
                            <a:schemeClr val="bg1"/>
                          </a:solidFill>
                          <a:effectLst/>
                          <a:latin typeface="Intro "/>
                        </a:rPr>
                        <a:t>1,8 </a:t>
                      </a:r>
                      <a:r>
                        <a:rPr lang="en-GB" sz="1800" b="0" u="none" strike="noStrike" dirty="0">
                          <a:solidFill>
                            <a:schemeClr val="bg1"/>
                          </a:solidFill>
                          <a:effectLst/>
                          <a:latin typeface="Intro "/>
                        </a:rPr>
                        <a:t>g</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r>
              <a:tr h="307574">
                <a:tc>
                  <a:txBody>
                    <a:bodyPr/>
                    <a:lstStyle/>
                    <a:p>
                      <a:pPr algn="ctr" fontAlgn="ctr"/>
                      <a:r>
                        <a:rPr lang="fr-CH" sz="1800" b="0" i="0" u="none" strike="noStrike" dirty="0" err="1" smtClean="0">
                          <a:solidFill>
                            <a:schemeClr val="dk1"/>
                          </a:solidFill>
                          <a:effectLst/>
                          <a:latin typeface="Intro "/>
                        </a:rPr>
                        <a:t>Proteínas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smtClean="0">
                          <a:effectLst/>
                          <a:latin typeface="Intro "/>
                        </a:rPr>
                        <a:t>Sal</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3922415" y="3098699"/>
            <a:ext cx="804672" cy="140348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956304" y="332656"/>
            <a:ext cx="804672" cy="133866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871865" y="4922031"/>
            <a:ext cx="6773288" cy="1581824"/>
          </a:xfrm>
          <a:prstGeom prst="rect">
            <a:avLst/>
          </a:prstGeom>
          <a:solidFill>
            <a:schemeClr val="bg1">
              <a:alpha val="6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sz="2000" b="1" dirty="0" smtClean="0">
                <a:solidFill>
                  <a:srgbClr val="002060"/>
                </a:solidFill>
                <a:latin typeface="Intro Light"/>
                <a:cs typeface="Intro Light"/>
              </a:rPr>
              <a:t>BOM FUNCIONAMENTO INTESTINAL</a:t>
            </a:r>
          </a:p>
          <a:p>
            <a:pPr marL="360362" indent="0" algn="r">
              <a:lnSpc>
                <a:spcPct val="100000"/>
              </a:lnSpc>
              <a:buNone/>
            </a:pPr>
            <a:r>
              <a:rPr lang="pt-PT" sz="2000" b="1" dirty="0" smtClean="0">
                <a:solidFill>
                  <a:srgbClr val="002060"/>
                </a:solidFill>
                <a:latin typeface="Intro Light"/>
                <a:cs typeface="Intro Light"/>
              </a:rPr>
              <a:t>AJUDAR A CONTROLAR OS NÍVEIS DE AÇÚCAR NO SANGUE</a:t>
            </a:r>
          </a:p>
          <a:p>
            <a:pPr marL="360362" indent="0" algn="r">
              <a:lnSpc>
                <a:spcPct val="100000"/>
              </a:lnSpc>
              <a:buNone/>
            </a:pPr>
            <a:r>
              <a:rPr lang="pt-PT" sz="2000" b="1" dirty="0" smtClean="0">
                <a:solidFill>
                  <a:srgbClr val="002060"/>
                </a:solidFill>
                <a:latin typeface="Intro Light"/>
                <a:cs typeface="Intro Light"/>
              </a:rPr>
              <a:t>“IMPEDE A ABSORÇÃO” DE COLESTEROL</a:t>
            </a:r>
            <a:endParaRPr lang="pt-PT" sz="2000" b="1" dirty="0">
              <a:solidFill>
                <a:srgbClr val="002060"/>
              </a:solidFill>
              <a:latin typeface="Intro Light"/>
              <a:cs typeface="Intro Light"/>
            </a:endParaRPr>
          </a:p>
        </p:txBody>
      </p:sp>
    </p:spTree>
    <p:extLst>
      <p:ext uri="{BB962C8B-B14F-4D97-AF65-F5344CB8AC3E}">
        <p14:creationId xmlns:p14="http://schemas.microsoft.com/office/powerpoint/2010/main" val="669115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8412168" y="1586922"/>
            <a:ext cx="3695876" cy="4275996"/>
            <a:chOff x="8412168" y="1586922"/>
            <a:chExt cx="3695876" cy="4275996"/>
          </a:xfrm>
        </p:grpSpPr>
        <p:sp>
          <p:nvSpPr>
            <p:cNvPr id="31" name="Retângulo 30"/>
            <p:cNvSpPr/>
            <p:nvPr/>
          </p:nvSpPr>
          <p:spPr>
            <a:xfrm>
              <a:off x="8432122" y="1609664"/>
              <a:ext cx="2977773" cy="4253254"/>
            </a:xfrm>
            <a:prstGeom prst="rect">
              <a:avLst/>
            </a:prstGeom>
            <a:solidFill>
              <a:schemeClr val="bg1">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7" name="Rectangle 5"/>
            <p:cNvSpPr txBox="1">
              <a:spLocks noChangeArrowheads="1"/>
            </p:cNvSpPr>
            <p:nvPr/>
          </p:nvSpPr>
          <p:spPr bwMode="auto">
            <a:xfrm>
              <a:off x="8412168" y="1586922"/>
              <a:ext cx="3695876" cy="707886"/>
            </a:xfrm>
            <a:prstGeom prst="rect">
              <a:avLst/>
            </a:prstGeom>
            <a:solidFill>
              <a:schemeClr val="accent5"/>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2000" b="1" dirty="0" smtClean="0">
                  <a:solidFill>
                    <a:schemeClr val="bg1"/>
                  </a:solidFill>
                  <a:latin typeface="Intro "/>
                  <a:ea typeface="+mn-ea"/>
                  <a:cs typeface="+mn-cs"/>
                </a:rPr>
                <a:t>PREFERIR CEREAIS INTEGRAIS</a:t>
              </a:r>
              <a:endParaRPr lang="pt-PT" sz="2000" b="1" dirty="0">
                <a:solidFill>
                  <a:schemeClr val="bg1"/>
                </a:solidFill>
                <a:latin typeface="Intro "/>
                <a:ea typeface="+mn-ea"/>
                <a:cs typeface="+mn-cs"/>
              </a:endParaRPr>
            </a:p>
          </p:txBody>
        </p:sp>
      </p:grpSp>
      <p:grpSp>
        <p:nvGrpSpPr>
          <p:cNvPr id="7" name="Grupo 6"/>
          <p:cNvGrpSpPr/>
          <p:nvPr/>
        </p:nvGrpSpPr>
        <p:grpSpPr>
          <a:xfrm>
            <a:off x="4477642" y="1574026"/>
            <a:ext cx="3664906" cy="4288892"/>
            <a:chOff x="4477642" y="1574026"/>
            <a:chExt cx="3664906" cy="4288892"/>
          </a:xfrm>
        </p:grpSpPr>
        <p:sp>
          <p:nvSpPr>
            <p:cNvPr id="29" name="Retângulo 28"/>
            <p:cNvSpPr/>
            <p:nvPr/>
          </p:nvSpPr>
          <p:spPr>
            <a:xfrm>
              <a:off x="4477642" y="1623275"/>
              <a:ext cx="2977773" cy="4239643"/>
            </a:xfrm>
            <a:prstGeom prst="rect">
              <a:avLst/>
            </a:prstGeom>
            <a:solidFill>
              <a:schemeClr val="bg1">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1" name="Rectangle 5"/>
            <p:cNvSpPr txBox="1">
              <a:spLocks noChangeArrowheads="1"/>
            </p:cNvSpPr>
            <p:nvPr/>
          </p:nvSpPr>
          <p:spPr bwMode="auto">
            <a:xfrm>
              <a:off x="4477642" y="1574026"/>
              <a:ext cx="3664906" cy="707886"/>
            </a:xfrm>
            <a:prstGeom prst="rect">
              <a:avLst/>
            </a:prstGeom>
            <a:solidFill>
              <a:schemeClr val="accent6"/>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2000" b="1" dirty="0" smtClean="0">
                  <a:solidFill>
                    <a:srgbClr val="002060"/>
                  </a:solidFill>
                  <a:latin typeface="Intro "/>
                  <a:ea typeface="+mn-ea"/>
                  <a:cs typeface="+mn-cs"/>
                </a:rPr>
                <a:t>2 A 3 PEÇAS DE FRUTA</a:t>
              </a:r>
            </a:p>
            <a:p>
              <a:pPr algn="r"/>
              <a:r>
                <a:rPr lang="pt-PT" sz="2000" b="1" dirty="0" smtClean="0">
                  <a:solidFill>
                    <a:srgbClr val="002060"/>
                  </a:solidFill>
                  <a:latin typeface="Intro "/>
                  <a:ea typeface="+mn-ea"/>
                  <a:cs typeface="+mn-cs"/>
                </a:rPr>
                <a:t>6G FIBRA</a:t>
              </a:r>
              <a:endParaRPr lang="pt-PT" sz="2000" b="1" dirty="0">
                <a:solidFill>
                  <a:srgbClr val="002060"/>
                </a:solidFill>
                <a:latin typeface="Intro "/>
                <a:ea typeface="+mn-ea"/>
                <a:cs typeface="+mn-cs"/>
              </a:endParaRPr>
            </a:p>
          </p:txBody>
        </p:sp>
      </p:grpSp>
      <p:sp>
        <p:nvSpPr>
          <p:cNvPr id="3" name="AutoShape 2" descr="data:image/jpeg;base64,/9j/4AAQSkZJRgABAQAAAQABAAD/2wCEAAkGBxQSEhUUExQWFhUWFhkYGBYYGBwYGBwaGBYdGBoXHRgaHCggGB0lHBcXITEhJSkrLi4uGiAzODMsNygtLiwBCgoKDg0OGxAQGzclHyQ3MywsLCssMCw0Liw0LywvLCwsNCw0LDQsLC0sLCwvLCwsLywtLCwsLCwvLCwsLDQsLP/AABEIAOEA4QMBIgACEQEDEQH/xAAcAAEAAwEBAQEBAAAAAAAAAAAABQYHBAMBAgj/xABJEAABAwEFAwgFCAYKAwEAAAABAAIDEQQFEiExBkFRBxMiYXGBkaEUIzJCcjNSgrGywdHwJENTYnOSFRY1Y4Ois8Lh8SVE0qP/xAAaAQEAAgMBAAAAAAAAAAAAAAAAAwQBAgYF/8QANREAAgECAggFAwMEAwEAAAAAAAECAxEEMQUSITJBUWFxEyIzkfBCsdEjNMEUgaHxUmLhJP/aAAwDAQACEQMRAD8A3FERAEREAREQBEXBfNtEMZkJo0anWg3ZdtB3oZSu7I7i6mq8fTGbnA9mf1LKL22lcXFzGl3xnh1D8VH/ANd7bT2mxt06LBqNRU14qF14I9GnonEz4W7s2kWgcHfyn8F8E/7rvL8VijtrrQTnPJ3Gn2VzT3xaHGotM9P4r/xWv9TEsrQVfjJG4TW0N1a7y/Fccl/xj3ZO5o/FYTardNvmmPbI/wD+lwut0wOU0o/xHa8dVlYhPgaz0LUj9SP6DbtBGR7Eo+j+BX5dtLAPa5xvbG77gV/PzL3tLfZtEo/xHfiv3/WW2j/2ZT2kO+0CtvGiQvRdRcUb/DtPZXaTN7wW07ajJSMNtjf7L2O7HArNrjs3PWaJ8hLnPja5zssyRU5AcVXrw2jfZ7TJE2NjmMdhFagnIGtRl5LeU0ldlOlhqlSThHNG4osgsG1kgmi5svYXEARl2Njq+7TcewLXgsqSe1GlWjOlLVmrM+oiLJGEREAREQBERAEREAREQBERAEREAKqHKTeYjs3NaulIAFadEGpP1DvVsleGgkkAAVJOgA3rE9oL1NrtL5D7IyYNwaNOwnXtUVaerE9HRmGdasnwjtOJmi7bjsQtDbVDTpGISR9T4zTzD6d69Lku70iZkZJANS6mtGipp15U71L7DOgltTpII5Iy2ItkY52MVc9uCjqA54XVB4KpTjeSZ0eOrqnSklmrPtt2e9jO20/IUjZmmgpnVctripNKBo2V47g8gKxbGRk2uGjS6jsRAGYoD0uwGlVpa8rFvX1aTqclf/BXLeucWerXuq0YKdEnM14LVr+2dstsBkhc1r9DJHQtLt+JmlfAqjT3fLYg9s8LZYHkYnt1FNHNfrGe3IqbwnHPI8taQhWy2S5MrJXkpi3XVRnPQO5yHeaUew/NkaNPiGRUQ5a2JlNSV0aryc2vnLIGE9KJzm9xOIeTvJVTbSy4LdJQHpBsni2hPiCv3ybXkI7QY3HKVtB8TdPEFyluUyzUdBMMqh0Tsj8Q8i5TS81PseZR/RxzXCX+ytmUxSQ2husbg8fRzp3io71vt1Xg20QxzM9mRocK60I0PWv5+sTsTC3VXnknv8McbE8nMufHXQb3MHbr/MtaE7OzJ9L4bXgqseGfY1NF8C+q2c0EREAREQBERAEREAREQBERAEREBS+Um83MibCw052uI78LSMh2lZpaDgFGq+8qB9ZZ+x/1hZ/eCo4h+Y67Q0IqgmuIuS+32e0Rze1hObeLTk4eHnRaWJvRv0yyMbLZpqOlYxoD26kuFMzqajca8csjs8DnvaxmbnODWjrJoOxaWXPudzTUyWWUgFtRVj6EuLWnUHWg4eKk7Loa6ShGU422yezV/wCS5d1miutvqO1VjtFI6k81aA0dEF1Q2QDVv7wzC+XJaH3dbRz4o0tLS4GrcDqUkafebUDuqrJfGyUFsZz9ke1rnZ5fJvO+o1Y78kKrBzoR6Hb2ObHnzb9XRE+8x2jo+LUcXF3f9mIVqVWnKEMnvQ4rqvx9nnLbQ3DLBIbTYS6juk5jcznnVo0e3fh8OrjuvbdsnQtDQw6Yx7J41HueY7F8sN9y3e/0efpw5Fj259E6PYfeb1blI3pc1mtjedjLQ4j5RnvdTm7z4FTR/wCvsebWsko4hXX0zX8n7gueFjzLEMONpDmtPq3tP7ungs82ru4WechvsOGJo4DOre417qK4XDc1oge5he0wuBoATiDtxAI6O/LRUzapkrZy2Vxe4DJ24tzoQAKDfUcQVme7kaYW6rNKesre/L2I+67QWTRurTDIw9wcCfKq1LlGk/RGg51mbQ8Oi5ZIx1D2gj+YEA+YWi7V2ozXdZpDq5zCe0xlax3WixVj+vTl1KjC8g1B3qQxObhnjJbLG4Fp6xpX6lFt3KSrWE14qtezPcilKLTN+uC8PSLNDNSnORtfThiFSF3qu8nlf6Nstf2Y6958uCsS9FZHD1IqM2lzCIiyaBERAEREAREQBERAEREAREQGd8qI9bZ/hd5EfiqBeKvnKe8c/CN+A17C4b+5US3U36Z6dioYjeOw0P8At184kvya3eJLUZDpC3EPifVrT4Yl57eXz6RaC1p9XDVgoci6vTd45fRXTsVb+Zs1ukB6TGMI8Hhv+YhVGLhr1pJ2ppLiKUNfFzqy+myXttJS4b9lsry6NwAObmOqWu6qDQ094ZrRbDf1mvFnNyMGI1rE/jStWO3nsoVkzad9e5dNjsckzxHE0ue7QA07TXcOtYhUcdhvi8DTrLxL6sl9X5NDvHZJjoHQh5wjpQ48zE46tDtSw5ZHRZyPSbFJWjonbwRVrvueMtR5K4WOa8bMMLmNtDG6sD2ve0dRBxdxBUhNfMDmR86eb5xpcGyimho5riRQEHirOrGW1bGeMqtWjeMrVIvkRV1bTtnaRg9aBXmxTp01LCcq/ukqkbS3p6TIDgwhgwgH2tc68M9y0iz3RZ2uEscbMW5zdMxSuRpWiou3cLG2kFmTnNq8DjXInrI+pZqKWrtZFhZUXXepFrvwKwArpeE+O6bL+7KWn6IePqoqWw5qzQSYrsc39namnufGfvqoU8z0KkbuL5NfgjMWmVMvHrUow+pNFENUrF8kdO/RQs9Wk9jNp5OHA3bZqbmEcNHuFR1ZKyqs8m7v/G2bIijSMxTR7grMvRjkjiq/qy7v7hERZIgiIgCIiAIiIAiIgCIiAIiIDOOVA+ug+B31hUG8VfuVAnnoOGB1P5hXLsVBvD8+H/HmqGI3jsNEegvnFk1sPCwttBlwmN4jiwuya58jjgxEZgYmgfSXJK+xvcY5oH2ORpILmOMkYP7zHZ07OK9dh4mz+k2Rxpz0YLSdzmHI91Qe5fJGC1nm5SIbczoFzsmTUyo4+6+mVfeqO7b6URt2rz1m+GTyVtjtxXB7ORGXldb7ORio5jwSyVprG8cWu8Kg5rv2OvFkFpa5+TXgxk7gHaH+YN7qrs2escwe6w2iJwjlDtWnoSAEtladNRQkZGoVXlbSoO4kZaZZKN+VposxarQlSk77M1xTyZZrfsRPHITE9ojzIkLsLmjXpdnELivu/YnubE4GZkbQ30gU50upRzxXJzTwPbXRSmzm1wYBDaTVoFGy60G5ruI6929e197IwzVkgcIy7PLON3XQad3grCimvJ7HkTqyp1EsTwykvv8APYpVusTom87E8uiccnsq2h+a8A9FyhZN/mr5cOz88ErhJgML2ua9uKodlllTz7VVtprq9HmLQegekyutK0p1kHLwWrg0rktPEwlNwvd535/+kMxTl3urZbUzrgf4PLT9oKEBJKl7qPRnHGEn+V7HfcVqiZrZ7fc5g7ipKM+qKi2lSLPkitGXYPM2vkvr/RsFf36V4c46itarHJqKXZZvgd/qOVnV6OSOOru9WT6sIiLYiCIiAIiIAiIgCIiAIiIAiIgM65UD66DrY8eJA+9Z/eKv3Kg718A/cOf0lQbx0VCvvHYaI/br5xOW6re6CaOVurHV7QciD1EEhaBtZcDbdE21WaheWg0/aN3D4xp16cFmjjXNWvYjaf0U81KfUvOv7N28/Ccq8KV4rNOS3ZZMxjaVS6rUd6P+VyIeG97QyMxieVra4SzG4EcRTcN1Ml27JXfHPaWRy+zRxppiLRUNy8e5XnaPZOO1+tYQyY5l49h43Yqb6e8O+qzySOaxztJBZJG6ra6Gm8HRzSMsuKTg4yWtkMPiaeIpSjT8s2suNzuvS3xxySRvsNnAY6hDcTX0rkcYOdRTNfLrtQB/QpjG4/8ArTnEx3wP4+BVsElkvOMYmjnGjNtaSN40cNW+IVG2t2f9Fc0sxOjdoXUycPdJAHaOwqRprzLaijGpTqfpTTjLk9qfv/vqSrtsSxxZPA5jxqAdO4508VVdpL39Ke0huFrQQ0VqczUknuUnYbQ22NEE59aB6mY65D5Nx94H85qt2yFzHOa8EOaSCOsJKUmuhilh6UJu0bSXy6OVuqlrmzkI3mKUf/k4/copmqmNnRW0RD5zsP8AM0t+9acSy91nEFIMPqio+IZDs813tHqzqtS1HJm28lraXXZtcw45mv6x2nAdStiqnJf/AGZZux9M65c46leB6la1ejkjka3qS7sIiLJEEREAREQBERAEREAREQBERAZxyofLQfA77SoN4lX7lPaefgO7A7d+9xVAvFUK+8dfoj0F84kSfvX7r10X4dXzXq0NLXVNCBlw6xpw7FGi+Xy7rdabrwxzt52yuNGPbnhrnlXTf0D3FXCUWa2w16MsR4ag08WO8Cs4v++bQ6FtmtUdHtc17X6YmgEdh1BqPrURdttlhfihc4O34c6gZmo0cKV1VjxVF24Hiy0e60fFuoz5rJ9ehab32FeHY7PLQ6hrjhI7Ht+8KGt814MY6OeN0rCKHEznO8OZn31qp2wbfggC0RkV/WMzB68JzHcSpWK/bPIOhMyvWQ0+DqFSRjB7rsVKlXFUtlaGtbjb+UZzcVzTPmjOBzWtcHFzgWijTXKupyXtyhRATMeBTGCCOOHQ+B8ldbbfEEbSXSs7A4OPcBUrN9pr29JlxAUY0UYDrTeT1n8EkowjYUatWvWVRqySIVpUxs8aWmz/AMaPzeFEMGakrmdSeE/3sf2woeJ6H0s/M8eGR7fmvc3wcQur9UV+r9jpap2/3z/N1fvXxzfVlavYyxSd4X6G18lp/wDF2bsf/qO/PBW1VHkrxf0ZZ60p08NNzcbqA8TWqtyvRyRydf1Jd2ERFkiCIiAIiIAiIgCIiAIiIAiIgM35UG+vgNPcdn9Ifj5qg3itA5UPloOpjvtBUC8lRr7x1+iP26+cSLLCSaDSpI4AZlfcFatpnkB2kgffRfuGcMD6++wt0rkd3UTTVebHkUI1qD4aKIvM2Ge02aUix2nBzmFhwurSpH6t5pnUHShVbvfY2azSc9Y3F2A1DSQJG66bnim7611WaGK97M2pDbTGA0u3g8SPeY7XqNe+Ohv+13e/mbS0yMGlTU4eLJPeHUfJWpNPey5nP0IVYXjSl5lvQlx6ruRtos7bbiaGiG1srWKmGOQ6uLR7j99NPrVUmiIJaWkEGhBGYPWtfhksltwysAL4yD82RpBrR1MyKjrCq/KNdowtnbQPxBjv3gakHtFPDsWJU/LrIkoY79XwpJro+D/H2KC5fLRZi1ge7R9cI4gau7Nw4qV2eus2iZrT7Dek89QPs95y8V+Nsrbztrko0Naz1bQKUo3XTIZ1WijsuWKlW9Tw13ZBNUpcRItEBG6aP7YUWFL7ONraoB/es8nAosw9x9iS2uyt85O9wPDVjTqFyzn1Z4qT23i/T3Ae81hH8tP9qjJSRGWnw1zp/wBLE15mSYR3oxfRGzclf9mWehr8p3etdlorcqVyR2Usu6Mk/KOe+meQxYQM9cm1r1q6q5HJHMYj1Zd2ERFsQhERAEREAREQBERAEREAREQGa8p2L0iGvs4Dh7cWf3Kh3kr/AMqB9dB8DvtBZ/eOio1946/RPoL5xIwb9+S+Vp+fz1IaL6DTPeNFEXi23Vs3bIHCSF8fPtaHmEP6eB2gc0ihqRpXzVtsN9We3sMNoYGyiodC/LMalhOdfAjzXHaecmbHeFiNZObwyRHMOaNW0+c0166addDva8XzzPmcA17jnhBbQtAaKZ1BFO2qsOSp5HjQpSxl3LY1xWxp8nzXJl1/qbzMzJbNM5tHCrXDF0Sc21BFQRlQqC5Q7ucC2YPcWE0LS4kNcdC0E5A08e1d1wbWveOZkLecOUcjvZcfmPpoT84f9wO1d/zS+okiEWB3SbUkkjTMjTOuS2bhqbCClTxSxC13e3HZtX8kvsLZgIHPpQvec+puQ88XiqXtTZyy1SgjJzy4HiHZgj87lftkD+hx9ReP85VM2svgTyYWgc2wkB1OkToTXhwC2klqIioSm8XPlx/grzVP7GMBtsAINMdf5Wk/dRV9qtfJ7BitjT8xj3eWH/coorzIu1XalJ9GdvKIz9LaeMLfJzgoaT5M66DL87qqe5SW/pEZ/uqf5yq7L7B/O5Km+yXAu+Hj2Nr5Kx/4yD2tZMnVy9a7IV3BW5VXkwJN2WapB6LtBT9Y7LtVqVuOSOarepLuwiIskQREQBERAEREAREQBERAEREBm/Kf8vBl7js+PS0VAvEq/cp4/SIc/wBWaiunSyy3Vz8FQ7cQK1zqKDLfXVUK+8dfon0F84kUwitTx0QNqQKjNTmzkDBHaZ3RtlMEbS1jq4aucRicN4ACkNp7osxszbXZiGg4Q+MHKrsjQatIOoWFBtXJJYqMamo0+V+uZw7IbRuscm90TiMbN/DG3rHnSnBX++9mbNbW8604XuAIlZmHA6FzdHeRVa2jtjbI+ONlks7oTG1zXuZVzuNH61FB15qQsluPokJsr22Zzy8MimJcx4Bq5rSdBX2SdKkKaFleMtp5mJ1puNektVvZe+fe3zmVy3bEWlpo0Me35zXYe8h2ndVdm3F1+oileRzjA2N7h71Rv+l9ZUjLto6EllqszmPG5pFD1gO1HYSqvtTtObU0RtYWR1qamrnEaVpkAOCPw0nYQ/q6lWDmlZcVbajs2btlLDaKHOPGR3syPjVUV48FZNln1M8P7WF9PiaMvIlVp5WG7pEtOGrUqdbM8mK+8mEFZJn8Gtb3ucT/ALVQmBahyaWbDZnP3ySkg9TQG/WHLamvMQY2WrQfXYcHKWPXQfw3fa181WHmjCeH4Kz8ph9dB/Dd9tVhxyNKbsjp39S0q77LeA/bRNv5Lif6Ms1TXJ+v8R2StaqfJa+t12bXIPGYppI5WxW45I5qt6ku7CIiyRhERAEREAREQBERAEREAREQGccp3y8GlcDu32lQbyGiv3Ka39IhyzMZz+lx8fFUK8wqFfeZ2OiV/wDPH5xZIbATN5+SF9C2eJzD1kZ/UXKEva7HWaV8T9WnI/OafZcO771z2ad0b2vYaOY4OaesLTrzu6K9LMyVlGyUqw/Nd70buqv3FbRWvGyzRDXq/wBNW13uy2Po1k/Y4NhL3itEYsloDXuYPVh4Dg5o0GfvN8wuXbq47SXmWgkhDcLWsbTmmjdgH2h30VRlgkikLHAsfES6laEaGoO/cQQr1cG3PRDLXUbhMBkfiA39Y8AsqSktWRFVoVKM/HoLWTzXfiu/QrN13q2UNs1qq+InCx/vxOOQIOpbXcfqyUVf11vs0pjkzFOi4e83j28QtZdY7NMRM1kMhByeA1xrqDUb1WuUVjPRxipjDxg4nc7up9QW7peW7ZWpY+9dRjGyea68/wAlAum081PG/cHivYcj5Erwvyzc1PKz5rzT4Tm3yIXnJ2bipPawYnQzftYGOPa0AHyIWi2xLdTZVXVW9tv5K/VbZs3ZeZs0Me9rBX4jm7zJWSbOWLnrTFHuLwXfC3pHyFO9bS11FNRWbPL0lU3YLuUTlJdW0RDhF9bz+CrUg6J8Pz5qw8ocjXWpoGoiaHdtXH6iFAOpgdUHhXdUYSAT2F6gqb7PWwathorobXyWMAuyz0FKh57zK5W1Vbky/s2z0Ncn/wCo5WlXI5I5qt6ku7CIiyRBERAEREAREQBERAEREAREQGecpcfroXVNMBFO/wDPgs/vH/r8VfeUrELRDn0SzT4Sa/aCpklgdKDhLRQgdJ2HX3uFBvPWqFZXmzsdFNRw0W38uV53ZRT+yO0XoklHV5p5GIDOhGWMdfEbx2KItdjdGGudSj64TUEEDfl2g9jgd65wyoJ3AgVGYqakDvoVrFuLJ6sIVoOMtqZsV7XJBbomk8KxyszIB4H3mngfJZ1fuz9osuThijrUSN9nv+Z3+K/Wy21MlkOGmOEnNlcxXUtO49Wh81p93XxDamVieHcWnJw6nNVny1ejPEbxOAdt6Hz2+xiXOEGrSQeIJHmF42h7iauJJ4kknxK1m9tk7NLU83gcd7Oj34fZ8lXZ+T4Zls7sINM2gn7Q48Fo6M0WI6Uw8tr2Pt+CgkE5CpJIAHE7grJttZmsgs7B7nQ/yCvmFYrt2XhgIdnI/UOdoOxo39aq22tr56dsMfSLThy3veQKd2Q8VvqakXfiVXiVXrxUMo3bJDk0sA9dO7I/Js4Ee07/AGjxV/i8lFXPd7YIWRNzwih6zqXd5qpeEcVYgrKx5OIqeJUcjLtr5cVum4Atb4MaPrXGfZIrlvHdr20qvK12jnJpH/Pe4+LiR5UXRKKN0B7VQm7yuddh6erSS6Gz8l8tbss+VKY2kdYldVWtVXkyFLts4pSgf119Y7NWpXY5I5Gv6su7CIi2IgiIgCIiAIiIAiIgCIiAIiIDPuUxvrYDnTC4VplWo3qnw21sWOrnscaAPYAaZ+1Q606tanRbRbrG2VtHAd4qO8bwqVfey8QFXx4RveyuEdeWY03hV50W5XR7OD0lTp0vCqJ25r3KJNb2OkDmOoQJX0LfZdzIjY0agkloNRkKhed922OSN2FzS4yNyaA3ogy0yAG548Qp6bY6zHNszx2Fv1FoKj7Tse2pItPXm0fc5aOlU5FuONwd01Jq3NFVjPVlXXs3VXtHK5pDmktcNC0kEd4zUydmCKjn2EdbTkeORPZ3rwfcJH66P/N+Cj8GfItrSWFatrHXZdtrSwUeWyj98UP8zaeYK95NvCR8j2gPy+yoKW6yP10XifwXk26HGtHs8T+Clj4qKNR6Pm77P7bDsvXa+aQYWBsYORLTV9PiOncF7bA3SXyG0OHRjNGdbzkT3A+J6lyxbJSvPykQr8WleGFaJd13tjjbHGRhaKDWtd5OWpNSpIQk3eRUxOIowpalDjyDNV9va08zZ5ZPmsdTtIoPMhe/ohG8fnvXFfd2C0Rc26YRsLgSQQSQ3QeND3KeV7bDy6WqprWy4mTwN0Ck7fIA3X3aeVP+FcrJsvYYyKvllduAOp+iBVWe7di4i4PdC2NuoGbpD2k1w/WqfgSb2nRPTFGMbRTbJLk6hc27bMHChLC6nxOLh5EKyL8QxhrQ0CgAAA6gv2rSVlY52ctaTlzCIiyahERAEREAREQBERAEREAREQBflzajPTgv0iAhJ7rA6PN4mkZOFKjqINDpkCPBQN63Az5pA7D+CvKLNwZNa7ojo7e6lAa6CtdOOviq/aLuLTUO+9bs+MHUA9oXhJd8TtYoz2safuS5rY/nqSynicjuXRY4qn2jx+9bsbjs2vo8Nf4bfwRtw2YaWeEf4bfwS41TLLDZagdIinn1eJCnbLd4OrjUddNVe47qhbpFGPojjXgvVljYMwxo+iEuZsUuG7m11P3mnVvXp/V/EejG492EedArsBRfUuZK/cGz/MuxvILgKNA0bxzpmf8AlWBEWAEREAREQBERAEREAREQBERAEREAREQBERAEREAXxEQBAvqLACIiyAiIgCIiAIiIAiIgCIiAIiID4iIg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048" name="AutoShape 4" descr="data:image/jpeg;base64,/9j/4AAQSkZJRgABAQAAAQABAAD/2wCEAAkGBxQSEhUUExQWFhUWFhkYGBYYGBwYGBwaGBYdGBoXHRgaHCggGB0lHBcXITEhJSkrLi4uGiAzODMsNygtLiwBCgoKDg0OGxAQGzclHyQ3MywsLCssMCw0Liw0LywvLCwsNCw0LDQsLC0sLCwvLCwsLywtLCwsLCwvLCwsLDQsLP/AABEIAOEA4QMBIgACEQEDEQH/xAAcAAEAAwEBAQEBAAAAAAAAAAAABQYHBAMBAgj/xABJEAABAwEFAwgFCAYKAwEAAAABAAIDEQQFEiExBkFRBxMiYXGBkaEUIzJCcjNSgrGywdHwJENTYnOSFRY1Y4Ois8Lh8SVE0qP/xAAaAQEAAgMBAAAAAAAAAAAAAAAAAwQBAgYF/8QANREAAgECAggFAwMEAwEAAAAAAAECAxEEMQUSITJBUWFxEyIzkfBCsdEjNMEUgaHxUmLhJP/aAAwDAQACEQMRAD8A3FERAEREAREQBEXBfNtEMZkJo0anWg3ZdtB3oZSu7I7i6mq8fTGbnA9mf1LKL22lcXFzGl3xnh1D8VH/ANd7bT2mxt06LBqNRU14qF14I9GnonEz4W7s2kWgcHfyn8F8E/7rvL8VijtrrQTnPJ3Gn2VzT3xaHGotM9P4r/xWv9TEsrQVfjJG4TW0N1a7y/Fccl/xj3ZO5o/FYTardNvmmPbI/wD+lwut0wOU0o/xHa8dVlYhPgaz0LUj9SP6DbtBGR7Eo+j+BX5dtLAPa5xvbG77gV/PzL3tLfZtEo/xHfiv3/WW2j/2ZT2kO+0CtvGiQvRdRcUb/DtPZXaTN7wW07ajJSMNtjf7L2O7HArNrjs3PWaJ8hLnPja5zssyRU5AcVXrw2jfZ7TJE2NjmMdhFagnIGtRl5LeU0ldlOlhqlSThHNG4osgsG1kgmi5svYXEARl2Njq+7TcewLXgsqSe1GlWjOlLVmrM+oiLJGEREAREQBERAEREAREQBERAEREAKqHKTeYjs3NaulIAFadEGpP1DvVsleGgkkAAVJOgA3rE9oL1NrtL5D7IyYNwaNOwnXtUVaerE9HRmGdasnwjtOJmi7bjsQtDbVDTpGISR9T4zTzD6d69Lku70iZkZJANS6mtGipp15U71L7DOgltTpII5Iy2ItkY52MVc9uCjqA54XVB4KpTjeSZ0eOrqnSklmrPtt2e9jO20/IUjZmmgpnVctripNKBo2V47g8gKxbGRk2uGjS6jsRAGYoD0uwGlVpa8rFvX1aTqclf/BXLeucWerXuq0YKdEnM14LVr+2dstsBkhc1r9DJHQtLt+JmlfAqjT3fLYg9s8LZYHkYnt1FNHNfrGe3IqbwnHPI8taQhWy2S5MrJXkpi3XVRnPQO5yHeaUew/NkaNPiGRUQ5a2JlNSV0aryc2vnLIGE9KJzm9xOIeTvJVTbSy4LdJQHpBsni2hPiCv3ybXkI7QY3HKVtB8TdPEFyluUyzUdBMMqh0Tsj8Q8i5TS81PseZR/RxzXCX+ytmUxSQ2husbg8fRzp3io71vt1Xg20QxzM9mRocK60I0PWv5+sTsTC3VXnknv8McbE8nMufHXQb3MHbr/MtaE7OzJ9L4bXgqseGfY1NF8C+q2c0EREAREQBERAEREAREQBERAEREBS+Um83MibCw052uI78LSMh2lZpaDgFGq+8qB9ZZ+x/1hZ/eCo4h+Y67Q0IqgmuIuS+32e0Rze1hObeLTk4eHnRaWJvRv0yyMbLZpqOlYxoD26kuFMzqajca8csjs8DnvaxmbnODWjrJoOxaWXPudzTUyWWUgFtRVj6EuLWnUHWg4eKk7Loa6ShGU422yezV/wCS5d1miutvqO1VjtFI6k81aA0dEF1Q2QDVv7wzC+XJaH3dbRz4o0tLS4GrcDqUkafebUDuqrJfGyUFsZz9ke1rnZ5fJvO+o1Y78kKrBzoR6Hb2ObHnzb9XRE+8x2jo+LUcXF3f9mIVqVWnKEMnvQ4rqvx9nnLbQ3DLBIbTYS6juk5jcznnVo0e3fh8OrjuvbdsnQtDQw6Yx7J41HueY7F8sN9y3e/0efpw5Fj259E6PYfeb1blI3pc1mtjedjLQ4j5RnvdTm7z4FTR/wCvsebWsko4hXX0zX8n7gueFjzLEMONpDmtPq3tP7ungs82ru4WechvsOGJo4DOre417qK4XDc1oge5he0wuBoATiDtxAI6O/LRUzapkrZy2Vxe4DJ24tzoQAKDfUcQVme7kaYW6rNKesre/L2I+67QWTRurTDIw9wcCfKq1LlGk/RGg51mbQ8Oi5ZIx1D2gj+YEA+YWi7V2ozXdZpDq5zCe0xlax3WixVj+vTl1KjC8g1B3qQxObhnjJbLG4Fp6xpX6lFt3KSrWE14qtezPcilKLTN+uC8PSLNDNSnORtfThiFSF3qu8nlf6Nstf2Y6958uCsS9FZHD1IqM2lzCIiyaBERAEREAREQBERAEREAREQGd8qI9bZ/hd5EfiqBeKvnKe8c/CN+A17C4b+5US3U36Z6dioYjeOw0P8At184kvya3eJLUZDpC3EPifVrT4Yl57eXz6RaC1p9XDVgoci6vTd45fRXTsVb+Zs1ukB6TGMI8Hhv+YhVGLhr1pJ2ppLiKUNfFzqy+myXttJS4b9lsry6NwAObmOqWu6qDQ094ZrRbDf1mvFnNyMGI1rE/jStWO3nsoVkzad9e5dNjsckzxHE0ue7QA07TXcOtYhUcdhvi8DTrLxL6sl9X5NDvHZJjoHQh5wjpQ48zE46tDtSw5ZHRZyPSbFJWjonbwRVrvueMtR5K4WOa8bMMLmNtDG6sD2ve0dRBxdxBUhNfMDmR86eb5xpcGyimho5riRQEHirOrGW1bGeMqtWjeMrVIvkRV1bTtnaRg9aBXmxTp01LCcq/ukqkbS3p6TIDgwhgwgH2tc68M9y0iz3RZ2uEscbMW5zdMxSuRpWiou3cLG2kFmTnNq8DjXInrI+pZqKWrtZFhZUXXepFrvwKwArpeE+O6bL+7KWn6IePqoqWw5qzQSYrsc39namnufGfvqoU8z0KkbuL5NfgjMWmVMvHrUow+pNFENUrF8kdO/RQs9Wk9jNp5OHA3bZqbmEcNHuFR1ZKyqs8m7v/G2bIijSMxTR7grMvRjkjiq/qy7v7hERZIgiIgCIiAIiIAiIgCIiAIiIDOOVA+ug+B31hUG8VfuVAnnoOGB1P5hXLsVBvD8+H/HmqGI3jsNEegvnFk1sPCwttBlwmN4jiwuya58jjgxEZgYmgfSXJK+xvcY5oH2ORpILmOMkYP7zHZ07OK9dh4mz+k2Rxpz0YLSdzmHI91Qe5fJGC1nm5SIbczoFzsmTUyo4+6+mVfeqO7b6URt2rz1m+GTyVtjtxXB7ORGXldb7ORio5jwSyVprG8cWu8Kg5rv2OvFkFpa5+TXgxk7gHaH+YN7qrs2escwe6w2iJwjlDtWnoSAEtladNRQkZGoVXlbSoO4kZaZZKN+VposxarQlSk77M1xTyZZrfsRPHITE9ojzIkLsLmjXpdnELivu/YnubE4GZkbQ30gU50upRzxXJzTwPbXRSmzm1wYBDaTVoFGy60G5ruI6929e197IwzVkgcIy7PLON3XQad3grCimvJ7HkTqyp1EsTwykvv8APYpVusTom87E8uiccnsq2h+a8A9FyhZN/mr5cOz88ErhJgML2ua9uKodlllTz7VVtprq9HmLQegekyutK0p1kHLwWrg0rktPEwlNwvd535/+kMxTl3urZbUzrgf4PLT9oKEBJKl7qPRnHGEn+V7HfcVqiZrZ7fc5g7ipKM+qKi2lSLPkitGXYPM2vkvr/RsFf36V4c46itarHJqKXZZvgd/qOVnV6OSOOru9WT6sIiLYiCIiAIiIAiIgCIiAIiIAiIgM65UD66DrY8eJA+9Z/eKv3Kg718A/cOf0lQbx0VCvvHYaI/br5xOW6re6CaOVurHV7QciD1EEhaBtZcDbdE21WaheWg0/aN3D4xp16cFmjjXNWvYjaf0U81KfUvOv7N28/Ccq8KV4rNOS3ZZMxjaVS6rUd6P+VyIeG97QyMxieVra4SzG4EcRTcN1Ml27JXfHPaWRy+zRxppiLRUNy8e5XnaPZOO1+tYQyY5l49h43Yqb6e8O+qzySOaxztJBZJG6ra6Gm8HRzSMsuKTg4yWtkMPiaeIpSjT8s2suNzuvS3xxySRvsNnAY6hDcTX0rkcYOdRTNfLrtQB/QpjG4/8ArTnEx3wP4+BVsElkvOMYmjnGjNtaSN40cNW+IVG2t2f9Fc0sxOjdoXUycPdJAHaOwqRprzLaijGpTqfpTTjLk9qfv/vqSrtsSxxZPA5jxqAdO4508VVdpL39Ke0huFrQQ0VqczUknuUnYbQ22NEE59aB6mY65D5Nx94H85qt2yFzHOa8EOaSCOsJKUmuhilh6UJu0bSXy6OVuqlrmzkI3mKUf/k4/copmqmNnRW0RD5zsP8AM0t+9acSy91nEFIMPqio+IZDs813tHqzqtS1HJm28lraXXZtcw45mv6x2nAdStiqnJf/AGZZux9M65c46leB6la1ejkjka3qS7sIiLJEEREAREQBERAEREAREQBERAZxyofLQfA77SoN4lX7lPaefgO7A7d+9xVAvFUK+8dfoj0F84kSfvX7r10X4dXzXq0NLXVNCBlw6xpw7FGi+Xy7rdabrwxzt52yuNGPbnhrnlXTf0D3FXCUWa2w16MsR4ag08WO8Cs4v++bQ6FtmtUdHtc17X6YmgEdh1BqPrURdttlhfihc4O34c6gZmo0cKV1VjxVF24Hiy0e60fFuoz5rJ9ehab32FeHY7PLQ6hrjhI7Ht+8KGt814MY6OeN0rCKHEznO8OZn31qp2wbfggC0RkV/WMzB68JzHcSpWK/bPIOhMyvWQ0+DqFSRjB7rsVKlXFUtlaGtbjb+UZzcVzTPmjOBzWtcHFzgWijTXKupyXtyhRATMeBTGCCOOHQ+B8ldbbfEEbSXSs7A4OPcBUrN9pr29JlxAUY0UYDrTeT1n8EkowjYUatWvWVRqySIVpUxs8aWmz/AMaPzeFEMGakrmdSeE/3sf2woeJ6H0s/M8eGR7fmvc3wcQur9UV+r9jpap2/3z/N1fvXxzfVlavYyxSd4X6G18lp/wDF2bsf/qO/PBW1VHkrxf0ZZ60p08NNzcbqA8TWqtyvRyRydf1Jd2ERFkiCIiAIiIAiIgCIiAIiIAiIgM35UG+vgNPcdn9Ifj5qg3itA5UPloOpjvtBUC8lRr7x1+iP26+cSLLCSaDSpI4AZlfcFatpnkB2kgffRfuGcMD6++wt0rkd3UTTVebHkUI1qD4aKIvM2Ge02aUix2nBzmFhwurSpH6t5pnUHShVbvfY2azSc9Y3F2A1DSQJG66bnim7611WaGK97M2pDbTGA0u3g8SPeY7XqNe+Ohv+13e/mbS0yMGlTU4eLJPeHUfJWpNPey5nP0IVYXjSl5lvQlx6ruRtos7bbiaGiG1srWKmGOQ6uLR7j99NPrVUmiIJaWkEGhBGYPWtfhksltwysAL4yD82RpBrR1MyKjrCq/KNdowtnbQPxBjv3gakHtFPDsWJU/LrIkoY79XwpJro+D/H2KC5fLRZi1ge7R9cI4gau7Nw4qV2eus2iZrT7Dek89QPs95y8V+Nsrbztrko0Naz1bQKUo3XTIZ1WijsuWKlW9Tw13ZBNUpcRItEBG6aP7YUWFL7ONraoB/es8nAosw9x9iS2uyt85O9wPDVjTqFyzn1Z4qT23i/T3Ae81hH8tP9qjJSRGWnw1zp/wBLE15mSYR3oxfRGzclf9mWehr8p3etdlorcqVyR2Usu6Mk/KOe+meQxYQM9cm1r1q6q5HJHMYj1Zd2ERFsQhERAEREAREQBERAEREAREQGa8p2L0iGvs4Dh7cWf3Kh3kr/AMqB9dB8DvtBZ/eOio1946/RPoL5xIwb9+S+Vp+fz1IaL6DTPeNFEXi23Vs3bIHCSF8fPtaHmEP6eB2gc0ihqRpXzVtsN9We3sMNoYGyiodC/LMalhOdfAjzXHaecmbHeFiNZObwyRHMOaNW0+c0166addDva8XzzPmcA17jnhBbQtAaKZ1BFO2qsOSp5HjQpSxl3LY1xWxp8nzXJl1/qbzMzJbNM5tHCrXDF0Sc21BFQRlQqC5Q7ucC2YPcWE0LS4kNcdC0E5A08e1d1wbWveOZkLecOUcjvZcfmPpoT84f9wO1d/zS+okiEWB3SbUkkjTMjTOuS2bhqbCClTxSxC13e3HZtX8kvsLZgIHPpQvec+puQ88XiqXtTZyy1SgjJzy4HiHZgj87lftkD+hx9ReP85VM2svgTyYWgc2wkB1OkToTXhwC2klqIioSm8XPlx/grzVP7GMBtsAINMdf5Wk/dRV9qtfJ7BitjT8xj3eWH/coorzIu1XalJ9GdvKIz9LaeMLfJzgoaT5M66DL87qqe5SW/pEZ/uqf5yq7L7B/O5Km+yXAu+Hj2Nr5Kx/4yD2tZMnVy9a7IV3BW5VXkwJN2WapB6LtBT9Y7LtVqVuOSOarepLuwiIskQREQBERAEREAREQBERAEREBm/Kf8vBl7js+PS0VAvEq/cp4/SIc/wBWaiunSyy3Vz8FQ7cQK1zqKDLfXVUK+8dfon0F84kUwitTx0QNqQKjNTmzkDBHaZ3RtlMEbS1jq4aucRicN4ACkNp7osxszbXZiGg4Q+MHKrsjQatIOoWFBtXJJYqMamo0+V+uZw7IbRuscm90TiMbN/DG3rHnSnBX++9mbNbW8604XuAIlZmHA6FzdHeRVa2jtjbI+ONlks7oTG1zXuZVzuNH61FB15qQsluPokJsr22Zzy8MimJcx4Bq5rSdBX2SdKkKaFleMtp5mJ1puNektVvZe+fe3zmVy3bEWlpo0Me35zXYe8h2ndVdm3F1+oileRzjA2N7h71Rv+l9ZUjLto6EllqszmPG5pFD1gO1HYSqvtTtObU0RtYWR1qamrnEaVpkAOCPw0nYQ/q6lWDmlZcVbajs2btlLDaKHOPGR3syPjVUV48FZNln1M8P7WF9PiaMvIlVp5WG7pEtOGrUqdbM8mK+8mEFZJn8Gtb3ucT/ALVQmBahyaWbDZnP3ySkg9TQG/WHLamvMQY2WrQfXYcHKWPXQfw3fa181WHmjCeH4Kz8ph9dB/Dd9tVhxyNKbsjp39S0q77LeA/bRNv5Lif6Ms1TXJ+v8R2StaqfJa+t12bXIPGYppI5WxW45I5qt6ku7CIiyRhERAEREAREQBERAEREAREQGccp3y8GlcDu32lQbyGiv3Ka39IhyzMZz+lx8fFUK8wqFfeZ2OiV/wDPH5xZIbATN5+SF9C2eJzD1kZ/UXKEva7HWaV8T9WnI/OafZcO771z2ad0b2vYaOY4OaesLTrzu6K9LMyVlGyUqw/Nd70buqv3FbRWvGyzRDXq/wBNW13uy2Po1k/Y4NhL3itEYsloDXuYPVh4Dg5o0GfvN8wuXbq47SXmWgkhDcLWsbTmmjdgH2h30VRlgkikLHAsfES6laEaGoO/cQQr1cG3PRDLXUbhMBkfiA39Y8AsqSktWRFVoVKM/HoLWTzXfiu/QrN13q2UNs1qq+InCx/vxOOQIOpbXcfqyUVf11vs0pjkzFOi4e83j28QtZdY7NMRM1kMhByeA1xrqDUb1WuUVjPRxipjDxg4nc7up9QW7peW7ZWpY+9dRjGyea68/wAlAum081PG/cHivYcj5Erwvyzc1PKz5rzT4Tm3yIXnJ2bipPawYnQzftYGOPa0AHyIWi2xLdTZVXVW9tv5K/VbZs3ZeZs0Me9rBX4jm7zJWSbOWLnrTFHuLwXfC3pHyFO9bS11FNRWbPL0lU3YLuUTlJdW0RDhF9bz+CrUg6J8Pz5qw8ocjXWpoGoiaHdtXH6iFAOpgdUHhXdUYSAT2F6gqb7PWwathorobXyWMAuyz0FKh57zK5W1Vbky/s2z0Ncn/wCo5WlXI5I5qt6ku7CIiyRBERAEREAREQBERAEREAREQGecpcfroXVNMBFO/wDPgs/vH/r8VfeUrELRDn0SzT4Sa/aCpklgdKDhLRQgdJ2HX3uFBvPWqFZXmzsdFNRw0W38uV53ZRT+yO0XoklHV5p5GIDOhGWMdfEbx2KItdjdGGudSj64TUEEDfl2g9jgd65wyoJ3AgVGYqakDvoVrFuLJ6sIVoOMtqZsV7XJBbomk8KxyszIB4H3mngfJZ1fuz9osuThijrUSN9nv+Z3+K/Wy21MlkOGmOEnNlcxXUtO49Wh81p93XxDamVieHcWnJw6nNVny1ejPEbxOAdt6Hz2+xiXOEGrSQeIJHmF42h7iauJJ4kknxK1m9tk7NLU83gcd7Oj34fZ8lXZ+T4Zls7sINM2gn7Q48Fo6M0WI6Uw8tr2Pt+CgkE5CpJIAHE7grJttZmsgs7B7nQ/yCvmFYrt2XhgIdnI/UOdoOxo39aq22tr56dsMfSLThy3veQKd2Q8VvqakXfiVXiVXrxUMo3bJDk0sA9dO7I/Js4Ee07/AGjxV/i8lFXPd7YIWRNzwih6zqXd5qpeEcVYgrKx5OIqeJUcjLtr5cVum4Atb4MaPrXGfZIrlvHdr20qvK12jnJpH/Pe4+LiR5UXRKKN0B7VQm7yuddh6erSS6Gz8l8tbss+VKY2kdYldVWtVXkyFLts4pSgf119Y7NWpXY5I5Gv6su7CIi2IgiIgCIiAIiIAiIgCIiAIiIDPuUxvrYDnTC4VplWo3qnw21sWOrnscaAPYAaZ+1Q606tanRbRbrG2VtHAd4qO8bwqVfey8QFXx4RveyuEdeWY03hV50W5XR7OD0lTp0vCqJ25r3KJNb2OkDmOoQJX0LfZdzIjY0agkloNRkKhed922OSN2FzS4yNyaA3ogy0yAG548Qp6bY6zHNszx2Fv1FoKj7Tse2pItPXm0fc5aOlU5FuONwd01Jq3NFVjPVlXXs3VXtHK5pDmktcNC0kEd4zUydmCKjn2EdbTkeORPZ3rwfcJH66P/N+Cj8GfItrSWFatrHXZdtrSwUeWyj98UP8zaeYK95NvCR8j2gPy+yoKW6yP10XifwXk26HGtHs8T+Clj4qKNR6Pm77P7bDsvXa+aQYWBsYORLTV9PiOncF7bA3SXyG0OHRjNGdbzkT3A+J6lyxbJSvPykQr8WleGFaJd13tjjbHGRhaKDWtd5OWpNSpIQk3eRUxOIowpalDjyDNV9va08zZ5ZPmsdTtIoPMhe/ohG8fnvXFfd2C0Rc26YRsLgSQQSQ3QeND3KeV7bDy6WqprWy4mTwN0Ck7fIA3X3aeVP+FcrJsvYYyKvllduAOp+iBVWe7di4i4PdC2NuoGbpD2k1w/WqfgSb2nRPTFGMbRTbJLk6hc27bMHChLC6nxOLh5EKyL8QxhrQ0CgAAA6gv2rSVlY52ctaTlzCIiyahERAEREAREQBERAEREAREQBflzajPTgv0iAhJ7rA6PN4mkZOFKjqINDpkCPBQN63Az5pA7D+CvKLNwZNa7ojo7e6lAa6CtdOOviq/aLuLTUO+9bs+MHUA9oXhJd8TtYoz2safuS5rY/nqSynicjuXRY4qn2jx+9bsbjs2vo8Nf4bfwRtw2YaWeEf4bfwS41TLLDZagdIinn1eJCnbLd4OrjUddNVe47qhbpFGPojjXgvVljYMwxo+iEuZsUuG7m11P3mnVvXp/V/EejG492EedArsBRfUuZK/cGz/MuxvILgKNA0bxzpmf8AlWBEWAEREAREQBERAEREAREQBERAEREAREQBERAEREAXxEQBAvqLACIiyAiIgCIiAIiIAiIgCIiAIiID4iIg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 name="AutoShape 2" descr="Resultado de imagem para cenoura"/>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Resultado de imagem para cenoura"/>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4110" name="Picture 14" descr="http://www.graciemag.com/pt/wp-content/uploads/2015/03/ma%C3%A7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21" t="14561" r="9625" b="7397"/>
          <a:stretch/>
        </p:blipFill>
        <p:spPr bwMode="auto">
          <a:xfrm>
            <a:off x="5940863" y="4182975"/>
            <a:ext cx="1254140" cy="116533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fotosantesedepois.com/wp-content/uploads/2011/07/19_web_pera4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11" t="7801" r="9742" b="9783"/>
          <a:stretch/>
        </p:blipFill>
        <p:spPr bwMode="auto">
          <a:xfrm>
            <a:off x="4684461" y="3358428"/>
            <a:ext cx="935804" cy="127078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mundoboaforma.com.br/wp-content/uploads/2015/02/Laranja-Pera-Organica.jpg?0f49e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29" b="11936"/>
          <a:stretch/>
        </p:blipFill>
        <p:spPr bwMode="auto">
          <a:xfrm>
            <a:off x="5911439" y="3019247"/>
            <a:ext cx="1312989" cy="1036414"/>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544966" y="87016"/>
            <a:ext cx="9762031" cy="923330"/>
          </a:xfrm>
          <a:prstGeom prst="rect">
            <a:avLst/>
          </a:prstGeom>
        </p:spPr>
        <p:txBody>
          <a:bodyPr wrap="none">
            <a:spAutoFit/>
          </a:bodyPr>
          <a:lstStyle/>
          <a:p>
            <a:pPr algn="r"/>
            <a:r>
              <a:rPr lang="pt-PT" sz="5400" b="1" dirty="0" smtClean="0">
                <a:solidFill>
                  <a:schemeClr val="accent4"/>
                </a:solidFill>
                <a:latin typeface="Folks-Light" panose="02000403020000020004" pitchFamily="2" charset="0"/>
                <a:cs typeface="Intro Light"/>
              </a:rPr>
              <a:t>DOSE DIÁRIA RECOMENDADA DE… </a:t>
            </a:r>
            <a:endParaRPr lang="pt-PT" sz="5400" dirty="0">
              <a:latin typeface="Folks-Light" panose="02000403020000020004" pitchFamily="2" charset="0"/>
            </a:endParaRPr>
          </a:p>
        </p:txBody>
      </p:sp>
      <p:grpSp>
        <p:nvGrpSpPr>
          <p:cNvPr id="24" name="Grupo 23"/>
          <p:cNvGrpSpPr/>
          <p:nvPr/>
        </p:nvGrpSpPr>
        <p:grpSpPr>
          <a:xfrm>
            <a:off x="-127140" y="-379964"/>
            <a:ext cx="2213231" cy="1932927"/>
            <a:chOff x="-98681" y="-418452"/>
            <a:chExt cx="2272741" cy="2018022"/>
          </a:xfrm>
        </p:grpSpPr>
        <p:pic>
          <p:nvPicPr>
            <p:cNvPr id="25"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26" name="Picture 10" descr="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2" name="Grupo 1"/>
          <p:cNvGrpSpPr/>
          <p:nvPr/>
        </p:nvGrpSpPr>
        <p:grpSpPr>
          <a:xfrm>
            <a:off x="437637" y="1586922"/>
            <a:ext cx="3951185" cy="4262385"/>
            <a:chOff x="437637" y="1586922"/>
            <a:chExt cx="3951185" cy="4262385"/>
          </a:xfrm>
        </p:grpSpPr>
        <p:sp>
          <p:nvSpPr>
            <p:cNvPr id="40" name="Retângulo 39"/>
            <p:cNvSpPr/>
            <p:nvPr/>
          </p:nvSpPr>
          <p:spPr>
            <a:xfrm>
              <a:off x="437637" y="1609664"/>
              <a:ext cx="2977773" cy="4239643"/>
            </a:xfrm>
            <a:prstGeom prst="rect">
              <a:avLst/>
            </a:prstGeom>
            <a:solidFill>
              <a:schemeClr val="bg1">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CaixaDeTexto 7"/>
            <p:cNvSpPr txBox="1"/>
            <p:nvPr/>
          </p:nvSpPr>
          <p:spPr>
            <a:xfrm>
              <a:off x="437638" y="1586922"/>
              <a:ext cx="3951184" cy="707886"/>
            </a:xfrm>
            <a:prstGeom prst="rect">
              <a:avLst/>
            </a:prstGeom>
            <a:solidFill>
              <a:schemeClr val="accent4"/>
            </a:solidFill>
          </p:spPr>
          <p:txBody>
            <a:bodyPr wrap="square" rtlCol="0">
              <a:spAutoFit/>
            </a:bodyPr>
            <a:lstStyle/>
            <a:p>
              <a:pPr algn="r"/>
              <a:r>
                <a:rPr lang="pt-PT" sz="2000" b="1" dirty="0" smtClean="0">
                  <a:solidFill>
                    <a:srgbClr val="002060"/>
                  </a:solidFill>
                  <a:latin typeface="Intro "/>
                </a:rPr>
                <a:t>4 PORÇÕES DE HORTÍCOLAS</a:t>
              </a:r>
            </a:p>
            <a:p>
              <a:pPr algn="r"/>
              <a:r>
                <a:rPr lang="pt-PT" sz="2000" b="1" dirty="0" smtClean="0">
                  <a:solidFill>
                    <a:srgbClr val="002060"/>
                  </a:solidFill>
                  <a:latin typeface="Intro "/>
                </a:rPr>
                <a:t>12G FIBRA</a:t>
              </a:r>
              <a:endParaRPr lang="pt-PT" sz="2000" b="1" dirty="0">
                <a:solidFill>
                  <a:srgbClr val="002060"/>
                </a:solidFill>
                <a:latin typeface="Intro "/>
              </a:endParaRPr>
            </a:p>
          </p:txBody>
        </p:sp>
      </p:grpSp>
      <p:sp>
        <p:nvSpPr>
          <p:cNvPr id="30" name="Rectangle 5"/>
          <p:cNvSpPr txBox="1">
            <a:spLocks noChangeArrowheads="1"/>
          </p:cNvSpPr>
          <p:nvPr/>
        </p:nvSpPr>
        <p:spPr bwMode="auto">
          <a:xfrm>
            <a:off x="9653451" y="5960981"/>
            <a:ext cx="2538549"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25 g</a:t>
            </a:r>
            <a:endParaRPr lang="pt-PT" sz="4800" b="1" dirty="0">
              <a:solidFill>
                <a:srgbClr val="002060"/>
              </a:solidFill>
              <a:latin typeface="Calibri" panose="020F0502020204030204" pitchFamily="34" charset="0"/>
            </a:endParaRPr>
          </a:p>
        </p:txBody>
      </p:sp>
      <p:grpSp>
        <p:nvGrpSpPr>
          <p:cNvPr id="12" name="Grupo 11"/>
          <p:cNvGrpSpPr/>
          <p:nvPr/>
        </p:nvGrpSpPr>
        <p:grpSpPr>
          <a:xfrm>
            <a:off x="8020903" y="2518016"/>
            <a:ext cx="3349931" cy="3121694"/>
            <a:chOff x="7916131" y="2501041"/>
            <a:chExt cx="3349931" cy="3121694"/>
          </a:xfrm>
        </p:grpSpPr>
        <p:pic>
          <p:nvPicPr>
            <p:cNvPr id="1026" name="Picture 2" descr="Resultado de imagem para pão cereais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122" y="3782980"/>
              <a:ext cx="2833940" cy="18397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7916131" y="2501041"/>
              <a:ext cx="3349931" cy="2734730"/>
              <a:chOff x="7916131" y="2501041"/>
              <a:chExt cx="3349931" cy="2734730"/>
            </a:xfrm>
          </p:grpSpPr>
          <p:pic>
            <p:nvPicPr>
              <p:cNvPr id="4116" name="Picture 20" descr="http://www.fermentopao.pt/repository/products/1387841301-papo-seco.jpg"/>
              <p:cNvPicPr>
                <a:picLocks noChangeAspect="1" noChangeArrowheads="1"/>
              </p:cNvPicPr>
              <p:nvPr/>
            </p:nvPicPr>
            <p:blipFill rotWithShape="1">
              <a:blip r:embed="rId9">
                <a:extLst>
                  <a:ext uri="{28A0092B-C50C-407E-A947-70E740481C1C}">
                    <a14:useLocalDpi xmlns:a14="http://schemas.microsoft.com/office/drawing/2010/main" val="0"/>
                  </a:ext>
                </a:extLst>
              </a:blip>
              <a:srcRect l="24442" t="27730" r="22156" b="21114"/>
              <a:stretch/>
            </p:blipFill>
            <p:spPr bwMode="auto">
              <a:xfrm>
                <a:off x="8924245" y="2530260"/>
                <a:ext cx="1634637" cy="125272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10260107" y="2501041"/>
                <a:ext cx="1005955" cy="96523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t>3g fibra</a:t>
                </a:r>
                <a:endParaRPr lang="pt-PT" b="1" dirty="0"/>
              </a:p>
            </p:txBody>
          </p:sp>
          <p:sp>
            <p:nvSpPr>
              <p:cNvPr id="34" name="Oval 33"/>
              <p:cNvSpPr/>
              <p:nvPr/>
            </p:nvSpPr>
            <p:spPr>
              <a:xfrm>
                <a:off x="7916131" y="4235825"/>
                <a:ext cx="1008113" cy="99994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t>7g fibra</a:t>
                </a:r>
                <a:endParaRPr lang="pt-PT" b="1" dirty="0"/>
              </a:p>
            </p:txBody>
          </p:sp>
        </p:grpSp>
      </p:grpSp>
      <p:pic>
        <p:nvPicPr>
          <p:cNvPr id="1028" name="Picture 4" descr="Resultado de imagem para feijão verde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8420" y="2193732"/>
            <a:ext cx="1749111" cy="1591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couve rox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3366" y="3466273"/>
            <a:ext cx="1580599" cy="11289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m para brócolis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53981" y="4595273"/>
            <a:ext cx="1067259" cy="10214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m para cenouras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6454" y="4574130"/>
            <a:ext cx="1167169" cy="85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xEl>
                                              <p:pRg st="0" end="0"/>
                                            </p:txEl>
                                          </p:spTgt>
                                        </p:tgtEl>
                                      </p:cBhvr>
                                    </p:animEffect>
                                  </p:childTnLst>
                                </p:cTn>
                              </p:par>
                            </p:childTnLst>
                          </p:cTn>
                        </p:par>
                        <p:par>
                          <p:cTn id="16" fill="hold">
                            <p:stCondLst>
                              <p:cond delay="365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4650"/>
                            </p:stCondLst>
                            <p:childTnLst>
                              <p:par>
                                <p:cTn id="23" presetID="45"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2000"/>
                                        <p:tgtEl>
                                          <p:spTgt spid="1028"/>
                                        </p:tgtEl>
                                      </p:cBhvr>
                                    </p:animEffect>
                                    <p:anim calcmode="lin" valueType="num">
                                      <p:cBhvr>
                                        <p:cTn id="26" dur="2000" fill="hold"/>
                                        <p:tgtEl>
                                          <p:spTgt spid="1028"/>
                                        </p:tgtEl>
                                        <p:attrNameLst>
                                          <p:attrName>ppt_w</p:attrName>
                                        </p:attrNameLst>
                                      </p:cBhvr>
                                      <p:tavLst>
                                        <p:tav tm="0" fmla="#ppt_w*sin(2.5*pi*$)">
                                          <p:val>
                                            <p:fltVal val="0"/>
                                          </p:val>
                                        </p:tav>
                                        <p:tav tm="100000">
                                          <p:val>
                                            <p:fltVal val="1"/>
                                          </p:val>
                                        </p:tav>
                                      </p:tavLst>
                                    </p:anim>
                                    <p:anim calcmode="lin" valueType="num">
                                      <p:cBhvr>
                                        <p:cTn id="27" dur="2000" fill="hold"/>
                                        <p:tgtEl>
                                          <p:spTgt spid="1028"/>
                                        </p:tgtEl>
                                        <p:attrNameLst>
                                          <p:attrName>ppt_h</p:attrName>
                                        </p:attrNameLst>
                                      </p:cBhvr>
                                      <p:tavLst>
                                        <p:tav tm="0">
                                          <p:val>
                                            <p:strVal val="#ppt_h"/>
                                          </p:val>
                                        </p:tav>
                                        <p:tav tm="100000">
                                          <p:val>
                                            <p:strVal val="#ppt_h"/>
                                          </p:val>
                                        </p:tav>
                                      </p:tavLst>
                                    </p:anim>
                                  </p:childTnLst>
                                </p:cTn>
                              </p:par>
                            </p:childTnLst>
                          </p:cTn>
                        </p:par>
                        <p:par>
                          <p:cTn id="28" fill="hold">
                            <p:stCondLst>
                              <p:cond delay="6650"/>
                            </p:stCondLst>
                            <p:childTnLst>
                              <p:par>
                                <p:cTn id="29" presetID="45"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2000"/>
                                        <p:tgtEl>
                                          <p:spTgt spid="1030"/>
                                        </p:tgtEl>
                                      </p:cBhvr>
                                    </p:animEffect>
                                    <p:anim calcmode="lin" valueType="num">
                                      <p:cBhvr>
                                        <p:cTn id="32" dur="2000" fill="hold"/>
                                        <p:tgtEl>
                                          <p:spTgt spid="1030"/>
                                        </p:tgtEl>
                                        <p:attrNameLst>
                                          <p:attrName>ppt_w</p:attrName>
                                        </p:attrNameLst>
                                      </p:cBhvr>
                                      <p:tavLst>
                                        <p:tav tm="0" fmla="#ppt_w*sin(2.5*pi*$)">
                                          <p:val>
                                            <p:fltVal val="0"/>
                                          </p:val>
                                        </p:tav>
                                        <p:tav tm="100000">
                                          <p:val>
                                            <p:fltVal val="1"/>
                                          </p:val>
                                        </p:tav>
                                      </p:tavLst>
                                    </p:anim>
                                    <p:anim calcmode="lin" valueType="num">
                                      <p:cBhvr>
                                        <p:cTn id="33" dur="2000" fill="hold"/>
                                        <p:tgtEl>
                                          <p:spTgt spid="1030"/>
                                        </p:tgtEl>
                                        <p:attrNameLst>
                                          <p:attrName>ppt_h</p:attrName>
                                        </p:attrNameLst>
                                      </p:cBhvr>
                                      <p:tavLst>
                                        <p:tav tm="0">
                                          <p:val>
                                            <p:strVal val="#ppt_h"/>
                                          </p:val>
                                        </p:tav>
                                        <p:tav tm="100000">
                                          <p:val>
                                            <p:strVal val="#ppt_h"/>
                                          </p:val>
                                        </p:tav>
                                      </p:tavLst>
                                    </p:anim>
                                  </p:childTnLst>
                                </p:cTn>
                              </p:par>
                            </p:childTnLst>
                          </p:cTn>
                        </p:par>
                        <p:par>
                          <p:cTn id="34" fill="hold">
                            <p:stCondLst>
                              <p:cond delay="8650"/>
                            </p:stCondLst>
                            <p:childTnLst>
                              <p:par>
                                <p:cTn id="35" presetID="45" presetClass="entr" presetSubtype="0" fill="hold" nodeType="after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2000"/>
                                        <p:tgtEl>
                                          <p:spTgt spid="1034"/>
                                        </p:tgtEl>
                                      </p:cBhvr>
                                    </p:animEffect>
                                    <p:anim calcmode="lin" valueType="num">
                                      <p:cBhvr>
                                        <p:cTn id="38" dur="2000" fill="hold"/>
                                        <p:tgtEl>
                                          <p:spTgt spid="1034"/>
                                        </p:tgtEl>
                                        <p:attrNameLst>
                                          <p:attrName>ppt_w</p:attrName>
                                        </p:attrNameLst>
                                      </p:cBhvr>
                                      <p:tavLst>
                                        <p:tav tm="0" fmla="#ppt_w*sin(2.5*pi*$)">
                                          <p:val>
                                            <p:fltVal val="0"/>
                                          </p:val>
                                        </p:tav>
                                        <p:tav tm="100000">
                                          <p:val>
                                            <p:fltVal val="1"/>
                                          </p:val>
                                        </p:tav>
                                      </p:tavLst>
                                    </p:anim>
                                    <p:anim calcmode="lin" valueType="num">
                                      <p:cBhvr>
                                        <p:cTn id="39" dur="2000" fill="hold"/>
                                        <p:tgtEl>
                                          <p:spTgt spid="1034"/>
                                        </p:tgtEl>
                                        <p:attrNameLst>
                                          <p:attrName>ppt_h</p:attrName>
                                        </p:attrNameLst>
                                      </p:cBhvr>
                                      <p:tavLst>
                                        <p:tav tm="0">
                                          <p:val>
                                            <p:strVal val="#ppt_h"/>
                                          </p:val>
                                        </p:tav>
                                        <p:tav tm="100000">
                                          <p:val>
                                            <p:strVal val="#ppt_h"/>
                                          </p:val>
                                        </p:tav>
                                      </p:tavLst>
                                    </p:anim>
                                  </p:childTnLst>
                                </p:cTn>
                              </p:par>
                            </p:childTnLst>
                          </p:cTn>
                        </p:par>
                        <p:par>
                          <p:cTn id="40" fill="hold">
                            <p:stCondLst>
                              <p:cond delay="10650"/>
                            </p:stCondLst>
                            <p:childTnLst>
                              <p:par>
                                <p:cTn id="41" presetID="45"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2000"/>
                                        <p:tgtEl>
                                          <p:spTgt spid="1032"/>
                                        </p:tgtEl>
                                      </p:cBhvr>
                                    </p:animEffect>
                                    <p:anim calcmode="lin" valueType="num">
                                      <p:cBhvr>
                                        <p:cTn id="44" dur="2000" fill="hold"/>
                                        <p:tgtEl>
                                          <p:spTgt spid="1032"/>
                                        </p:tgtEl>
                                        <p:attrNameLst>
                                          <p:attrName>ppt_w</p:attrName>
                                        </p:attrNameLst>
                                      </p:cBhvr>
                                      <p:tavLst>
                                        <p:tav tm="0" fmla="#ppt_w*sin(2.5*pi*$)">
                                          <p:val>
                                            <p:fltVal val="0"/>
                                          </p:val>
                                        </p:tav>
                                        <p:tav tm="100000">
                                          <p:val>
                                            <p:fltVal val="1"/>
                                          </p:val>
                                        </p:tav>
                                      </p:tavLst>
                                    </p:anim>
                                    <p:anim calcmode="lin" valueType="num">
                                      <p:cBhvr>
                                        <p:cTn id="45" dur="2000" fill="hold"/>
                                        <p:tgtEl>
                                          <p:spTgt spid="1032"/>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5" presetClass="entr" presetSubtype="0" fill="hold" nodeType="afterEffect">
                                  <p:stCondLst>
                                    <p:cond delay="0"/>
                                  </p:stCondLst>
                                  <p:childTnLst>
                                    <p:set>
                                      <p:cBhvr>
                                        <p:cTn id="55" dur="1" fill="hold">
                                          <p:stCondLst>
                                            <p:cond delay="0"/>
                                          </p:stCondLst>
                                        </p:cTn>
                                        <p:tgtEl>
                                          <p:spTgt spid="4112"/>
                                        </p:tgtEl>
                                        <p:attrNameLst>
                                          <p:attrName>style.visibility</p:attrName>
                                        </p:attrNameLst>
                                      </p:cBhvr>
                                      <p:to>
                                        <p:strVal val="visible"/>
                                      </p:to>
                                    </p:set>
                                    <p:animEffect transition="in" filter="fade">
                                      <p:cBhvr>
                                        <p:cTn id="56" dur="2000"/>
                                        <p:tgtEl>
                                          <p:spTgt spid="4112"/>
                                        </p:tgtEl>
                                      </p:cBhvr>
                                    </p:animEffect>
                                    <p:anim calcmode="lin" valueType="num">
                                      <p:cBhvr>
                                        <p:cTn id="57" dur="2000" fill="hold"/>
                                        <p:tgtEl>
                                          <p:spTgt spid="4112"/>
                                        </p:tgtEl>
                                        <p:attrNameLst>
                                          <p:attrName>ppt_w</p:attrName>
                                        </p:attrNameLst>
                                      </p:cBhvr>
                                      <p:tavLst>
                                        <p:tav tm="0" fmla="#ppt_w*sin(2.5*pi*$)">
                                          <p:val>
                                            <p:fltVal val="0"/>
                                          </p:val>
                                        </p:tav>
                                        <p:tav tm="100000">
                                          <p:val>
                                            <p:fltVal val="1"/>
                                          </p:val>
                                        </p:tav>
                                      </p:tavLst>
                                    </p:anim>
                                    <p:anim calcmode="lin" valueType="num">
                                      <p:cBhvr>
                                        <p:cTn id="58" dur="2000" fill="hold"/>
                                        <p:tgtEl>
                                          <p:spTgt spid="4112"/>
                                        </p:tgtEl>
                                        <p:attrNameLst>
                                          <p:attrName>ppt_h</p:attrName>
                                        </p:attrNameLst>
                                      </p:cBhvr>
                                      <p:tavLst>
                                        <p:tav tm="0">
                                          <p:val>
                                            <p:strVal val="#ppt_h"/>
                                          </p:val>
                                        </p:tav>
                                        <p:tav tm="100000">
                                          <p:val>
                                            <p:strVal val="#ppt_h"/>
                                          </p:val>
                                        </p:tav>
                                      </p:tavLst>
                                    </p:anim>
                                  </p:childTnLst>
                                </p:cTn>
                              </p:par>
                            </p:childTnLst>
                          </p:cTn>
                        </p:par>
                        <p:par>
                          <p:cTn id="59" fill="hold">
                            <p:stCondLst>
                              <p:cond delay="3000"/>
                            </p:stCondLst>
                            <p:childTnLst>
                              <p:par>
                                <p:cTn id="60" presetID="45" presetClass="entr" presetSubtype="0" fill="hold" nodeType="afterEffect">
                                  <p:stCondLst>
                                    <p:cond delay="0"/>
                                  </p:stCondLst>
                                  <p:childTnLst>
                                    <p:set>
                                      <p:cBhvr>
                                        <p:cTn id="61" dur="1" fill="hold">
                                          <p:stCondLst>
                                            <p:cond delay="0"/>
                                          </p:stCondLst>
                                        </p:cTn>
                                        <p:tgtEl>
                                          <p:spTgt spid="4114"/>
                                        </p:tgtEl>
                                        <p:attrNameLst>
                                          <p:attrName>style.visibility</p:attrName>
                                        </p:attrNameLst>
                                      </p:cBhvr>
                                      <p:to>
                                        <p:strVal val="visible"/>
                                      </p:to>
                                    </p:set>
                                    <p:animEffect transition="in" filter="fade">
                                      <p:cBhvr>
                                        <p:cTn id="62" dur="2000"/>
                                        <p:tgtEl>
                                          <p:spTgt spid="4114"/>
                                        </p:tgtEl>
                                      </p:cBhvr>
                                    </p:animEffect>
                                    <p:anim calcmode="lin" valueType="num">
                                      <p:cBhvr>
                                        <p:cTn id="63" dur="2000" fill="hold"/>
                                        <p:tgtEl>
                                          <p:spTgt spid="4114"/>
                                        </p:tgtEl>
                                        <p:attrNameLst>
                                          <p:attrName>ppt_w</p:attrName>
                                        </p:attrNameLst>
                                      </p:cBhvr>
                                      <p:tavLst>
                                        <p:tav tm="0" fmla="#ppt_w*sin(2.5*pi*$)">
                                          <p:val>
                                            <p:fltVal val="0"/>
                                          </p:val>
                                        </p:tav>
                                        <p:tav tm="100000">
                                          <p:val>
                                            <p:fltVal val="1"/>
                                          </p:val>
                                        </p:tav>
                                      </p:tavLst>
                                    </p:anim>
                                    <p:anim calcmode="lin" valueType="num">
                                      <p:cBhvr>
                                        <p:cTn id="64" dur="2000" fill="hold"/>
                                        <p:tgtEl>
                                          <p:spTgt spid="4114"/>
                                        </p:tgtEl>
                                        <p:attrNameLst>
                                          <p:attrName>ppt_h</p:attrName>
                                        </p:attrNameLst>
                                      </p:cBhvr>
                                      <p:tavLst>
                                        <p:tav tm="0">
                                          <p:val>
                                            <p:strVal val="#ppt_h"/>
                                          </p:val>
                                        </p:tav>
                                        <p:tav tm="100000">
                                          <p:val>
                                            <p:strVal val="#ppt_h"/>
                                          </p:val>
                                        </p:tav>
                                      </p:tavLst>
                                    </p:anim>
                                  </p:childTnLst>
                                </p:cTn>
                              </p:par>
                            </p:childTnLst>
                          </p:cTn>
                        </p:par>
                        <p:par>
                          <p:cTn id="65" fill="hold">
                            <p:stCondLst>
                              <p:cond delay="5000"/>
                            </p:stCondLst>
                            <p:childTnLst>
                              <p:par>
                                <p:cTn id="66" presetID="45" presetClass="entr" presetSubtype="0" fill="hold" nodeType="afterEffect">
                                  <p:stCondLst>
                                    <p:cond delay="0"/>
                                  </p:stCondLst>
                                  <p:childTnLst>
                                    <p:set>
                                      <p:cBhvr>
                                        <p:cTn id="67" dur="1" fill="hold">
                                          <p:stCondLst>
                                            <p:cond delay="0"/>
                                          </p:stCondLst>
                                        </p:cTn>
                                        <p:tgtEl>
                                          <p:spTgt spid="4110"/>
                                        </p:tgtEl>
                                        <p:attrNameLst>
                                          <p:attrName>style.visibility</p:attrName>
                                        </p:attrNameLst>
                                      </p:cBhvr>
                                      <p:to>
                                        <p:strVal val="visible"/>
                                      </p:to>
                                    </p:set>
                                    <p:animEffect transition="in" filter="fade">
                                      <p:cBhvr>
                                        <p:cTn id="68" dur="2000"/>
                                        <p:tgtEl>
                                          <p:spTgt spid="4110"/>
                                        </p:tgtEl>
                                      </p:cBhvr>
                                    </p:animEffect>
                                    <p:anim calcmode="lin" valueType="num">
                                      <p:cBhvr>
                                        <p:cTn id="69" dur="2000" fill="hold"/>
                                        <p:tgtEl>
                                          <p:spTgt spid="4110"/>
                                        </p:tgtEl>
                                        <p:attrNameLst>
                                          <p:attrName>ppt_w</p:attrName>
                                        </p:attrNameLst>
                                      </p:cBhvr>
                                      <p:tavLst>
                                        <p:tav tm="0" fmla="#ppt_w*sin(2.5*pi*$)">
                                          <p:val>
                                            <p:fltVal val="0"/>
                                          </p:val>
                                        </p:tav>
                                        <p:tav tm="100000">
                                          <p:val>
                                            <p:fltVal val="1"/>
                                          </p:val>
                                        </p:tav>
                                      </p:tavLst>
                                    </p:anim>
                                    <p:anim calcmode="lin" valueType="num">
                                      <p:cBhvr>
                                        <p:cTn id="70" dur="2000" fill="hold"/>
                                        <p:tgtEl>
                                          <p:spTgt spid="4110"/>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6" presetClass="entr" presetSubtype="16"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circle(in)">
                                      <p:cBhvr>
                                        <p:cTn id="81" dur="2000"/>
                                        <p:tgtEl>
                                          <p:spTgt spid="12"/>
                                        </p:tgtEl>
                                      </p:cBhvr>
                                    </p:animEffect>
                                  </p:childTnLst>
                                </p:cTn>
                              </p:par>
                            </p:childTnLst>
                          </p:cTn>
                        </p:par>
                        <p:par>
                          <p:cTn id="82" fill="hold">
                            <p:stCondLst>
                              <p:cond delay="3000"/>
                            </p:stCondLst>
                            <p:childTnLst>
                              <p:par>
                                <p:cTn id="83" presetID="2" presetClass="entr" presetSubtype="4"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3926635514"/>
              </p:ext>
            </p:extLst>
          </p:nvPr>
        </p:nvGraphicFramePr>
        <p:xfrm>
          <a:off x="1612900" y="609552"/>
          <a:ext cx="2198625" cy="5843790"/>
        </p:xfrm>
        <a:graphic>
          <a:graphicData uri="http://schemas.openxmlformats.org/drawingml/2006/table">
            <a:tbl>
              <a:tblPr>
                <a:tableStyleId>{5C22544A-7EE6-4342-B048-85BDC9FD1C3A}</a:tableStyleId>
              </a:tblPr>
              <a:tblGrid>
                <a:gridCol w="929378"/>
                <a:gridCol w="376073"/>
                <a:gridCol w="244448"/>
                <a:gridCol w="394877"/>
                <a:gridCol w="253849"/>
              </a:tblGrid>
              <a:tr h="288007">
                <a:tc gridSpan="5">
                  <a:txBody>
                    <a:bodyPr/>
                    <a:lstStyle/>
                    <a:p>
                      <a:pPr algn="ctr" fontAlgn="ctr"/>
                      <a:r>
                        <a:rPr lang="fr-CH" sz="900" b="0" i="0" u="none" strike="noStrike" dirty="0" smtClean="0">
                          <a:solidFill>
                            <a:srgbClr val="000000"/>
                          </a:solidFill>
                          <a:effectLst/>
                          <a:latin typeface="Berlin Sans FB" panose="020E0602020502020306" pitchFamily="34" charset="0"/>
                        </a:rPr>
                        <a:t>INGREDIENTES</a:t>
                      </a:r>
                      <a:endParaRPr lang="fr-CH" sz="9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29208">
                <a:tc gridSpan="5">
                  <a:txBody>
                    <a:bodyPr/>
                    <a:lstStyle/>
                    <a:p>
                      <a:r>
                        <a:rPr lang="pt-PT" sz="600" b="0" i="0" dirty="0" smtClean="0">
                          <a:latin typeface="Berlin Sans FB" panose="020E0602020502020306" pitchFamily="34" charset="0"/>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Berlin Sans FB" panose="020E0602020502020306" pitchFamily="34" charset="0"/>
                        </a:rPr>
                        <a:t>Vitaminas e Minerais: D, tiamina, riboflavina, </a:t>
                      </a:r>
                      <a:r>
                        <a:rPr lang="pt-PT" sz="600" b="0" i="0" dirty="0" err="1" smtClean="0">
                          <a:latin typeface="Berlin Sans FB" panose="020E0602020502020306" pitchFamily="34" charset="0"/>
                        </a:rPr>
                        <a:t>niacina</a:t>
                      </a:r>
                      <a:r>
                        <a:rPr lang="pt-PT" sz="600" b="0" i="0" dirty="0" smtClean="0">
                          <a:latin typeface="Berlin Sans FB" panose="020E0602020502020306" pitchFamily="34" charset="0"/>
                        </a:rPr>
                        <a:t>, B6, ácido fólico, ácido </a:t>
                      </a:r>
                      <a:r>
                        <a:rPr lang="pt-PT" sz="600" b="0" i="0" dirty="0" err="1" smtClean="0">
                          <a:latin typeface="Berlin Sans FB" panose="020E0602020502020306" pitchFamily="34" charset="0"/>
                        </a:rPr>
                        <a:t>pantoténico</a:t>
                      </a:r>
                      <a:r>
                        <a:rPr lang="pt-PT" sz="600" b="0" i="0" dirty="0" smtClean="0">
                          <a:latin typeface="Berlin Sans FB" panose="020E0602020502020306" pitchFamily="34" charset="0"/>
                        </a:rPr>
                        <a:t>, cálcio e ferro.</a:t>
                      </a:r>
                      <a:endParaRPr lang="fr-CH" sz="7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37981">
                <a:tc gridSpan="5">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66996">
                <a:tc>
                  <a:txBody>
                    <a:bodyPr/>
                    <a:lstStyle/>
                    <a:p>
                      <a:pPr algn="ctr" fontAlgn="ctr"/>
                      <a:r>
                        <a:rPr lang="fr-CH" sz="600" b="0" u="none" strike="noStrike" dirty="0" err="1" smtClean="0">
                          <a:effectLst/>
                          <a:latin typeface="Berlin Sans FB" panose="020E0602020502020306" pitchFamily="34" charset="0"/>
                        </a:rPr>
                        <a:t>Valores</a:t>
                      </a:r>
                      <a:r>
                        <a:rPr lang="fr-CH" sz="600" b="0" u="none" strike="noStrike" dirty="0" smtClean="0">
                          <a:effectLst/>
                          <a:latin typeface="Berlin Sans FB" panose="020E0602020502020306" pitchFamily="34" charset="0"/>
                        </a:rPr>
                        <a:t> </a:t>
                      </a:r>
                      <a:r>
                        <a:rPr lang="fr-CH" sz="600" b="0" u="none" strike="noStrike" dirty="0" err="1">
                          <a:effectLst/>
                          <a:latin typeface="Berlin Sans FB" panose="020E0602020502020306" pitchFamily="34" charset="0"/>
                        </a:rPr>
                        <a:t>Aproximados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Berlin Sans FB" panose="020E0602020502020306" pitchFamily="34" charset="0"/>
                        </a:rPr>
                        <a:t>Por</a:t>
                      </a:r>
                      <a:r>
                        <a:rPr lang="fr-CH" sz="600" b="0" u="none" strike="noStrike" dirty="0">
                          <a:effectLst/>
                          <a:latin typeface="Berlin Sans FB" panose="020E0602020502020306" pitchFamily="34" charset="0"/>
                        </a:rPr>
                        <a:t> 100g de ESTRELITAS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Berlin Sans FB" panose="020E0602020502020306" pitchFamily="34" charset="0"/>
                        </a:rPr>
                        <a:t>Por 30 g de ESTRELITAS + 125ml de leite meio-gordo</a:t>
                      </a:r>
                      <a:endParaRPr lang="pt-PT"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rowSpan="2">
                  <a:txBody>
                    <a:bodyPr/>
                    <a:lstStyle/>
                    <a:p>
                      <a:pPr algn="r" fontAlgn="ctr"/>
                      <a:r>
                        <a:rPr lang="fr-CH" sz="600" b="0" u="none" strike="noStrike" dirty="0" err="1">
                          <a:effectLst/>
                          <a:latin typeface="Berlin Sans FB" panose="020E0602020502020306" pitchFamily="34" charset="0"/>
                        </a:rPr>
                        <a:t>Valor</a:t>
                      </a:r>
                      <a:r>
                        <a:rPr lang="fr-CH" sz="600" b="0" u="none" strike="noStrike" dirty="0">
                          <a:effectLst/>
                          <a:latin typeface="Berlin Sans FB" panose="020E0602020502020306" pitchFamily="34" charset="0"/>
                        </a:rPr>
                        <a:t> </a:t>
                      </a:r>
                      <a:r>
                        <a:rPr lang="fr-CH" sz="600" b="0" u="none" strike="noStrike" dirty="0" err="1">
                          <a:effectLst/>
                          <a:latin typeface="Berlin Sans FB" panose="020E0602020502020306" pitchFamily="34" charset="0"/>
                        </a:rPr>
                        <a:t>energético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1722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771 kJ</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v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408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183 kcal</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err="1">
                          <a:effectLst/>
                          <a:latin typeface="Berlin Sans FB" panose="020E0602020502020306" pitchFamily="34" charset="0"/>
                        </a:rPr>
                        <a:t>Proteínas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6,4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err="1">
                          <a:effectLst/>
                          <a:latin typeface="Berlin Sans FB" panose="020E0602020502020306" pitchFamily="34" charset="0"/>
                        </a:rPr>
                        <a:t>Hidratos</a:t>
                      </a:r>
                      <a:r>
                        <a:rPr lang="fr-CH" sz="600" b="0" u="none" strike="noStrike" dirty="0">
                          <a:effectLst/>
                          <a:latin typeface="Berlin Sans FB" panose="020E0602020502020306" pitchFamily="34" charset="0"/>
                        </a:rPr>
                        <a:t> de </a:t>
                      </a:r>
                      <a:r>
                        <a:rPr lang="fr-CH" sz="600" b="0" u="none" strike="noStrike" dirty="0" err="1">
                          <a:effectLst/>
                          <a:latin typeface="Berlin Sans FB" panose="020E0602020502020306" pitchFamily="34" charset="0"/>
                        </a:rPr>
                        <a:t>Carbono</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77,4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29,4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açucares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25,0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13,4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err="1">
                          <a:effectLst/>
                          <a:latin typeface="Berlin Sans FB" panose="020E0602020502020306" pitchFamily="34" charset="0"/>
                        </a:rPr>
                        <a:t>Lípidos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Berlin Sans FB" panose="020E0602020502020306" pitchFamily="34" charset="0"/>
                        </a:rPr>
                        <a:t>6,9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4,1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a:effectLst/>
                          <a:latin typeface="Berlin Sans FB" panose="020E0602020502020306" pitchFamily="34" charset="0"/>
                        </a:rPr>
                        <a:t>dos quais </a:t>
                      </a:r>
                      <a:r>
                        <a:rPr lang="fr-CH" sz="600" b="0" u="none" strike="noStrike" dirty="0" err="1">
                          <a:effectLst/>
                          <a:latin typeface="Berlin Sans FB" panose="020E0602020502020306" pitchFamily="34" charset="0"/>
                        </a:rPr>
                        <a:t>saturados</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2,5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1,9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err="1">
                          <a:effectLst/>
                          <a:latin typeface="Berlin Sans FB" panose="020E0602020502020306" pitchFamily="34" charset="0"/>
                        </a:rPr>
                        <a:t>Fibra</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Berlin Sans FB" panose="020E0602020502020306" pitchFamily="34" charset="0"/>
                        </a:rPr>
                        <a:t>3,9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Berlin Sans FB" panose="020E0602020502020306" pitchFamily="34" charset="0"/>
                        </a:rPr>
                        <a:t>1,2 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r" fontAlgn="ctr"/>
                      <a:r>
                        <a:rPr lang="fr-CH" sz="600" b="0" u="none" strike="noStrike" dirty="0" smtClean="0">
                          <a:effectLst/>
                          <a:latin typeface="Berlin Sans FB" panose="020E0602020502020306" pitchFamily="34" charset="0"/>
                        </a:rPr>
                        <a:t>Sal</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Berlin Sans FB" panose="020E0602020502020306" pitchFamily="34" charset="0"/>
                        </a:rPr>
                        <a:t>0,14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Berlin Sans FB" panose="020E0602020502020306" pitchFamily="34" charset="0"/>
                        </a:rPr>
                        <a:t>0,10 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59418">
                <a:tc>
                  <a:txBody>
                    <a:bodyPr/>
                    <a:lstStyle/>
                    <a:p>
                      <a:pPr algn="ctr" fontAlgn="ctr"/>
                      <a:r>
                        <a:rPr lang="fr-CH" sz="600" b="0" u="none" strike="noStrike" dirty="0">
                          <a:effectLst/>
                          <a:latin typeface="Berlin Sans FB" panose="020E0602020502020306" pitchFamily="34" charset="0"/>
                        </a:rPr>
                        <a:t> </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Berlin Sans FB" panose="020E0602020502020306" pitchFamily="34" charset="0"/>
                        </a:rPr>
                        <a:t>% DDR*</a:t>
                      </a:r>
                      <a:endParaRPr lang="fr-CH"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59418">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D</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Berlin Sans FB" panose="020E0602020502020306" pitchFamily="34" charset="0"/>
                        </a:rPr>
                        <a:t>3,00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60%</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0,90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a:solidFill>
                            <a:schemeClr val="bg1"/>
                          </a:solidFill>
                          <a:effectLst/>
                          <a:latin typeface="Berlin Sans FB" panose="020E0602020502020306" pitchFamily="34" charset="0"/>
                        </a:rPr>
                        <a:t>Tiamina (B1)</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1,01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92%</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0,35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32%</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err="1">
                          <a:solidFill>
                            <a:schemeClr val="bg1"/>
                          </a:solidFill>
                          <a:effectLst/>
                          <a:latin typeface="Berlin Sans FB" panose="020E0602020502020306" pitchFamily="34" charset="0"/>
                        </a:rPr>
                        <a:t>Riboflavina</a:t>
                      </a:r>
                      <a:r>
                        <a:rPr lang="es-ES_tradnl" sz="600" b="0" u="none" strike="noStrike" dirty="0">
                          <a:solidFill>
                            <a:schemeClr val="bg1"/>
                          </a:solidFill>
                          <a:effectLst/>
                          <a:latin typeface="Berlin Sans FB" panose="020E0602020502020306" pitchFamily="34" charset="0"/>
                        </a:rPr>
                        <a:t> (B2)</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1,25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0,61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44%</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a:solidFill>
                            <a:schemeClr val="bg1"/>
                          </a:solidFill>
                          <a:effectLst/>
                          <a:latin typeface="Berlin Sans FB" panose="020E0602020502020306" pitchFamily="34" charset="0"/>
                        </a:rPr>
                        <a:t>Niacina</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13,9 mg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87%</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4,29 mg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27%</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n-GB" sz="600" b="0" u="none" strike="noStrike" dirty="0" err="1">
                          <a:solidFill>
                            <a:schemeClr val="bg1"/>
                          </a:solidFill>
                          <a:effectLst/>
                          <a:latin typeface="Berlin Sans FB" panose="020E0602020502020306" pitchFamily="34" charset="0"/>
                        </a:rPr>
                        <a:t>Vitamina</a:t>
                      </a:r>
                      <a:r>
                        <a:rPr lang="en-GB" sz="600" b="0" u="none" strike="noStrike" dirty="0">
                          <a:solidFill>
                            <a:schemeClr val="bg1"/>
                          </a:solidFill>
                          <a:effectLst/>
                          <a:latin typeface="Berlin Sans FB" panose="020E0602020502020306" pitchFamily="34" charset="0"/>
                        </a:rPr>
                        <a:t> B6</a:t>
                      </a:r>
                      <a:endParaRPr lang="en-GB"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1,24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89%</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0,43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31%</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a:solidFill>
                            <a:schemeClr val="bg1"/>
                          </a:solidFill>
                          <a:effectLst/>
                          <a:latin typeface="Berlin Sans FB" panose="020E0602020502020306" pitchFamily="34" charset="0"/>
                        </a:rPr>
                        <a:t>Acido fólico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Berlin Sans FB" panose="020E0602020502020306" pitchFamily="34" charset="0"/>
                        </a:rPr>
                        <a:t>178 µg</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89%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Berlin Sans FB" panose="020E0602020502020306" pitchFamily="34" charset="0"/>
                        </a:rPr>
                        <a:t>58,0 µg</a:t>
                      </a:r>
                      <a:endParaRPr lang="en-GB"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Berlin Sans FB" panose="020E0602020502020306" pitchFamily="34" charset="0"/>
                        </a:rPr>
                        <a:t>29%</a:t>
                      </a:r>
                      <a:endParaRPr lang="en-GB"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a:solidFill>
                            <a:schemeClr val="bg1"/>
                          </a:solidFill>
                          <a:effectLst/>
                          <a:latin typeface="Berlin Sans FB" panose="020E0602020502020306" pitchFamily="34" charset="0"/>
                        </a:rPr>
                        <a:t>Acido pantoténico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5,16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86%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2,00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33%</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err="1">
                          <a:solidFill>
                            <a:schemeClr val="bg1"/>
                          </a:solidFill>
                          <a:effectLst/>
                          <a:latin typeface="Berlin Sans FB" panose="020E0602020502020306" pitchFamily="34" charset="0"/>
                        </a:rPr>
                        <a:t>Cálcio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Berlin Sans FB" panose="020E0602020502020306" pitchFamily="34" charset="0"/>
                        </a:rPr>
                        <a:t>454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57%</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288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36%</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59418">
                <a:tc>
                  <a:txBody>
                    <a:bodyPr/>
                    <a:lstStyle/>
                    <a:p>
                      <a:pPr algn="r" fontAlgn="ctr"/>
                      <a:r>
                        <a:rPr lang="es-ES_tradnl" sz="600" b="0" u="none" strike="noStrike" dirty="0">
                          <a:solidFill>
                            <a:schemeClr val="bg1"/>
                          </a:solidFill>
                          <a:effectLst/>
                          <a:latin typeface="Berlin Sans FB" panose="020E0602020502020306" pitchFamily="34" charset="0"/>
                        </a:rPr>
                        <a:t>Ferro</a:t>
                      </a:r>
                      <a:endParaRPr lang="es-ES_tradnl" sz="600" b="0" i="0" u="none" strike="noStrike" dirty="0">
                        <a:solidFill>
                          <a:schemeClr val="bg1"/>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Berlin Sans FB" panose="020E0602020502020306" pitchFamily="34" charset="0"/>
                        </a:rPr>
                        <a:t>8,30 mg</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Berlin Sans FB" panose="020E0602020502020306" pitchFamily="34" charset="0"/>
                        </a:rPr>
                        <a:t>59%</a:t>
                      </a:r>
                      <a:endParaRPr lang="es-ES_tradnl" sz="600" b="0" i="0" u="none" strike="noStrike">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2,55 mg</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Berlin Sans FB" panose="020E0602020502020306" pitchFamily="34" charset="0"/>
                        </a:rPr>
                        <a:t>18%</a:t>
                      </a:r>
                      <a:endParaRPr lang="es-ES_tradnl" sz="6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356634">
                <a:tc gridSpan="5">
                  <a:txBody>
                    <a:bodyPr/>
                    <a:lstStyle/>
                    <a:p>
                      <a:pPr algn="l" fontAlgn="ctr"/>
                      <a:r>
                        <a:rPr lang="pt-PT" sz="500" dirty="0" smtClean="0">
                          <a:latin typeface="Berlin Sans FB" panose="020E0602020502020306" pitchFamily="34" charset="0"/>
                        </a:rPr>
                        <a:t>*DDR = Dose Diária Recomendada Segundo o Decreto Lei 54/2010 de 28 de maio.</a:t>
                      </a:r>
                      <a:br>
                        <a:rPr lang="pt-PT" sz="500" dirty="0" smtClean="0">
                          <a:latin typeface="Berlin Sans FB" panose="020E0602020502020306" pitchFamily="34" charset="0"/>
                        </a:rPr>
                      </a:br>
                      <a:r>
                        <a:rPr lang="pt-PT" sz="500" dirty="0" smtClean="0">
                          <a:latin typeface="Berlin Sans FB" panose="020E0602020502020306" pitchFamily="34" charset="0"/>
                        </a:rPr>
                        <a:t>Uma taça com 30g de ESTRELITAS mais 125ml de leite meio-gordo fornece 18% da DDR de 7 vitaminas e ferro e 36% da de cálcio. </a:t>
                      </a: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836022">
                <a:tc gridSpan="5">
                  <a:txBody>
                    <a:bodyPr/>
                    <a:lstStyle/>
                    <a:p>
                      <a:pPr algn="l" fontAlgn="ctr"/>
                      <a:endParaRPr lang="es-ES_tradnl" sz="500" b="0" i="0" u="none" strike="noStrike" dirty="0">
                        <a:solidFill>
                          <a:srgbClr val="000000"/>
                        </a:solidFill>
                        <a:effectLst/>
                        <a:latin typeface="Berlin Sans FB" panose="020E0602020502020306" pitchFamily="34" charset="0"/>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93061" y="5660706"/>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1562764977"/>
              </p:ext>
            </p:extLst>
          </p:nvPr>
        </p:nvGraphicFramePr>
        <p:xfrm>
          <a:off x="4871865" y="611690"/>
          <a:ext cx="6362698" cy="4647268"/>
        </p:xfrm>
        <a:graphic>
          <a:graphicData uri="http://schemas.openxmlformats.org/drawingml/2006/table">
            <a:tbl>
              <a:tblPr>
                <a:tableStyleId>{5C22544A-7EE6-4342-B048-85BDC9FD1C3A}</a:tableStyleId>
              </a:tblPr>
              <a:tblGrid>
                <a:gridCol w="2529106"/>
                <a:gridCol w="1863552"/>
                <a:gridCol w="1970040"/>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Energia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Lípidos</a:t>
                      </a:r>
                      <a:endParaRPr lang="fr-CH" sz="1800" b="0" u="none" strike="noStrike" dirty="0" smtClean="0">
                        <a:effectLst/>
                        <a:latin typeface="Intro "/>
                      </a:endParaRPr>
                    </a:p>
                    <a:p>
                      <a:pPr algn="ctr" fontAlgn="ctr"/>
                      <a:r>
                        <a:rPr lang="fr-CH" sz="1800" b="0" i="0" u="none" strike="noStrike" dirty="0" smtClean="0">
                          <a:solidFill>
                            <a:srgbClr val="000000"/>
                          </a:solidFill>
                          <a:effectLst/>
                          <a:latin typeface="Intro "/>
                        </a:rPr>
                        <a:t>dos quais </a:t>
                      </a:r>
                      <a:r>
                        <a:rPr lang="fr-CH" sz="1800" b="0" i="0" u="none" strike="noStrike" dirty="0" err="1" smtClean="0">
                          <a:solidFill>
                            <a:srgbClr val="000000"/>
                          </a:solidFill>
                          <a:effectLst/>
                          <a:latin typeface="Intro "/>
                        </a:rPr>
                        <a:t>saturados</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a:effectLst/>
                          <a:latin typeface="Intro "/>
                        </a:rPr>
                        <a:t>Hidratos</a:t>
                      </a:r>
                      <a:r>
                        <a:rPr lang="fr-CH" sz="1800" b="0" u="none" strike="noStrike" dirty="0">
                          <a:effectLst/>
                          <a:latin typeface="Intro "/>
                        </a:rPr>
                        <a:t> de </a:t>
                      </a:r>
                      <a:r>
                        <a:rPr lang="fr-CH" sz="1800" b="0" u="none" strike="noStrike" dirty="0" err="1" smtClean="0">
                          <a:effectLst/>
                          <a:latin typeface="Intro "/>
                        </a:rPr>
                        <a:t>Carbono</a:t>
                      </a:r>
                      <a:endParaRPr lang="fr-CH" sz="1800" b="0" u="none" strike="noStrike" dirty="0" smtClean="0">
                        <a:effectLst/>
                        <a:latin typeface="Intro "/>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1800" b="0" u="none" strike="noStrike" dirty="0" smtClean="0">
                          <a:effectLst/>
                          <a:latin typeface="Intro "/>
                        </a:rPr>
                        <a:t>dos quais </a:t>
                      </a:r>
                      <a:r>
                        <a:rPr lang="fr-CH" sz="1800" b="0" u="none" strike="noStrike" dirty="0" err="1" smtClean="0">
                          <a:effectLst/>
                          <a:latin typeface="Intro "/>
                        </a:rPr>
                        <a:t>açucares</a:t>
                      </a:r>
                      <a:endParaRPr lang="fr-CH" sz="1800" b="0" i="0" u="none" strike="noStrike"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err="1" smtClean="0">
                          <a:effectLst/>
                          <a:latin typeface="Intro "/>
                        </a:rPr>
                        <a:t>Fibra</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i="0" u="none" strike="noStrike" noProof="0" dirty="0" smtClean="0">
                          <a:solidFill>
                            <a:schemeClr val="bg1"/>
                          </a:solidFill>
                          <a:effectLst/>
                          <a:latin typeface="Intro "/>
                        </a:rPr>
                        <a:t>Proteínas</a:t>
                      </a:r>
                      <a:endParaRPr lang="pt-PT" sz="1800" b="0" i="0" u="none" strike="noStrike" noProof="0"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u="none" strike="noStrike" dirty="0" smtClean="0">
                          <a:solidFill>
                            <a:schemeClr val="bg1"/>
                          </a:solidFill>
                          <a:effectLst/>
                          <a:latin typeface="Intro "/>
                        </a:rPr>
                        <a:t>8,1 </a:t>
                      </a:r>
                      <a:r>
                        <a:rPr lang="en-GB" sz="1800" b="0" u="none" strike="noStrike" dirty="0">
                          <a:solidFill>
                            <a:schemeClr val="bg1"/>
                          </a:solidFill>
                          <a:effectLst/>
                          <a:latin typeface="Intro "/>
                        </a:rPr>
                        <a:t>g</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n-GB" sz="1800" b="0" u="none" strike="noStrike" dirty="0" smtClean="0">
                          <a:solidFill>
                            <a:schemeClr val="bg1"/>
                          </a:solidFill>
                          <a:effectLst/>
                          <a:latin typeface="Intro "/>
                        </a:rPr>
                        <a:t>6,7 </a:t>
                      </a:r>
                      <a:r>
                        <a:rPr lang="en-GB" sz="1800" b="0" u="none" strike="noStrike" dirty="0">
                          <a:solidFill>
                            <a:schemeClr val="bg1"/>
                          </a:solidFill>
                          <a:effectLst/>
                          <a:latin typeface="Intro "/>
                        </a:rPr>
                        <a:t>g</a:t>
                      </a:r>
                      <a:endParaRPr lang="en-GB"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r>
              <a:tr h="307574">
                <a:tc>
                  <a:txBody>
                    <a:bodyPr/>
                    <a:lstStyle/>
                    <a:p>
                      <a:pPr algn="ctr" fontAlgn="ctr"/>
                      <a:r>
                        <a:rPr lang="fr-CH" sz="1800" b="0" u="none" strike="noStrike" dirty="0" smtClean="0">
                          <a:effectLst/>
                          <a:latin typeface="Intro "/>
                        </a:rPr>
                        <a:t>Sal</a:t>
                      </a:r>
                      <a:endParaRPr lang="fr-CH"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0,38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0,27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cxnSp>
        <p:nvCxnSpPr>
          <p:cNvPr id="5" name="Conexão reta 4"/>
          <p:cNvCxnSpPr/>
          <p:nvPr/>
        </p:nvCxnSpPr>
        <p:spPr>
          <a:xfrm>
            <a:off x="3956304" y="3609688"/>
            <a:ext cx="804672" cy="11874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Conexão reta 5"/>
          <p:cNvCxnSpPr/>
          <p:nvPr/>
        </p:nvCxnSpPr>
        <p:spPr>
          <a:xfrm flipV="1">
            <a:off x="3887907" y="1099402"/>
            <a:ext cx="804672" cy="1410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871864" y="5482694"/>
            <a:ext cx="6362699" cy="1270423"/>
          </a:xfrm>
          <a:prstGeom prst="rect">
            <a:avLst/>
          </a:prstGeom>
          <a:solidFill>
            <a:schemeClr val="bg1">
              <a:alpha val="6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sz="3600" b="1" dirty="0" smtClean="0">
                <a:solidFill>
                  <a:srgbClr val="002060"/>
                </a:solidFill>
                <a:latin typeface="Folks-Light" panose="02000403020000020004" pitchFamily="2" charset="0"/>
                <a:cs typeface="Intro Light"/>
              </a:rPr>
              <a:t>FUNÇÃO CONSTRUTORA</a:t>
            </a:r>
          </a:p>
          <a:p>
            <a:pPr marL="360362" indent="0" algn="r">
              <a:lnSpc>
                <a:spcPct val="100000"/>
              </a:lnSpc>
              <a:buNone/>
            </a:pPr>
            <a:r>
              <a:rPr lang="pt-PT" sz="3600" b="1" dirty="0" smtClean="0">
                <a:solidFill>
                  <a:srgbClr val="002060"/>
                </a:solidFill>
                <a:latin typeface="Folks-Light" panose="02000403020000020004" pitchFamily="2" charset="0"/>
                <a:cs typeface="Intro Light"/>
              </a:rPr>
              <a:t>ORIGEM ANIMAL OU VEGETAL</a:t>
            </a:r>
            <a:endParaRPr lang="pt-PT" sz="3600" b="1" dirty="0">
              <a:solidFill>
                <a:srgbClr val="002060"/>
              </a:solidFill>
              <a:latin typeface="Folks-Light" panose="02000403020000020004" pitchFamily="2" charset="0"/>
              <a:cs typeface="Intro Light"/>
            </a:endParaRPr>
          </a:p>
        </p:txBody>
      </p:sp>
    </p:spTree>
    <p:extLst>
      <p:ext uri="{BB962C8B-B14F-4D97-AF65-F5344CB8AC3E}">
        <p14:creationId xmlns:p14="http://schemas.microsoft.com/office/powerpoint/2010/main" val="1507464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657" y="1599570"/>
            <a:ext cx="7968343" cy="4524315"/>
          </a:xfrm>
          <a:prstGeom prst="rect">
            <a:avLst/>
          </a:prstGeom>
        </p:spPr>
      </p:pic>
      <p:sp>
        <p:nvSpPr>
          <p:cNvPr id="4" name="CaixaDeTexto 3"/>
          <p:cNvSpPr txBox="1"/>
          <p:nvPr/>
        </p:nvSpPr>
        <p:spPr>
          <a:xfrm>
            <a:off x="0" y="1599570"/>
            <a:ext cx="4223657" cy="4524315"/>
          </a:xfrm>
          <a:prstGeom prst="rect">
            <a:avLst/>
          </a:prstGeom>
          <a:solidFill>
            <a:schemeClr val="accent4"/>
          </a:solidFill>
        </p:spPr>
        <p:txBody>
          <a:bodyPr wrap="square" rtlCol="0">
            <a:spAutoFit/>
          </a:bodyPr>
          <a:lstStyle/>
          <a:p>
            <a:pPr algn="ctr"/>
            <a:endParaRPr lang="pt-PT" sz="2800" i="1" dirty="0" smtClean="0">
              <a:solidFill>
                <a:srgbClr val="002060"/>
              </a:solidFill>
              <a:latin typeface="Folks-Light" panose="02000403020000020004" pitchFamily="2" charset="0"/>
            </a:endParaRPr>
          </a:p>
          <a:p>
            <a:pPr algn="ctr"/>
            <a:r>
              <a:rPr lang="pt-PT" sz="2800" i="1" dirty="0" smtClean="0">
                <a:solidFill>
                  <a:srgbClr val="002060"/>
                </a:solidFill>
                <a:latin typeface="Folks-Light" panose="02000403020000020004" pitchFamily="2" charset="0"/>
              </a:rPr>
              <a:t>A </a:t>
            </a:r>
            <a:r>
              <a:rPr lang="pt-PT" sz="3600" b="1" i="1" dirty="0" smtClean="0">
                <a:solidFill>
                  <a:srgbClr val="002060"/>
                </a:solidFill>
                <a:latin typeface="Folks-Light" panose="02000403020000020004" pitchFamily="2" charset="0"/>
              </a:rPr>
              <a:t>alimentação</a:t>
            </a:r>
            <a:r>
              <a:rPr lang="pt-PT" sz="2800" i="1" dirty="0" smtClean="0">
                <a:solidFill>
                  <a:srgbClr val="002060"/>
                </a:solidFill>
                <a:latin typeface="Folks-Light" panose="02000403020000020004" pitchFamily="2" charset="0"/>
              </a:rPr>
              <a:t> humana é determinada por fatores do meio ambiente que nos rodeia, da nossa cultura, da ciência e tecnologia, da publicidade e das nossas necessidades nutricionais individuais. </a:t>
            </a:r>
          </a:p>
          <a:p>
            <a:pPr algn="ctr"/>
            <a:endParaRPr lang="pt-PT" sz="2800" i="1" dirty="0" smtClean="0">
              <a:solidFill>
                <a:srgbClr val="002060"/>
              </a:solidFill>
              <a:latin typeface="Folks-Light" panose="02000403020000020004" pitchFamily="2" charset="0"/>
            </a:endParaRPr>
          </a:p>
        </p:txBody>
      </p:sp>
      <p:sp>
        <p:nvSpPr>
          <p:cNvPr id="5" name="Título 1"/>
          <p:cNvSpPr>
            <a:spLocks noGrp="1"/>
          </p:cNvSpPr>
          <p:nvPr>
            <p:ph type="title"/>
          </p:nvPr>
        </p:nvSpPr>
        <p:spPr>
          <a:xfrm>
            <a:off x="0" y="90195"/>
            <a:ext cx="12021312" cy="1509375"/>
          </a:xfrm>
          <a:noFill/>
        </p:spPr>
        <p:txBody>
          <a:bodyPr>
            <a:noAutofit/>
          </a:bodyPr>
          <a:lstStyle/>
          <a:p>
            <a:pPr algn="r"/>
            <a:r>
              <a:rPr lang="pt-PT" sz="9600" b="1" dirty="0" smtClean="0">
                <a:solidFill>
                  <a:srgbClr val="F2B540"/>
                </a:solidFill>
                <a:latin typeface="Folks-Light" panose="02000403020000020004" pitchFamily="2" charset="0"/>
                <a:ea typeface="+mn-ea"/>
                <a:cs typeface="Intro Light"/>
              </a:rPr>
              <a:t>A ALIMENTAÇÃO</a:t>
            </a:r>
            <a:endParaRPr lang="pt-PT" sz="9600" b="1" dirty="0">
              <a:solidFill>
                <a:srgbClr val="F2B540"/>
              </a:solidFill>
              <a:latin typeface="Folks-Light" panose="02000403020000020004" pitchFamily="2" charset="0"/>
              <a:ea typeface="+mn-ea"/>
              <a:cs typeface="Intro Light"/>
            </a:endParaRPr>
          </a:p>
        </p:txBody>
      </p:sp>
      <p:grpSp>
        <p:nvGrpSpPr>
          <p:cNvPr id="6" name="Grupo 5"/>
          <p:cNvGrpSpPr/>
          <p:nvPr/>
        </p:nvGrpSpPr>
        <p:grpSpPr>
          <a:xfrm>
            <a:off x="-98681" y="-418452"/>
            <a:ext cx="2272741" cy="2018022"/>
            <a:chOff x="-98681" y="-418452"/>
            <a:chExt cx="2272741" cy="2018022"/>
          </a:xfrm>
        </p:grpSpPr>
        <p:pic>
          <p:nvPicPr>
            <p:cNvPr id="7"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8"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Tree>
    <p:extLst>
      <p:ext uri="{BB962C8B-B14F-4D97-AF65-F5344CB8AC3E}">
        <p14:creationId xmlns:p14="http://schemas.microsoft.com/office/powerpoint/2010/main" val="409425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childTnLst>
                          </p:cTn>
                        </p:par>
                        <p:par>
                          <p:cTn id="16" fill="hold">
                            <p:stCondLst>
                              <p:cond delay="305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circle(in)">
                                      <p:cBhvr>
                                        <p:cTn id="26"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100 g de car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963"/>
            <a:ext cx="7873125" cy="55909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127140" y="-379964"/>
            <a:ext cx="2213231" cy="1932927"/>
            <a:chOff x="-98681" y="-418452"/>
            <a:chExt cx="2272741" cy="2018022"/>
          </a:xfrm>
        </p:grpSpPr>
        <p:pic>
          <p:nvPicPr>
            <p:cNvPr id="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4"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5" name="Retângulo 4"/>
          <p:cNvSpPr/>
          <p:nvPr/>
        </p:nvSpPr>
        <p:spPr>
          <a:xfrm>
            <a:off x="1452282" y="87016"/>
            <a:ext cx="10739718" cy="2339102"/>
          </a:xfrm>
          <a:prstGeom prst="rect">
            <a:avLst/>
          </a:prstGeom>
        </p:spPr>
        <p:txBody>
          <a:bodyPr wrap="square">
            <a:spAutoFit/>
          </a:bodyPr>
          <a:lstStyle/>
          <a:p>
            <a:pPr algn="r"/>
            <a:r>
              <a:rPr lang="pt-PT" sz="6600" b="1" dirty="0" smtClean="0">
                <a:solidFill>
                  <a:srgbClr val="002060"/>
                </a:solidFill>
                <a:latin typeface="Folks-Light" panose="02000403020000020004" pitchFamily="2" charset="0"/>
                <a:cs typeface="Intro Light"/>
              </a:rPr>
              <a:t>Qual é </a:t>
            </a:r>
            <a:r>
              <a:rPr lang="pt-PT" sz="6600" b="1" dirty="0" smtClean="0">
                <a:solidFill>
                  <a:schemeClr val="accent4"/>
                </a:solidFill>
                <a:latin typeface="Folks-Light" panose="02000403020000020004" pitchFamily="2" charset="0"/>
                <a:cs typeface="Intro Light"/>
              </a:rPr>
              <a:t>DOSE DIÁRIA RECOMENDADA</a:t>
            </a:r>
            <a:r>
              <a:rPr lang="pt-PT" sz="6600" b="1" dirty="0" smtClean="0">
                <a:solidFill>
                  <a:srgbClr val="002060"/>
                </a:solidFill>
                <a:latin typeface="Folks-Light" panose="02000403020000020004" pitchFamily="2" charset="0"/>
                <a:cs typeface="Intro Light"/>
              </a:rPr>
              <a:t> de </a:t>
            </a:r>
            <a:r>
              <a:rPr lang="pt-PT" sz="8000" b="1" u="sng" dirty="0" smtClean="0">
                <a:solidFill>
                  <a:srgbClr val="002060"/>
                </a:solidFill>
                <a:latin typeface="Folks-Light" panose="02000403020000020004" pitchFamily="2" charset="0"/>
                <a:cs typeface="Intro Light"/>
              </a:rPr>
              <a:t>proteína</a:t>
            </a:r>
            <a:r>
              <a:rPr lang="pt-PT" sz="6600" b="1" u="sng" dirty="0" smtClean="0">
                <a:solidFill>
                  <a:srgbClr val="002060"/>
                </a:solidFill>
                <a:latin typeface="Folks-Light" panose="02000403020000020004" pitchFamily="2" charset="0"/>
                <a:cs typeface="Intro Light"/>
              </a:rPr>
              <a:t>? </a:t>
            </a:r>
            <a:endParaRPr lang="pt-PT" sz="6600" u="sng" dirty="0">
              <a:solidFill>
                <a:srgbClr val="002060"/>
              </a:solidFill>
              <a:latin typeface="Folks-Light" panose="02000403020000020004" pitchFamily="2" charset="0"/>
            </a:endParaRPr>
          </a:p>
        </p:txBody>
      </p:sp>
      <p:sp>
        <p:nvSpPr>
          <p:cNvPr id="6" name="Retângulo 5"/>
          <p:cNvSpPr/>
          <p:nvPr/>
        </p:nvSpPr>
        <p:spPr>
          <a:xfrm>
            <a:off x="7873125" y="2978331"/>
            <a:ext cx="4318875" cy="27301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7200" dirty="0" smtClean="0">
                <a:solidFill>
                  <a:schemeClr val="bg1"/>
                </a:solidFill>
                <a:latin typeface="Folks-Bold" panose="02000803040000020004" pitchFamily="2" charset="0"/>
              </a:rPr>
              <a:t>50 g </a:t>
            </a:r>
          </a:p>
          <a:p>
            <a:pPr algn="ctr"/>
            <a:r>
              <a:rPr lang="pt-PT" sz="7200" dirty="0" smtClean="0">
                <a:solidFill>
                  <a:schemeClr val="bg1"/>
                </a:solidFill>
                <a:latin typeface="Folks-Bold" panose="02000803040000020004" pitchFamily="2" charset="0"/>
              </a:rPr>
              <a:t>( DDR)</a:t>
            </a:r>
            <a:endParaRPr lang="pt-PT" sz="7200" dirty="0">
              <a:solidFill>
                <a:schemeClr val="bg1"/>
              </a:solidFill>
              <a:latin typeface="Folks-Bold" panose="02000803040000020004" pitchFamily="2" charset="0"/>
            </a:endParaRPr>
          </a:p>
        </p:txBody>
      </p:sp>
    </p:spTree>
    <p:extLst>
      <p:ext uri="{BB962C8B-B14F-4D97-AF65-F5344CB8AC3E}">
        <p14:creationId xmlns:p14="http://schemas.microsoft.com/office/powerpoint/2010/main" val="42894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 fill="hold"/>
                                        <p:tgtEl>
                                          <p:spTgt spid="2050"/>
                                        </p:tgtEl>
                                        <p:attrNameLst>
                                          <p:attrName>ppt_x</p:attrName>
                                        </p:attrNameLst>
                                      </p:cBhvr>
                                      <p:tavLst>
                                        <p:tav tm="0">
                                          <p:val>
                                            <p:strVal val="#ppt_x"/>
                                          </p:val>
                                        </p:tav>
                                        <p:tav tm="100000">
                                          <p:val>
                                            <p:strVal val="#ppt_x"/>
                                          </p:val>
                                        </p:tav>
                                      </p:tavLst>
                                    </p:anim>
                                    <p:anim calcmode="lin" valueType="num">
                                      <p:cBhvr additive="base">
                                        <p:cTn id="21" dur="500" fill="hold"/>
                                        <p:tgtEl>
                                          <p:spTgt spid="205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QSEhUUExQWFhUWFhkYGBYYGBwYGBwaGBYdGBoXHRgaHCggGB0lHBcXITEhJSkrLi4uGiAzODMsNygtLiwBCgoKDg0OGxAQGzclHyQ3MywsLCssMCw0Liw0LywvLCwsNCw0LDQsLC0sLCwvLCwsLywtLCwsLCwvLCwsLDQsLP/AABEIAOEA4QMBIgACEQEDEQH/xAAcAAEAAwEBAQEBAAAAAAAAAAAABQYHBAMBAgj/xABJEAABAwEFAwgFCAYKAwEAAAABAAIDEQQFEiExBkFRBxMiYXGBkaEUIzJCcjNSgrGywdHwJENTYnOSFRY1Y4Ois8Lh8SVE0qP/xAAaAQEAAgMBAAAAAAAAAAAAAAAAAwQBAgYF/8QANREAAgECAggFAwMEAwEAAAAAAAECAxEEMQUSITJBUWFxEyIzkfBCsdEjNMEUgaHxUmLhJP/aAAwDAQACEQMRAD8A3FERAEREAREQBEXBfNtEMZkJo0anWg3ZdtB3oZSu7I7i6mq8fTGbnA9mf1LKL22lcXFzGl3xnh1D8VH/ANd7bT2mxt06LBqNRU14qF14I9GnonEz4W7s2kWgcHfyn8F8E/7rvL8VijtrrQTnPJ3Gn2VzT3xaHGotM9P4r/xWv9TEsrQVfjJG4TW0N1a7y/Fccl/xj3ZO5o/FYTardNvmmPbI/wD+lwut0wOU0o/xHa8dVlYhPgaz0LUj9SP6DbtBGR7Eo+j+BX5dtLAPa5xvbG77gV/PzL3tLfZtEo/xHfiv3/WW2j/2ZT2kO+0CtvGiQvRdRcUb/DtPZXaTN7wW07ajJSMNtjf7L2O7HArNrjs3PWaJ8hLnPja5zssyRU5AcVXrw2jfZ7TJE2NjmMdhFagnIGtRl5LeU0ldlOlhqlSThHNG4osgsG1kgmi5svYXEARl2Njq+7TcewLXgsqSe1GlWjOlLVmrM+oiLJGEREAREQBERAEREAREQBERAEREAKqHKTeYjs3NaulIAFadEGpP1DvVsleGgkkAAVJOgA3rE9oL1NrtL5D7IyYNwaNOwnXtUVaerE9HRmGdasnwjtOJmi7bjsQtDbVDTpGISR9T4zTzD6d69Lku70iZkZJANS6mtGipp15U71L7DOgltTpII5Iy2ItkY52MVc9uCjqA54XVB4KpTjeSZ0eOrqnSklmrPtt2e9jO20/IUjZmmgpnVctripNKBo2V47g8gKxbGRk2uGjS6jsRAGYoD0uwGlVpa8rFvX1aTqclf/BXLeucWerXuq0YKdEnM14LVr+2dstsBkhc1r9DJHQtLt+JmlfAqjT3fLYg9s8LZYHkYnt1FNHNfrGe3IqbwnHPI8taQhWy2S5MrJXkpi3XVRnPQO5yHeaUew/NkaNPiGRUQ5a2JlNSV0aryc2vnLIGE9KJzm9xOIeTvJVTbSy4LdJQHpBsni2hPiCv3ybXkI7QY3HKVtB8TdPEFyluUyzUdBMMqh0Tsj8Q8i5TS81PseZR/RxzXCX+ytmUxSQ2husbg8fRzp3io71vt1Xg20QxzM9mRocK60I0PWv5+sTsTC3VXnknv8McbE8nMufHXQb3MHbr/MtaE7OzJ9L4bXgqseGfY1NF8C+q2c0EREAREQBERAEREAREQBERAEREBS+Um83MibCw052uI78LSMh2lZpaDgFGq+8qB9ZZ+x/1hZ/eCo4h+Y67Q0IqgmuIuS+32e0Rze1hObeLTk4eHnRaWJvRv0yyMbLZpqOlYxoD26kuFMzqajca8csjs8DnvaxmbnODWjrJoOxaWXPudzTUyWWUgFtRVj6EuLWnUHWg4eKk7Loa6ShGU422yezV/wCS5d1miutvqO1VjtFI6k81aA0dEF1Q2QDVv7wzC+XJaH3dbRz4o0tLS4GrcDqUkafebUDuqrJfGyUFsZz9ke1rnZ5fJvO+o1Y78kKrBzoR6Hb2ObHnzb9XRE+8x2jo+LUcXF3f9mIVqVWnKEMnvQ4rqvx9nnLbQ3DLBIbTYS6juk5jcznnVo0e3fh8OrjuvbdsnQtDQw6Yx7J41HueY7F8sN9y3e/0efpw5Fj259E6PYfeb1blI3pc1mtjedjLQ4j5RnvdTm7z4FTR/wCvsebWsko4hXX0zX8n7gueFjzLEMONpDmtPq3tP7ungs82ru4WechvsOGJo4DOre417qK4XDc1oge5he0wuBoATiDtxAI6O/LRUzapkrZy2Vxe4DJ24tzoQAKDfUcQVme7kaYW6rNKesre/L2I+67QWTRurTDIw9wcCfKq1LlGk/RGg51mbQ8Oi5ZIx1D2gj+YEA+YWi7V2ozXdZpDq5zCe0xlax3WixVj+vTl1KjC8g1B3qQxObhnjJbLG4Fp6xpX6lFt3KSrWE14qtezPcilKLTN+uC8PSLNDNSnORtfThiFSF3qu8nlf6Nstf2Y6958uCsS9FZHD1IqM2lzCIiyaBERAEREAREQBERAEREAREQGd8qI9bZ/hd5EfiqBeKvnKe8c/CN+A17C4b+5US3U36Z6dioYjeOw0P8At184kvya3eJLUZDpC3EPifVrT4Yl57eXz6RaC1p9XDVgoci6vTd45fRXTsVb+Zs1ukB6TGMI8Hhv+YhVGLhr1pJ2ppLiKUNfFzqy+myXttJS4b9lsry6NwAObmOqWu6qDQ094ZrRbDf1mvFnNyMGI1rE/jStWO3nsoVkzad9e5dNjsckzxHE0ue7QA07TXcOtYhUcdhvi8DTrLxL6sl9X5NDvHZJjoHQh5wjpQ48zE46tDtSw5ZHRZyPSbFJWjonbwRVrvueMtR5K4WOa8bMMLmNtDG6sD2ve0dRBxdxBUhNfMDmR86eb5xpcGyimho5riRQEHirOrGW1bGeMqtWjeMrVIvkRV1bTtnaRg9aBXmxTp01LCcq/ukqkbS3p6TIDgwhgwgH2tc68M9y0iz3RZ2uEscbMW5zdMxSuRpWiou3cLG2kFmTnNq8DjXInrI+pZqKWrtZFhZUXXepFrvwKwArpeE+O6bL+7KWn6IePqoqWw5qzQSYrsc39namnufGfvqoU8z0KkbuL5NfgjMWmVMvHrUow+pNFENUrF8kdO/RQs9Wk9jNp5OHA3bZqbmEcNHuFR1ZKyqs8m7v/G2bIijSMxTR7grMvRjkjiq/qy7v7hERZIgiIgCIiAIiIAiIgCIiAIiIDOOVA+ug+B31hUG8VfuVAnnoOGB1P5hXLsVBvD8+H/HmqGI3jsNEegvnFk1sPCwttBlwmN4jiwuya58jjgxEZgYmgfSXJK+xvcY5oH2ORpILmOMkYP7zHZ07OK9dh4mz+k2Rxpz0YLSdzmHI91Qe5fJGC1nm5SIbczoFzsmTUyo4+6+mVfeqO7b6URt2rz1m+GTyVtjtxXB7ORGXldb7ORio5jwSyVprG8cWu8Kg5rv2OvFkFpa5+TXgxk7gHaH+YN7qrs2escwe6w2iJwjlDtWnoSAEtladNRQkZGoVXlbSoO4kZaZZKN+VposxarQlSk77M1xTyZZrfsRPHITE9ojzIkLsLmjXpdnELivu/YnubE4GZkbQ30gU50upRzxXJzTwPbXRSmzm1wYBDaTVoFGy60G5ruI6929e197IwzVkgcIy7PLON3XQad3grCimvJ7HkTqyp1EsTwykvv8APYpVusTom87E8uiccnsq2h+a8A9FyhZN/mr5cOz88ErhJgML2ua9uKodlllTz7VVtprq9HmLQegekyutK0p1kHLwWrg0rktPEwlNwvd535/+kMxTl3urZbUzrgf4PLT9oKEBJKl7qPRnHGEn+V7HfcVqiZrZ7fc5g7ipKM+qKi2lSLPkitGXYPM2vkvr/RsFf36V4c46itarHJqKXZZvgd/qOVnV6OSOOru9WT6sIiLYiCIiAIiIAiIgCIiAIiIAiIgM65UD66DrY8eJA+9Z/eKv3Kg718A/cOf0lQbx0VCvvHYaI/br5xOW6re6CaOVurHV7QciD1EEhaBtZcDbdE21WaheWg0/aN3D4xp16cFmjjXNWvYjaf0U81KfUvOv7N28/Ccq8KV4rNOS3ZZMxjaVS6rUd6P+VyIeG97QyMxieVra4SzG4EcRTcN1Ml27JXfHPaWRy+zRxppiLRUNy8e5XnaPZOO1+tYQyY5l49h43Yqb6e8O+qzySOaxztJBZJG6ra6Gm8HRzSMsuKTg4yWtkMPiaeIpSjT8s2suNzuvS3xxySRvsNnAY6hDcTX0rkcYOdRTNfLrtQB/QpjG4/8ArTnEx3wP4+BVsElkvOMYmjnGjNtaSN40cNW+IVG2t2f9Fc0sxOjdoXUycPdJAHaOwqRprzLaijGpTqfpTTjLk9qfv/vqSrtsSxxZPA5jxqAdO4508VVdpL39Ke0huFrQQ0VqczUknuUnYbQ22NEE59aB6mY65D5Nx94H85qt2yFzHOa8EOaSCOsJKUmuhilh6UJu0bSXy6OVuqlrmzkI3mKUf/k4/copmqmNnRW0RD5zsP8AM0t+9acSy91nEFIMPqio+IZDs813tHqzqtS1HJm28lraXXZtcw45mv6x2nAdStiqnJf/AGZZux9M65c46leB6la1ejkjka3qS7sIiLJEEREAREQBERAEREAREQBERAZxyofLQfA77SoN4lX7lPaefgO7A7d+9xVAvFUK+8dfoj0F84kSfvX7r10X4dXzXq0NLXVNCBlw6xpw7FGi+Xy7rdabrwxzt52yuNGPbnhrnlXTf0D3FXCUWa2w16MsR4ag08WO8Cs4v++bQ6FtmtUdHtc17X6YmgEdh1BqPrURdttlhfihc4O34c6gZmo0cKV1VjxVF24Hiy0e60fFuoz5rJ9ehab32FeHY7PLQ6hrjhI7Ht+8KGt814MY6OeN0rCKHEznO8OZn31qp2wbfggC0RkV/WMzB68JzHcSpWK/bPIOhMyvWQ0+DqFSRjB7rsVKlXFUtlaGtbjb+UZzcVzTPmjOBzWtcHFzgWijTXKupyXtyhRATMeBTGCCOOHQ+B8ldbbfEEbSXSs7A4OPcBUrN9pr29JlxAUY0UYDrTeT1n8EkowjYUatWvWVRqySIVpUxs8aWmz/AMaPzeFEMGakrmdSeE/3sf2woeJ6H0s/M8eGR7fmvc3wcQur9UV+r9jpap2/3z/N1fvXxzfVlavYyxSd4X6G18lp/wDF2bsf/qO/PBW1VHkrxf0ZZ60p08NNzcbqA8TWqtyvRyRydf1Jd2ERFkiCIiAIiIAiIgCIiAIiIAiIgM35UG+vgNPcdn9Ifj5qg3itA5UPloOpjvtBUC8lRr7x1+iP26+cSLLCSaDSpI4AZlfcFatpnkB2kgffRfuGcMD6++wt0rkd3UTTVebHkUI1qD4aKIvM2Ge02aUix2nBzmFhwurSpH6t5pnUHShVbvfY2azSc9Y3F2A1DSQJG66bnim7611WaGK97M2pDbTGA0u3g8SPeY7XqNe+Ohv+13e/mbS0yMGlTU4eLJPeHUfJWpNPey5nP0IVYXjSl5lvQlx6ruRtos7bbiaGiG1srWKmGOQ6uLR7j99NPrVUmiIJaWkEGhBGYPWtfhksltwysAL4yD82RpBrR1MyKjrCq/KNdowtnbQPxBjv3gakHtFPDsWJU/LrIkoY79XwpJro+D/H2KC5fLRZi1ge7R9cI4gau7Nw4qV2eus2iZrT7Dek89QPs95y8V+Nsrbztrko0Naz1bQKUo3XTIZ1WijsuWKlW9Tw13ZBNUpcRItEBG6aP7YUWFL7ONraoB/es8nAosw9x9iS2uyt85O9wPDVjTqFyzn1Z4qT23i/T3Ae81hH8tP9qjJSRGWnw1zp/wBLE15mSYR3oxfRGzclf9mWehr8p3etdlorcqVyR2Usu6Mk/KOe+meQxYQM9cm1r1q6q5HJHMYj1Zd2ERFsQhERAEREAREQBERAEREAREQGa8p2L0iGvs4Dh7cWf3Kh3kr/AMqB9dB8DvtBZ/eOio1946/RPoL5xIwb9+S+Vp+fz1IaL6DTPeNFEXi23Vs3bIHCSF8fPtaHmEP6eB2gc0ihqRpXzVtsN9We3sMNoYGyiodC/LMalhOdfAjzXHaecmbHeFiNZObwyRHMOaNW0+c0166addDva8XzzPmcA17jnhBbQtAaKZ1BFO2qsOSp5HjQpSxl3LY1xWxp8nzXJl1/qbzMzJbNM5tHCrXDF0Sc21BFQRlQqC5Q7ucC2YPcWE0LS4kNcdC0E5A08e1d1wbWveOZkLecOUcjvZcfmPpoT84f9wO1d/zS+okiEWB3SbUkkjTMjTOuS2bhqbCClTxSxC13e3HZtX8kvsLZgIHPpQvec+puQ88XiqXtTZyy1SgjJzy4HiHZgj87lftkD+hx9ReP85VM2svgTyYWgc2wkB1OkToTXhwC2klqIioSm8XPlx/grzVP7GMBtsAINMdf5Wk/dRV9qtfJ7BitjT8xj3eWH/coorzIu1XalJ9GdvKIz9LaeMLfJzgoaT5M66DL87qqe5SW/pEZ/uqf5yq7L7B/O5Km+yXAu+Hj2Nr5Kx/4yD2tZMnVy9a7IV3BW5VXkwJN2WapB6LtBT9Y7LtVqVuOSOarepLuwiIskQREQBERAEREAREQBERAEREBm/Kf8vBl7js+PS0VAvEq/cp4/SIc/wBWaiunSyy3Vz8FQ7cQK1zqKDLfXVUK+8dfon0F84kUwitTx0QNqQKjNTmzkDBHaZ3RtlMEbS1jq4aucRicN4ACkNp7osxszbXZiGg4Q+MHKrsjQatIOoWFBtXJJYqMamo0+V+uZw7IbRuscm90TiMbN/DG3rHnSnBX++9mbNbW8604XuAIlZmHA6FzdHeRVa2jtjbI+ONlks7oTG1zXuZVzuNH61FB15qQsluPokJsr22Zzy8MimJcx4Bq5rSdBX2SdKkKaFleMtp5mJ1puNektVvZe+fe3zmVy3bEWlpo0Me35zXYe8h2ndVdm3F1+oileRzjA2N7h71Rv+l9ZUjLto6EllqszmPG5pFD1gO1HYSqvtTtObU0RtYWR1qamrnEaVpkAOCPw0nYQ/q6lWDmlZcVbajs2btlLDaKHOPGR3syPjVUV48FZNln1M8P7WF9PiaMvIlVp5WG7pEtOGrUqdbM8mK+8mEFZJn8Gtb3ucT/ALVQmBahyaWbDZnP3ySkg9TQG/WHLamvMQY2WrQfXYcHKWPXQfw3fa181WHmjCeH4Kz8ph9dB/Dd9tVhxyNKbsjp39S0q77LeA/bRNv5Lif6Ms1TXJ+v8R2StaqfJa+t12bXIPGYppI5WxW45I5qt6ku7CIiyRhERAEREAREQBERAEREAREQGccp3y8GlcDu32lQbyGiv3Ka39IhyzMZz+lx8fFUK8wqFfeZ2OiV/wDPH5xZIbATN5+SF9C2eJzD1kZ/UXKEva7HWaV8T9WnI/OafZcO771z2ad0b2vYaOY4OaesLTrzu6K9LMyVlGyUqw/Nd70buqv3FbRWvGyzRDXq/wBNW13uy2Po1k/Y4NhL3itEYsloDXuYPVh4Dg5o0GfvN8wuXbq47SXmWgkhDcLWsbTmmjdgH2h30VRlgkikLHAsfES6laEaGoO/cQQr1cG3PRDLXUbhMBkfiA39Y8AsqSktWRFVoVKM/HoLWTzXfiu/QrN13q2UNs1qq+InCx/vxOOQIOpbXcfqyUVf11vs0pjkzFOi4e83j28QtZdY7NMRM1kMhByeA1xrqDUb1WuUVjPRxipjDxg4nc7up9QW7peW7ZWpY+9dRjGyea68/wAlAum081PG/cHivYcj5Erwvyzc1PKz5rzT4Tm3yIXnJ2bipPawYnQzftYGOPa0AHyIWi2xLdTZVXVW9tv5K/VbZs3ZeZs0Me9rBX4jm7zJWSbOWLnrTFHuLwXfC3pHyFO9bS11FNRWbPL0lU3YLuUTlJdW0RDhF9bz+CrUg6J8Pz5qw8ocjXWpoGoiaHdtXH6iFAOpgdUHhXdUYSAT2F6gqb7PWwathorobXyWMAuyz0FKh57zK5W1Vbky/s2z0Ncn/wCo5WlXI5I5qt6ku7CIiyRBERAEREAREQBERAEREAREQGecpcfroXVNMBFO/wDPgs/vH/r8VfeUrELRDn0SzT4Sa/aCpklgdKDhLRQgdJ2HX3uFBvPWqFZXmzsdFNRw0W38uV53ZRT+yO0XoklHV5p5GIDOhGWMdfEbx2KItdjdGGudSj64TUEEDfl2g9jgd65wyoJ3AgVGYqakDvoVrFuLJ6sIVoOMtqZsV7XJBbomk8KxyszIB4H3mngfJZ1fuz9osuThijrUSN9nv+Z3+K/Wy21MlkOGmOEnNlcxXUtO49Wh81p93XxDamVieHcWnJw6nNVny1ejPEbxOAdt6Hz2+xiXOEGrSQeIJHmF42h7iauJJ4kknxK1m9tk7NLU83gcd7Oj34fZ8lXZ+T4Zls7sINM2gn7Q48Fo6M0WI6Uw8tr2Pt+CgkE5CpJIAHE7grJttZmsgs7B7nQ/yCvmFYrt2XhgIdnI/UOdoOxo39aq22tr56dsMfSLThy3veQKd2Q8VvqakXfiVXiVXrxUMo3bJDk0sA9dO7I/Js4Ee07/AGjxV/i8lFXPd7YIWRNzwih6zqXd5qpeEcVYgrKx5OIqeJUcjLtr5cVum4Atb4MaPrXGfZIrlvHdr20qvK12jnJpH/Pe4+LiR5UXRKKN0B7VQm7yuddh6erSS6Gz8l8tbss+VKY2kdYldVWtVXkyFLts4pSgf119Y7NWpXY5I5Gv6su7CIi2IgiIgCIiAIiIAiIgCIiAIiIDPuUxvrYDnTC4VplWo3qnw21sWOrnscaAPYAaZ+1Q606tanRbRbrG2VtHAd4qO8bwqVfey8QFXx4RveyuEdeWY03hV50W5XR7OD0lTp0vCqJ25r3KJNb2OkDmOoQJX0LfZdzIjY0agkloNRkKhed922OSN2FzS4yNyaA3ogy0yAG548Qp6bY6zHNszx2Fv1FoKj7Tse2pItPXm0fc5aOlU5FuONwd01Jq3NFVjPVlXXs3VXtHK5pDmktcNC0kEd4zUydmCKjn2EdbTkeORPZ3rwfcJH66P/N+Cj8GfItrSWFatrHXZdtrSwUeWyj98UP8zaeYK95NvCR8j2gPy+yoKW6yP10XifwXk26HGtHs8T+Clj4qKNR6Pm77P7bDsvXa+aQYWBsYORLTV9PiOncF7bA3SXyG0OHRjNGdbzkT3A+J6lyxbJSvPykQr8WleGFaJd13tjjbHGRhaKDWtd5OWpNSpIQk3eRUxOIowpalDjyDNV9va08zZ5ZPmsdTtIoPMhe/ohG8fnvXFfd2C0Rc26YRsLgSQQSQ3QeND3KeV7bDy6WqprWy4mTwN0Ck7fIA3X3aeVP+FcrJsvYYyKvllduAOp+iBVWe7di4i4PdC2NuoGbpD2k1w/WqfgSb2nRPTFGMbRTbJLk6hc27bMHChLC6nxOLh5EKyL8QxhrQ0CgAAA6gv2rSVlY52ctaTlzCIiyahERAEREAREQBERAEREAREQBflzajPTgv0iAhJ7rA6PN4mkZOFKjqINDpkCPBQN63Az5pA7D+CvKLNwZNa7ojo7e6lAa6CtdOOviq/aLuLTUO+9bs+MHUA9oXhJd8TtYoz2safuS5rY/nqSynicjuXRY4qn2jx+9bsbjs2vo8Nf4bfwRtw2YaWeEf4bfwS41TLLDZagdIinn1eJCnbLd4OrjUddNVe47qhbpFGPojjXgvVljYMwxo+iEuZsUuG7m11P3mnVvXp/V/EejG492EedArsBRfUuZK/cGz/MuxvILgKNA0bxzpmf8AlWBEWAEREAREQBERAEREAREQBERAEREAREQBERAEREAXxEQBAvqLACIiyAiIgCIiAIiIAiIgCIiAIiID4iIg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048" name="AutoShape 4" descr="data:image/jpeg;base64,/9j/4AAQSkZJRgABAQAAAQABAAD/2wCEAAkGBxQSEhUUExQWFhUWFhkYGBYYGBwYGBwaGBYdGBoXHRgaHCggGB0lHBcXITEhJSkrLi4uGiAzODMsNygtLiwBCgoKDg0OGxAQGzclHyQ3MywsLCssMCw0Liw0LywvLCwsNCw0LDQsLC0sLCwvLCwsLywtLCwsLCwvLCwsLDQsLP/AABEIAOEA4QMBIgACEQEDEQH/xAAcAAEAAwEBAQEBAAAAAAAAAAAABQYHBAMBAgj/xABJEAABAwEFAwgFCAYKAwEAAAABAAIDEQQFEiExBkFRBxMiYXGBkaEUIzJCcjNSgrGywdHwJENTYnOSFRY1Y4Ois8Lh8SVE0qP/xAAaAQEAAgMBAAAAAAAAAAAAAAAAAwQBAgYF/8QANREAAgECAggFAwMEAwEAAAAAAAECAxEEMQUSITJBUWFxEyIzkfBCsdEjNMEUgaHxUmLhJP/aAAwDAQACEQMRAD8A3FERAEREAREQBEXBfNtEMZkJo0anWg3ZdtB3oZSu7I7i6mq8fTGbnA9mf1LKL22lcXFzGl3xnh1D8VH/ANd7bT2mxt06LBqNRU14qF14I9GnonEz4W7s2kWgcHfyn8F8E/7rvL8VijtrrQTnPJ3Gn2VzT3xaHGotM9P4r/xWv9TEsrQVfjJG4TW0N1a7y/Fccl/xj3ZO5o/FYTardNvmmPbI/wD+lwut0wOU0o/xHa8dVlYhPgaz0LUj9SP6DbtBGR7Eo+j+BX5dtLAPa5xvbG77gV/PzL3tLfZtEo/xHfiv3/WW2j/2ZT2kO+0CtvGiQvRdRcUb/DtPZXaTN7wW07ajJSMNtjf7L2O7HArNrjs3PWaJ8hLnPja5zssyRU5AcVXrw2jfZ7TJE2NjmMdhFagnIGtRl5LeU0ldlOlhqlSThHNG4osgsG1kgmi5svYXEARl2Njq+7TcewLXgsqSe1GlWjOlLVmrM+oiLJGEREAREQBERAEREAREQBERAEREAKqHKTeYjs3NaulIAFadEGpP1DvVsleGgkkAAVJOgA3rE9oL1NrtL5D7IyYNwaNOwnXtUVaerE9HRmGdasnwjtOJmi7bjsQtDbVDTpGISR9T4zTzD6d69Lku70iZkZJANS6mtGipp15U71L7DOgltTpII5Iy2ItkY52MVc9uCjqA54XVB4KpTjeSZ0eOrqnSklmrPtt2e9jO20/IUjZmmgpnVctripNKBo2V47g8gKxbGRk2uGjS6jsRAGYoD0uwGlVpa8rFvX1aTqclf/BXLeucWerXuq0YKdEnM14LVr+2dstsBkhc1r9DJHQtLt+JmlfAqjT3fLYg9s8LZYHkYnt1FNHNfrGe3IqbwnHPI8taQhWy2S5MrJXkpi3XVRnPQO5yHeaUew/NkaNPiGRUQ5a2JlNSV0aryc2vnLIGE9KJzm9xOIeTvJVTbSy4LdJQHpBsni2hPiCv3ybXkI7QY3HKVtB8TdPEFyluUyzUdBMMqh0Tsj8Q8i5TS81PseZR/RxzXCX+ytmUxSQ2husbg8fRzp3io71vt1Xg20QxzM9mRocK60I0PWv5+sTsTC3VXnknv8McbE8nMufHXQb3MHbr/MtaE7OzJ9L4bXgqseGfY1NF8C+q2c0EREAREQBERAEREAREQBERAEREBS+Um83MibCw052uI78LSMh2lZpaDgFGq+8qB9ZZ+x/1hZ/eCo4h+Y67Q0IqgmuIuS+32e0Rze1hObeLTk4eHnRaWJvRv0yyMbLZpqOlYxoD26kuFMzqajca8csjs8DnvaxmbnODWjrJoOxaWXPudzTUyWWUgFtRVj6EuLWnUHWg4eKk7Loa6ShGU422yezV/wCS5d1miutvqO1VjtFI6k81aA0dEF1Q2QDVv7wzC+XJaH3dbRz4o0tLS4GrcDqUkafebUDuqrJfGyUFsZz9ke1rnZ5fJvO+o1Y78kKrBzoR6Hb2ObHnzb9XRE+8x2jo+LUcXF3f9mIVqVWnKEMnvQ4rqvx9nnLbQ3DLBIbTYS6juk5jcznnVo0e3fh8OrjuvbdsnQtDQw6Yx7J41HueY7F8sN9y3e/0efpw5Fj259E6PYfeb1blI3pc1mtjedjLQ4j5RnvdTm7z4FTR/wCvsebWsko4hXX0zX8n7gueFjzLEMONpDmtPq3tP7ungs82ru4WechvsOGJo4DOre417qK4XDc1oge5he0wuBoATiDtxAI6O/LRUzapkrZy2Vxe4DJ24tzoQAKDfUcQVme7kaYW6rNKesre/L2I+67QWTRurTDIw9wcCfKq1LlGk/RGg51mbQ8Oi5ZIx1D2gj+YEA+YWi7V2ozXdZpDq5zCe0xlax3WixVj+vTl1KjC8g1B3qQxObhnjJbLG4Fp6xpX6lFt3KSrWE14qtezPcilKLTN+uC8PSLNDNSnORtfThiFSF3qu8nlf6Nstf2Y6958uCsS9FZHD1IqM2lzCIiyaBERAEREAREQBERAEREAREQGd8qI9bZ/hd5EfiqBeKvnKe8c/CN+A17C4b+5US3U36Z6dioYjeOw0P8At184kvya3eJLUZDpC3EPifVrT4Yl57eXz6RaC1p9XDVgoci6vTd45fRXTsVb+Zs1ukB6TGMI8Hhv+YhVGLhr1pJ2ppLiKUNfFzqy+myXttJS4b9lsry6NwAObmOqWu6qDQ094ZrRbDf1mvFnNyMGI1rE/jStWO3nsoVkzad9e5dNjsckzxHE0ue7QA07TXcOtYhUcdhvi8DTrLxL6sl9X5NDvHZJjoHQh5wjpQ48zE46tDtSw5ZHRZyPSbFJWjonbwRVrvueMtR5K4WOa8bMMLmNtDG6sD2ve0dRBxdxBUhNfMDmR86eb5xpcGyimho5riRQEHirOrGW1bGeMqtWjeMrVIvkRV1bTtnaRg9aBXmxTp01LCcq/ukqkbS3p6TIDgwhgwgH2tc68M9y0iz3RZ2uEscbMW5zdMxSuRpWiou3cLG2kFmTnNq8DjXInrI+pZqKWrtZFhZUXXepFrvwKwArpeE+O6bL+7KWn6IePqoqWw5qzQSYrsc39namnufGfvqoU8z0KkbuL5NfgjMWmVMvHrUow+pNFENUrF8kdO/RQs9Wk9jNp5OHA3bZqbmEcNHuFR1ZKyqs8m7v/G2bIijSMxTR7grMvRjkjiq/qy7v7hERZIgiIgCIiAIiIAiIgCIiAIiIDOOVA+ug+B31hUG8VfuVAnnoOGB1P5hXLsVBvD8+H/HmqGI3jsNEegvnFk1sPCwttBlwmN4jiwuya58jjgxEZgYmgfSXJK+xvcY5oH2ORpILmOMkYP7zHZ07OK9dh4mz+k2Rxpz0YLSdzmHI91Qe5fJGC1nm5SIbczoFzsmTUyo4+6+mVfeqO7b6URt2rz1m+GTyVtjtxXB7ORGXldb7ORio5jwSyVprG8cWu8Kg5rv2OvFkFpa5+TXgxk7gHaH+YN7qrs2escwe6w2iJwjlDtWnoSAEtladNRQkZGoVXlbSoO4kZaZZKN+VposxarQlSk77M1xTyZZrfsRPHITE9ojzIkLsLmjXpdnELivu/YnubE4GZkbQ30gU50upRzxXJzTwPbXRSmzm1wYBDaTVoFGy60G5ruI6929e197IwzVkgcIy7PLON3XQad3grCimvJ7HkTqyp1EsTwykvv8APYpVusTom87E8uiccnsq2h+a8A9FyhZN/mr5cOz88ErhJgML2ua9uKodlllTz7VVtprq9HmLQegekyutK0p1kHLwWrg0rktPEwlNwvd535/+kMxTl3urZbUzrgf4PLT9oKEBJKl7qPRnHGEn+V7HfcVqiZrZ7fc5g7ipKM+qKi2lSLPkitGXYPM2vkvr/RsFf36V4c46itarHJqKXZZvgd/qOVnV6OSOOru9WT6sIiLYiCIiAIiIAiIgCIiAIiIAiIgM65UD66DrY8eJA+9Z/eKv3Kg718A/cOf0lQbx0VCvvHYaI/br5xOW6re6CaOVurHV7QciD1EEhaBtZcDbdE21WaheWg0/aN3D4xp16cFmjjXNWvYjaf0U81KfUvOv7N28/Ccq8KV4rNOS3ZZMxjaVS6rUd6P+VyIeG97QyMxieVra4SzG4EcRTcN1Ml27JXfHPaWRy+zRxppiLRUNy8e5XnaPZOO1+tYQyY5l49h43Yqb6e8O+qzySOaxztJBZJG6ra6Gm8HRzSMsuKTg4yWtkMPiaeIpSjT8s2suNzuvS3xxySRvsNnAY6hDcTX0rkcYOdRTNfLrtQB/QpjG4/8ArTnEx3wP4+BVsElkvOMYmjnGjNtaSN40cNW+IVG2t2f9Fc0sxOjdoXUycPdJAHaOwqRprzLaijGpTqfpTTjLk9qfv/vqSrtsSxxZPA5jxqAdO4508VVdpL39Ke0huFrQQ0VqczUknuUnYbQ22NEE59aB6mY65D5Nx94H85qt2yFzHOa8EOaSCOsJKUmuhilh6UJu0bSXy6OVuqlrmzkI3mKUf/k4/copmqmNnRW0RD5zsP8AM0t+9acSy91nEFIMPqio+IZDs813tHqzqtS1HJm28lraXXZtcw45mv6x2nAdStiqnJf/AGZZux9M65c46leB6la1ejkjka3qS7sIiLJEEREAREQBERAEREAREQBERAZxyofLQfA77SoN4lX7lPaefgO7A7d+9xVAvFUK+8dfoj0F84kSfvX7r10X4dXzXq0NLXVNCBlw6xpw7FGi+Xy7rdabrwxzt52yuNGPbnhrnlXTf0D3FXCUWa2w16MsR4ag08WO8Cs4v++bQ6FtmtUdHtc17X6YmgEdh1BqPrURdttlhfihc4O34c6gZmo0cKV1VjxVF24Hiy0e60fFuoz5rJ9ehab32FeHY7PLQ6hrjhI7Ht+8KGt814MY6OeN0rCKHEznO8OZn31qp2wbfggC0RkV/WMzB68JzHcSpWK/bPIOhMyvWQ0+DqFSRjB7rsVKlXFUtlaGtbjb+UZzcVzTPmjOBzWtcHFzgWijTXKupyXtyhRATMeBTGCCOOHQ+B8ldbbfEEbSXSs7A4OPcBUrN9pr29JlxAUY0UYDrTeT1n8EkowjYUatWvWVRqySIVpUxs8aWmz/AMaPzeFEMGakrmdSeE/3sf2woeJ6H0s/M8eGR7fmvc3wcQur9UV+r9jpap2/3z/N1fvXxzfVlavYyxSd4X6G18lp/wDF2bsf/qO/PBW1VHkrxf0ZZ60p08NNzcbqA8TWqtyvRyRydf1Jd2ERFkiCIiAIiIAiIgCIiAIiIAiIgM35UG+vgNPcdn9Ifj5qg3itA5UPloOpjvtBUC8lRr7x1+iP26+cSLLCSaDSpI4AZlfcFatpnkB2kgffRfuGcMD6++wt0rkd3UTTVebHkUI1qD4aKIvM2Ge02aUix2nBzmFhwurSpH6t5pnUHShVbvfY2azSc9Y3F2A1DSQJG66bnim7611WaGK97M2pDbTGA0u3g8SPeY7XqNe+Ohv+13e/mbS0yMGlTU4eLJPeHUfJWpNPey5nP0IVYXjSl5lvQlx6ruRtos7bbiaGiG1srWKmGOQ6uLR7j99NPrVUmiIJaWkEGhBGYPWtfhksltwysAL4yD82RpBrR1MyKjrCq/KNdowtnbQPxBjv3gakHtFPDsWJU/LrIkoY79XwpJro+D/H2KC5fLRZi1ge7R9cI4gau7Nw4qV2eus2iZrT7Dek89QPs95y8V+Nsrbztrko0Naz1bQKUo3XTIZ1WijsuWKlW9Tw13ZBNUpcRItEBG6aP7YUWFL7ONraoB/es8nAosw9x9iS2uyt85O9wPDVjTqFyzn1Z4qT23i/T3Ae81hH8tP9qjJSRGWnw1zp/wBLE15mSYR3oxfRGzclf9mWehr8p3etdlorcqVyR2Usu6Mk/KOe+meQxYQM9cm1r1q6q5HJHMYj1Zd2ERFsQhERAEREAREQBERAEREAREQGa8p2L0iGvs4Dh7cWf3Kh3kr/AMqB9dB8DvtBZ/eOio1946/RPoL5xIwb9+S+Vp+fz1IaL6DTPeNFEXi23Vs3bIHCSF8fPtaHmEP6eB2gc0ihqRpXzVtsN9We3sMNoYGyiodC/LMalhOdfAjzXHaecmbHeFiNZObwyRHMOaNW0+c0166addDva8XzzPmcA17jnhBbQtAaKZ1BFO2qsOSp5HjQpSxl3LY1xWxp8nzXJl1/qbzMzJbNM5tHCrXDF0Sc21BFQRlQqC5Q7ucC2YPcWE0LS4kNcdC0E5A08e1d1wbWveOZkLecOUcjvZcfmPpoT84f9wO1d/zS+okiEWB3SbUkkjTMjTOuS2bhqbCClTxSxC13e3HZtX8kvsLZgIHPpQvec+puQ88XiqXtTZyy1SgjJzy4HiHZgj87lftkD+hx9ReP85VM2svgTyYWgc2wkB1OkToTXhwC2klqIioSm8XPlx/grzVP7GMBtsAINMdf5Wk/dRV9qtfJ7BitjT8xj3eWH/coorzIu1XalJ9GdvKIz9LaeMLfJzgoaT5M66DL87qqe5SW/pEZ/uqf5yq7L7B/O5Km+yXAu+Hj2Nr5Kx/4yD2tZMnVy9a7IV3BW5VXkwJN2WapB6LtBT9Y7LtVqVuOSOarepLuwiIskQREQBERAEREAREQBERAEREBm/Kf8vBl7js+PS0VAvEq/cp4/SIc/wBWaiunSyy3Vz8FQ7cQK1zqKDLfXVUK+8dfon0F84kUwitTx0QNqQKjNTmzkDBHaZ3RtlMEbS1jq4aucRicN4ACkNp7osxszbXZiGg4Q+MHKrsjQatIOoWFBtXJJYqMamo0+V+uZw7IbRuscm90TiMbN/DG3rHnSnBX++9mbNbW8604XuAIlZmHA6FzdHeRVa2jtjbI+ONlks7oTG1zXuZVzuNH61FB15qQsluPokJsr22Zzy8MimJcx4Bq5rSdBX2SdKkKaFleMtp5mJ1puNektVvZe+fe3zmVy3bEWlpo0Me35zXYe8h2ndVdm3F1+oileRzjA2N7h71Rv+l9ZUjLto6EllqszmPG5pFD1gO1HYSqvtTtObU0RtYWR1qamrnEaVpkAOCPw0nYQ/q6lWDmlZcVbajs2btlLDaKHOPGR3syPjVUV48FZNln1M8P7WF9PiaMvIlVp5WG7pEtOGrUqdbM8mK+8mEFZJn8Gtb3ucT/ALVQmBahyaWbDZnP3ySkg9TQG/WHLamvMQY2WrQfXYcHKWPXQfw3fa181WHmjCeH4Kz8ph9dB/Dd9tVhxyNKbsjp39S0q77LeA/bRNv5Lif6Ms1TXJ+v8R2StaqfJa+t12bXIPGYppI5WxW45I5qt6ku7CIiyRhERAEREAREQBERAEREAREQGccp3y8GlcDu32lQbyGiv3Ka39IhyzMZz+lx8fFUK8wqFfeZ2OiV/wDPH5xZIbATN5+SF9C2eJzD1kZ/UXKEva7HWaV8T9WnI/OafZcO771z2ad0b2vYaOY4OaesLTrzu6K9LMyVlGyUqw/Nd70buqv3FbRWvGyzRDXq/wBNW13uy2Po1k/Y4NhL3itEYsloDXuYPVh4Dg5o0GfvN8wuXbq47SXmWgkhDcLWsbTmmjdgH2h30VRlgkikLHAsfES6laEaGoO/cQQr1cG3PRDLXUbhMBkfiA39Y8AsqSktWRFVoVKM/HoLWTzXfiu/QrN13q2UNs1qq+InCx/vxOOQIOpbXcfqyUVf11vs0pjkzFOi4e83j28QtZdY7NMRM1kMhByeA1xrqDUb1WuUVjPRxipjDxg4nc7up9QW7peW7ZWpY+9dRjGyea68/wAlAum081PG/cHivYcj5Erwvyzc1PKz5rzT4Tm3yIXnJ2bipPawYnQzftYGOPa0AHyIWi2xLdTZVXVW9tv5K/VbZs3ZeZs0Me9rBX4jm7zJWSbOWLnrTFHuLwXfC3pHyFO9bS11FNRWbPL0lU3YLuUTlJdW0RDhF9bz+CrUg6J8Pz5qw8ocjXWpoGoiaHdtXH6iFAOpgdUHhXdUYSAT2F6gqb7PWwathorobXyWMAuyz0FKh57zK5W1Vbky/s2z0Ncn/wCo5WlXI5I5qt6ku7CIiyRBERAEREAREQBERAEREAREQGecpcfroXVNMBFO/wDPgs/vH/r8VfeUrELRDn0SzT4Sa/aCpklgdKDhLRQgdJ2HX3uFBvPWqFZXmzsdFNRw0W38uV53ZRT+yO0XoklHV5p5GIDOhGWMdfEbx2KItdjdGGudSj64TUEEDfl2g9jgd65wyoJ3AgVGYqakDvoVrFuLJ6sIVoOMtqZsV7XJBbomk8KxyszIB4H3mngfJZ1fuz9osuThijrUSN9nv+Z3+K/Wy21MlkOGmOEnNlcxXUtO49Wh81p93XxDamVieHcWnJw6nNVny1ejPEbxOAdt6Hz2+xiXOEGrSQeIJHmF42h7iauJJ4kknxK1m9tk7NLU83gcd7Oj34fZ8lXZ+T4Zls7sINM2gn7Q48Fo6M0WI6Uw8tr2Pt+CgkE5CpJIAHE7grJttZmsgs7B7nQ/yCvmFYrt2XhgIdnI/UOdoOxo39aq22tr56dsMfSLThy3veQKd2Q8VvqakXfiVXiVXrxUMo3bJDk0sA9dO7I/Js4Ee07/AGjxV/i8lFXPd7YIWRNzwih6zqXd5qpeEcVYgrKx5OIqeJUcjLtr5cVum4Atb4MaPrXGfZIrlvHdr20qvK12jnJpH/Pe4+LiR5UXRKKN0B7VQm7yuddh6erSS6Gz8l8tbss+VKY2kdYldVWtVXkyFLts4pSgf119Y7NWpXY5I5Gv6su7CIi2IgiIgCIiAIiIAiIgCIiAIiIDPuUxvrYDnTC4VplWo3qnw21sWOrnscaAPYAaZ+1Q606tanRbRbrG2VtHAd4qO8bwqVfey8QFXx4RveyuEdeWY03hV50W5XR7OD0lTp0vCqJ25r3KJNb2OkDmOoQJX0LfZdzIjY0agkloNRkKhed922OSN2FzS4yNyaA3ogy0yAG548Qp6bY6zHNszx2Fv1FoKj7Tse2pItPXm0fc5aOlU5FuONwd01Jq3NFVjPVlXXs3VXtHK5pDmktcNC0kEd4zUydmCKjn2EdbTkeORPZ3rwfcJH66P/N+Cj8GfItrSWFatrHXZdtrSwUeWyj98UP8zaeYK95NvCR8j2gPy+yoKW6yP10XifwXk26HGtHs8T+Clj4qKNR6Pm77P7bDsvXa+aQYWBsYORLTV9PiOncF7bA3SXyG0OHRjNGdbzkT3A+J6lyxbJSvPykQr8WleGFaJd13tjjbHGRhaKDWtd5OWpNSpIQk3eRUxOIowpalDjyDNV9va08zZ5ZPmsdTtIoPMhe/ohG8fnvXFfd2C0Rc26YRsLgSQQSQ3QeND3KeV7bDy6WqprWy4mTwN0Ck7fIA3X3aeVP+FcrJsvYYyKvllduAOp+iBVWe7di4i4PdC2NuoGbpD2k1w/WqfgSb2nRPTFGMbRTbJLk6hc27bMHChLC6nxOLh5EKyL8QxhrQ0CgAAA6gv2rSVlY52ctaTlzCIiyahERAEREAREQBERAEREAREQBflzajPTgv0iAhJ7rA6PN4mkZOFKjqINDpkCPBQN63Az5pA7D+CvKLNwZNa7ojo7e6lAa6CtdOOviq/aLuLTUO+9bs+MHUA9oXhJd8TtYoz2safuS5rY/nqSynicjuXRY4qn2jx+9bsbjs2vo8Nf4bfwRtw2YaWeEf4bfwS41TLLDZagdIinn1eJCnbLd4OrjUddNVe47qhbpFGPojjXgvVljYMwxo+iEuZsUuG7m11P3mnVvXp/V/EejG492EedArsBRfUuZK/cGz/MuxvILgKNA0bxzpmf8AlWBEWAEREAREQBERAEREAREQBERAEREAREQBERAEREAXxEQBAvqLACIiyAiIgCIiAIiIAiIgCIiAIiID4iIg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5" name="Content Placeholder 2"/>
          <p:cNvSpPr txBox="1">
            <a:spLocks/>
          </p:cNvSpPr>
          <p:nvPr/>
        </p:nvSpPr>
        <p:spPr>
          <a:xfrm>
            <a:off x="5621700" y="3218064"/>
            <a:ext cx="7529844" cy="5262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nSpc>
                <a:spcPct val="100000"/>
              </a:lnSpc>
              <a:buNone/>
            </a:pPr>
            <a:endParaRPr lang="pt-PT" sz="3600" dirty="0">
              <a:latin typeface="Calibri" panose="020F0502020204030204" pitchFamily="34" charset="0"/>
            </a:endParaRPr>
          </a:p>
        </p:txBody>
      </p:sp>
      <p:sp>
        <p:nvSpPr>
          <p:cNvPr id="4" name="AutoShape 2" descr="Resultado de imagem para cenoura"/>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Resultado de imagem para cenoura"/>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6" descr="data:image/jpeg;base64,/9j/4AAQSkZJRgABAQAAAQABAAD/2wCEAAkGBxMSEhUSEhQVFhUVGBsYGBgYFhgfHxgdHhkcFhgaGB0dICggHBwlHBwYIjEiJSssLi4uFx8zODMuNygtLisBCgoKDg0OGxAQGzQkICQsNDQsLzQsLCw0LzcsLCw0LCwsLCwvLCw0LDQsLywtLDQsLCwsLDQsLCw0LDQsLCwsLP/AABEIAOUA3AMBIgACEQEDEQH/xAAcAAEAAgMBAQEAAAAAAAAAAAAABQYDBAcCAQj/xAA+EAACAQIEBAQDBgQFBAMBAAABAhEAAwQSITEFQVFhBhMicTKBkQcUI0Kh0VJiscEWM4Lh8CRykvE0Q1MV/8QAGgEBAAMBAQEAAAAAAAAAAAAAAAIDBAEFBv/EACoRAAICAgIBAwMDBQAAAAAAAAABAhEDIRIxBCIyQQUTYXGRoRQjUYHw/9oADAMBAAIRAxEAPwDuNKUoBSlKAUpSgFKUoBSlKAUpSgFKUoBSlKAUpSgFKUoBSlKAUpSgFKUoBSlKAUpSgFKUoBSlKAUpSgFKUoBSlKAUpSgFK8swG5r6rA6igPtKV8LCgPtKUoBSlKAUpSgFKUoBSlKAUpSgFKUoBShrGbwrjaR1JsyVr4jGKm5FYOKY0W13A578qp3GeO5AbilVMgFmDEkbkDvG1VZMtOkX4sPLbLViOLQJGpiQNieggjT51sYbHfh5rgKsBJEGqZ4Lxi4hWvRCl2VAWBJgKCW11PqgDUALvrUzjsRf1W2trLHO5cBJnaQJXT3qEZvtlksUb4olzjCdZEco6dzWnZxtwsfMCKvKHYk+5gRXhsesQ0AkTE/WoG1da/ea1bJyJEv3IzBRHOIk7AEe1RlkfwcjBFywF8spJOzQD2gGti48Amq6bdpFDSNCDLbEjQfFsZ5xNQ/+JVuZrRbMrOEJQMFgkAQx36aHXN2qxZaWyP2bdotD4iVzLDSJBnQ/OtfD4wLeS2D8QjL9SI+h+lYcVeCgBY0Gg7cvlUHwbFm5i2LA/goPhU+p2BzkHoqwOv4hqtS9RYoXFl+qiff8QMRc9Ji3eOcfxKxhcsmNVCa8jNWg3oEgHloDH9Y279KgfEvDr7EYjCsGuLupMeYvQxo2m0j/AHtlKyGFKL38kxc4tkttdHqVdSADMDRx2IM/SD1qYs3QyhlMhgCD1B1Brm2B44FYsoH3Zhle3lAbDuSc5dYnISdZmN9qsnhfGKto20OZLblVYmdIDwOoGYj5VGOVLTO5cGrRaKVopjxz1raF0ESKtjki+jM4NdmSlY89fbdwHapKSZyj3SlK6cFKUoBSlY799UEuwUdSQKAyUqLxPiHDIJa8vTTXvyrXTxXhGOVboJG4E0s7xZJYq5qF+daOIu+knbfcdKiH4wj4lkDnVZQgxIylGgEalSAY/mmsPGONolssSCpB9QZYgLmze0+n3IrJke2a4Y6olcMtu5Yt51FwkaE8hmOXXcQKhsfwTBq4a+qsTqFclgO6qSfrUZ4a48fJTW5mKDMCvpDcypyzBOvMVHcZ489ku5a+WYCQts/DrEMV9A31BFVyn0ktlscb270OM8TWy1s4REe25X8MIdGOilSNnkb6RlM7aSGLv34Gayc2XU+YQAfeN+8Vp+AmF9jfNvVZCBSoW0IABPMswkSAYAI0nW243GAsEAktPLT50apbOuW6RRuP3sQML8Q8x2UIGUGQxjmIBA7f1qz8KS3g7IzOcx13Ja43PQauTuRr+lfbvCreJnzhcCI2hVgMxUkGIkx7QZFbV7gdh3DHzJUegLeujl+ZM2Wdd4/pXao5JpumQ6WbmMdRfBhjKYeRy1zXjrMdNhIGpqwnwlbcfjO52hUOVVjURGunWaguFWkwDX7pvPcZyolgGyASRbVpUHUknQbDTnUrhfFU5fNQpmbLmIgTyA15/wDDU4qts5kjkauPRL3+BowgPcUxGYFSe24Pf61FcN8MXcK7NavC4G3FxYO8khgYk+1WGxiA1Zs9SSj8GXnMruM4sLbi3eVkLaAsPS3ZW+EmOW9enxqgAmIGo7R/SpfHYe3eRrd1VdGEFWEg/wC/flXLbvhG7bxowy3HbDN+IMzEwoMFD1blPcGq5Jrpl+Nxl3o9cT4A+JxFzGWW8u3GrCfxCNGygbjvz71Y+H4Q4C2tslSk7rplk8weU8+pqeuMtpAohVUaDYAD+1Uvi1030uqxP4uixyUHf+hrj2qLIu1+CxX+JIoLbEV44BxS64uk/CCCvXbX5aT8zUVgOELd/DuXHJCgmV+muxrZu8PuWBmtPmXnpt7ioQX5OSqqolr3FH56VOcHuKbYIIn80EGD3qtcHtsR5t05jyHId/epSzjghknU9uXep458ZbK5wtUiw0rA2IHLXnXn72Bq2nvyrY5xRl4s2aUBpUiJE+IuNrhbc6M7TkWTrG5MAmBpy3IHOuW4rjt2+5e/eVbLQFyyWJ0nIWOi7iYHarX9oFkvcyZyA9sLAIHpzHzCNJmNJ71x7xHxQLcayjErbJAl5QRyA1BPKdpqPZcnxWja4lxu2NLKFUMZyJLETGmbYxOs1pr4nu+pgA3JHuTmGUyskEwT9KrQvksTt/Ss124F1HXY7GOtdI8jo2C4sMUjSslApE6FzBJ7BhrqI5da9+FOKAYx1xjZlQL5QKjKk7tGwj0idgT86onB+KC2ZOkA+ocux6CROmtXTB4RTLkHzwZCa+gFd50zZSHzZSYIjqarnHkaYT9OzrBxQ+JTIOw0/T+tQz8ZT0EohdmYAlllJMALm1bQrMEDeqdxnF3Lee7YciIDhiMuYgQwGvpOoI3mKxeGeJYnHs1u0sGBmuFgFVZ22Op10151RKE18E4Sh8ssGL4ffN5FwTpb8ww7flf0lmcqDMjkQe3St9+EXcLd8+/f81YyiEy5CSNhJGuqzv6q3OBcCvYfFZ7txHtlMtsKCMjaZgQd5AEHsdNdbHj7IuIyMAQRBHY12MNb7K55fVropvG/ECWbYchtXVEVdCWJ9IjlPf51M2CGVsx9CmGYGM7D4h/2DbuQemsTgvB6mx+Ozs+cuIdgFymLZ03MKp1mtccWKuMMyOHYkgAaNJJJX5kntPSoNOJYpRa0Sd+/bBzqokDQxMD+Xp7CoLG8Rd1LNZuEEDIqhmuNqMpKgeiNTr22NWHDcAu3NXbIvRdz7nl8vrU/w7g1u0PSNeZOpPuaRhKXZCWWMfyQPA8fCS4ZAN/MVlj/AMgKsNq7mAIMg6gjnW29lSIIBB3BG9RI4CLU/dm8oHXyyJtz2XdP9JA5wak8cl0Uck+zLexEVWOLeIEtYqzbIJZkc6EaSVy7kbwfpWxw/G3r198O1gpctxnJaUAPwlTuwMGNOR2rbxngLC3mNy9ne4fzBiIjYKBpA7zXIqUtE01B2yn+IfEJLBSJE6IDJ01JcjSO31rSw3FcpL3QwB/NEj20JgVueKPCV7BqbtnNdtBSCIGdVMEkwIbbcCqdgeMPqRDJpIMTB5nqO9WKNM2QUcsNHV8Fxu3ctA22Xbccu3asDcQKjMSJ2MbVzY3mtA3cK0I2rIdQO47V0P7O0Ny194ujM5YheiAaekdTrrWeeN2cklDsgcH4rNoNavq6+tipIK5lzSpEjoYNb3COIvjXY2dESMzGYHOB1NXLjOEsYlPLvIHU9tVPVTuD3qK8OYRbFjyrY+FmB21MwSfeoTUVuyKyWujUw3iG6LhtXrZt8lPJuhDHQg1vX7rsPLJ0Ig6g6/2rK+KtZJjV9wTpO3tW7wfAYa0wUS1wayxJ+g2/SuwXJ1ZycklaROcPtFLaKdwADWxXi24I0r3XpLrR577IHxXwAYu36SFuqCFY9DBKnsSB9K4Pxf7MeIWyx8rMJJzZliN5nNt71+lTXOftg8Qrbw5wqtBuD8SN8v8AB/q59velHVLVHDMFw8ljnOZV3yncTrB6d6suC8NWbwyGAdwVYyvKJMhuus16wfDxZwxv3tGvQEXosSW+kwKl/D8C4SZ8gLHmDruG11A0OvUjrTXyTiUrC8ENrFC0zgDONWEjTUBgDr/er/i7SWUF70A+b6D6/ScmYryZSQWMHQbaECK9xLid1sUjWkDPDW0Cj1KTlyuZEFgMx3gDXSt/j2NVMPaR7QYIWDn1Zs7AHMWI0bNm9MkEGdoqN7LGklR94xxJWsMFUEs2jSIOu0aHkNNI1qzfZXiBmupAGiNI56Rr9K56t0GySP8A9NO8jUnuasX2YY8riXAGhQLJ2kEmPeKjmyKK5SI48cpuonbQikAtXprwqpf4jcXFsFCxaSrLEadQdv1qyW28tQW+I79uwqvFljkjyj0dy4ZY3UjXa6RcKZSARMkEDcyBynQfWsQ4aPOt3shJQNB6SIrBxbjKqFzEDM6os82LAAD/AJyqct3OtdpNkbaRsW7gIBFGuVC8d4smEtm9dJW0CAzBScsmATGsTpPKar+N+0Th4WVxKsY0ADEn5AE0c6IqNl1a+K8feRXLX+0e2zKiW7zXG/lCj2BY6/So/i3ivGZM6AIhYLOrsZ0IWBGbtr7VW8tEuB1nAY5HvuikFlUFo3AJOUH9T8+9Shrh3BONXcFi1fy7hS8sXM4IL6kqwJ/MJOnQx0jrvDuKpeQMpnr2PQ9DUsWS0cnGiSauZeMvCgw2fEYVB5buHu2wPgOzXbcdVkMmx0bddelB6x30DCDtVt2chJxdn55S+qXAQRkb4hPI7x2q1/Z74ky3LmEMHLLIZ+JZggDtv7GtH7QfBiWby3LZfy7s+lSBlffQkGFM/KO9Q2E4NctMCMiMNRJaffNP7VU432eo396FxR1TH8YVSrDViQgRQJJOgGv/AAanYViwWCuA3vMvqPNbOEQElPSFMmddunOqFhOImziEuYpSNxnzZhqIkdK6BgeJ2BBVRqNGB1IPP/esmSDT2VU1pIgMfhnS/ZY3A2HF0Z4kEH8oYH8uaPnAgVereMUch7xVU43gVxRTDrcYeYSXcRmCpDacpzZRPvVhwvBAECtcdiOcj5TA1iow/AyNNKyT4ZfOeJkNMfsf3qZqH4LhPLLAtmP5esc/nUwK9LD7TBlrlow4u9kRnP5VLfQTX534nifveONy83oVgX/YDryr9C8Rs57VxP4kYfUGuI8I4P5drEMSGIzfXSM3Qxy71Y3RyMW1ZB8VxpxNwqn+Uqhch0OUsAMkgj+EzyE9a30tixYtkMc7qDEaH8rl+o2I6Rp0rTxmFysxVgHyAoDybMXzHkTObSOQ71pYLBnEXfult29RLM55bSFjnsYHLsKplM2xw8ezFgMW33hbl3JkZHQNtJVhmYbS2Uso6kmrR4rwrthFe1OVhnKLmfMSVPqI0GUCQd9D1NQviHgi4DyxmGIQIyeWYDLJzZtOUwNp96wX8VobN63dUKAQUEZVy8gJCuYM/lPaZpGSa0QlFshXxJCi2GBUNPpnKZj4Z9XXeuofZBw7D3Led0RzmuE5hPqz5U0PIKJjqZrn+E4HdxQc2MNc/DWNfQJHIhpl43ggbEATV94NjvKwSJZtOCE0XKQc0ayY3zazWTzM6jxpXv8A6zT4njykpU6tHRcbw2yWF1FC3F2YaadCNjUFxfxCq37eGKub13/LTKYbqc3wwBqeY6VucD4l51oZjFxQBcU7qSAfUPbWmKxVlbth7kem4QrdCyldTyBmrfuQ1TqzM8WS2mrol7OAtqg81UduZZQY7LOw/ao7hXiCzeuX7SsM1l8pE6xAIPWNSJ7Vj8Y+ILeGsliVLkHIs/EeXync1yX/AA3iWt28UT6meWZZkZjqzHkpNdyZoQaTZXHFJrlR03xr4gsW8NdS4QxuIyKm5diCAAOfX5VyzA4Q4kWr1tbaCySGzaG4x0iPyqOpkzOlTNvBGxiLfnvm8yQDEZSBm06yP6Vt8awiFGvYdjbZzz1S5lME/wDcP/dZcmdy6/ccaMniLhVtMMbhPqtxcjsPUQDuJAqIxfHbR8u7Ztgum2UScraMIH1ntW3w+7exF3y7uUW0GZ2BmQNgByn+1e+IX0wd97lq1CZALsAek7qTHUHX21rPFPpkj2gxFwW8SVBtiWFufWZGjdNuXf5V54XxHFXboxNgi0glWzqYu/yldDoee4+Zrbu8Zs+QtwtqwzaGMvP+5qDxFphh1uWb7FGaXV4zAMfUUiO+lIOn6dfCJfGzrHh3j1vEIfUvmIYuIDOU/sRqDUo2NXrXH+IcVsWwEsgq4HpKelwd5kanqZ351sWPEeNFoC4Vzfx5IP7T3ivQwzckRWFzeiW+1fiGWzh41Y3tF6jKZ+U5aoYxpus2hGsabgwNCKlMVjQ5zXnNxu5n6dKiMNxFUxoEBFMRO0xzq/ibMSeJUySs4a4ykNDrzU7/AK86ikS9Y9dkzan4TML103B9qmeI4xkuFts2tfPOJVmUAhx6h3iJHejimixu+yW8IcRYYjzLxyg2yqRsJZSfeQB9Kuv/APWCH1MY5EVXvs+4elywpvJMLEH3Iqy4vheHb0C2FMaFBBHTt9ayZIq/SZrtvkb/AAPGC7dGXUASWPPSAP1qy1E+H+FJYQZSWZgJZjv7cgKlq24ouMdmHLJOWjHdcKCzEADUk8q5H4hLG7fXDsuT4mWCB6iYiR+naujeJsWUULqFeQSB9P3+Vc7s4Vrlx3uOIKsqqoIzgN8TfTYVR5OR9R7NfiQS9UuincA4P95Z1e6iKjkFCWLEkhhrzDFp5cwNq3+IcLFgp5ji8MyjKiZcmsQgkyCY1gH+0vhOI2mDYWzhiL1uCSMvycsecg766VE27WIs4lbl60CiIzsbbyFgQCZg7z+p5VVttNmnkqaX+iaxmDt3QUvqVaBlVAoYg/m0B5zpHLWojifh+5eYO9yMrGQBld0AJ9BJyliNxy1rOOIMzHGZl85QUWyTp5chtD1MbxptUjxW7fY2bZW2WuFSVkkKysHMmNYAMQKSbvRCK1TI7hnFRk8rCWrzoreokmRJ9WYtvpy5aVLcbxN67ad7cqqT6g2QyOS/oOlbWNwt6/cIRhayqJYHVidu2mok1G37zItv0vetD0hSAZbYMxHxCeo3NeXmS+5aPX8dKUEvk3ODs1q0Lt1BmK6uJOh11J131rdwfGwWMowBWQ4BIMGCNNeY171o4u7cS0Yu2yMux6dBXjBm5dHnG95SgZLaoFIIG7NmB3YHaNAOtZ0uScmWzxxabfz+pG4/E4U3L4NoSxGYkESSN4Ow2/WpRsReTAZBbIY+kZtNJ0JG+w/Wovh1lMTiHt3VWUXM1xSczFSCAp/KBM6VGcV4/cwWLIW9mHpAQjVlaZ+YIrS8Ly1GPaVmHNihi5OT7ZIW8HevXg962WW2M0biSIEe28VrY/gV51zWDuZyuxAYdBA396suG8U2CoMqhYkMDpDbfr/ati9gARPnEcwAsgfqJqp+TLFvIq/cwSxcvYVTCcMdbZNlz5pEXUfkw5ADbfQ6/Oo7h9y4qXs1q4zgkPAJER+vWatPB+HIbt77wWzGAroxClY030ze/wDavHkvhmGGQG8bmdkcD1MNMwfkMumu3qq7H5EJScW/yQlhkiv2L2Et27JJLEiCSMwDH8oXryExuJIFfcJZGEuIzOrkMSLKa5J5DlpymKkeJ4m5YtpgiipcfVyIICMWLf6j+k+1RmMxduwuSyNfzPzPWK9DDjWSNt6f8iOLezLxDG+deW8yKjKIBMTEz6v2rV47ea4hui5my7rAA+VV3FY8nnWsl65d/CSTuYHYa1shFJcUi98YLR5PGhyrHiMDiL8XFRttDzj26V84fg4YaTMRV6RPJuKoMNAzHkOZ/SpdMrV5I3Iq+C44WXyMQTK/Cx3Hb2rd4dxXI8EyOfSojxH5TXCwBGbUfXX/AJ2Na/BFzXArkm2oLXCNwoHI9ZgUq9oj9zhcWdB4R4iOGuN5Zm0W26aE6frV64RxNb7KLcl33M6L1iuRcNvea+WwiogMzclie52HyrtX2cY0Pba26WxetxmZFgMrfCR02iO1VPEpSs5klJR5UXHD2gqhRsBFZa+CvtajzjxdtBhDAEdDXPPGPC7N1mX1W49IKGIP8QGwro1c98V4wI9wOkyTPp3HL9KzeT7TR43uIDg1vD3s5gpcXQkErJEglTz2Gneoi3aUXr2CW4cl/wBTXWcEgZcptieehI9zUvnXLh/+mYwVUKRziFInTv6o2+dfcRwgXr4uPhlAssc0lZuHLKkKpKsBMjMZkVjfTS0ehF07ZFWMLhrF44fObz3Aotloby4MQxUekHeT/Ce1SuO4R5TriPPzOugRoCnNocsSwPTfbvNZbNjCkJiLdtczfC4BUrqQdOUd+9VmziLb4pvMi3asOfxgxBJK+mdNF1g8pApGMlGrtnXKLnfSJLi2MxGEzf8A2ed+ZFMWtQqqR3J3JEmfapNMPiVs5Ljq5UeltmDDvsVnSD3qKTHWh51i3ce8b+qlt5iPLB0Gm49zPWpzhXCz93VL7PmAhoYTm3Yg++1YM8eCXLv5PRxZU9/H6GC9wVLylmypnGsCcp6j2rxheClGcM7OigEahZPT+n1r7ilv5DDWzbUsDE54B36e9VrjfEWs5vxj6gDqNjtvsPT/AEqEccsnpiXyy8E5SloxX/E4sKyW4XKGO2ofMwhp30GvvVgxfHcC+GHmFCGUaEDOGIkQPizyREfKuZ4jjFrPe/CzZyILbtoQxPvp9TXxMazolq5aRVMPqpACgROmoB3r2ZeDGXF3TX+DwP697TVp32YDYcLcRrgm2q3IBnzCdTrpt+9dM8CX2uYVrpQPbN7JlPxJ6Vn4vy68tv6c+x+GwxXybKlmL5Aw2J5az+k1P+HuM3sCzrei5YvRmya5WUBWMc4EAgTsK59SwSy4WoLZn8XIoT2dce1YW35YACgf8k/vWXBcMSyGcsVBjTQBdIgaT+tQvhzh6Qt7zvPVhmRWUekHVdd2MQNakOO2z6bpWQhEgchsZG3z7V8ykotp7Z6L26TKNxXgOOGJF21aa6M7srZ1Jyk6C5mIgxA/9VS+M2sQHZbtt0IOuYQNdtdiO4ruuFxysDBGm/8Ab+9Q3HEt3bllWs+bNwKsiVBPNuUCvQ8fz5wShWhK5M4viOHMUS2mRndo9Kyx0J0PLbYRNTvCOFJZVLq6syhpPKdCPqDVz8Y+FjbP360/4tjK4BGkKZgDYc9OetVnHMlrD2lDFmykft+s17Hi51kjZRHH2Rfh7DKcQXaIBLHpE7D9K2LmMzNeuE/lP6mP6Go3w9xVBnV9GClffoR/etey2YgHSWGp960ErVaMvHOH2EZfMLvcKKcimIkTBPIAkidzFbOEwRKZSFtWt8qzr3YmSxqH4nhnt35eWXQSOgED9BW/axRaAAzdoNck2uiOCMHK59k5gSibCLakFmI1aOQ/aurfZfgn8u5irgg3yMo/lWdfmT+lU3wX4Fu4llu4kFLI1CbFvfoP1rs9m0FUKoAAAAA5AaACpQjWyry/IUvTEyUpSrDAK1Mfw+3dBDKpMEAkbdK26U7F0c74vwx1IDuUCkNK6zDA8xABiO4J2quPfvFrrsxt24AR9Mlw6gkg6g7Cdt66vxbhVvELledNiDBqm8f8N5BFxpw4XKACQewY9PasWXE47XRuxZlLT7KMosrgjF50uAsxkiCcxYgCICkc169a2PEgTE28KtvQ512G6AZiD2Gh7GOtbouzkVrQOFtj427TCEHdZA16CDXzB2bl7E+daCorL5eqxIHqBUaaf10qlbejQ9LZk4rjrKeu2ig2z6coGp+GNN9yKyWMUEz3L5YNcIy2g30OnM/2FbGPtoEXDfnafWVjaWZp7an6VqjHWLl9bVwyMpgnQZtIPbTNFYc6c7ddHpeNKEYqPdmjhcPcU5LRuOpJa4TrlJMmD+9V/wAT37Noo6QANxvJgiddiNfpVzGDZcPdFm4JDtlnnsILdd9ewrnGOt3sOzpira52YEB4KlI9UEAjWR3q7wIp5OV7X8lf1LL/AG3FK7/jo8rdXEqTdKqqHL6hGaVzZTsVERrWvcxL4e2rSpa44dtTOWIRGndQIFa+C4evpfEXCBfzELO4HwHNMyTI15V5dPKuHyQ10lNNAxTdWB76CD0r3D5wyHhjpaW+bmRP80KsSpLZVKxyHvXri1uyLbZLjm4jyDm0eRqQBty+tY8Lh8ylHecik5S/pUmXyDT305FaxWcJntqLeRZC2jJM3GzZiB/CIAk8q4wiweEvF/3e4vmMRYULmWJg5YOQDoYP151169ixcXID/mCNOhH7VVfAXCx+NduYcElsiEBSFUCcq/8AluN9KnOLW8QhHk2gVj8zhSpER10/avl/qLg89QVNds9Xxk3FcmSVngapbi3Czyk/WsOGuFECgfiWSZE7ySQZ5gg6HqI5Vt2uJKyg7HmOnaqz4tsXTbbEWj6kUiNQ0cyCNdOlZMLuaSLdv3EpdunG2r1q1lOhtuXkBCRseeaCDFcv8SYK/hiljEAMcvodJOcDQ6byNBtzqS+7/dkFxXuBn+JkcidJ1KmTWpicZau/5gLHaWJJ+pNfQeN408L92iPF9xK1Z4C+YFhlzajXUdJI51OY7hAC5VBNyyAwb+JSA+Vv5h6h/p714wvB1ZvwmK9I/wCa1ZMHg72MtOlor96tDKyMY822Zgodg4ObfkT2rf8ABl+24S29FftBLqWrjAHK4VweY/8AU12bw34QtWoYqvaBvXMvDHgjGNeFu5ZuW1zDOWEAAb67H5V3u2sADpUolPkNXSPiIAIFe6UqRmFKUoBSlKAVixGHV1KOAyncGstKAp3HfCruAlgqLcRlPIcx3FRuO4Fi86ZFmHVidANNCdNpFdDpVEvHg3ZfHyJpUc//AMH37jg3DlCnQ5tSI1Gle7/ho25VEt+o6lv2jWr7XlkBrrwRcaQXkTTs5keHKhFtNEzSR15n29hUD45wDZbdwBbgtsfSxAgFSo9R00JH0FdducHtEklf1qpeLPBL3ED2GzuhJCOYDSCN4IkTOtedi8LLDLGTqrPRyefjnjcd9HEb7NaU3L1q22YAArlYCCB6o09UH1CsmGxf3ZBbUiXOdlTUrJkKD/Coj5zUlx7w1fw//wAlSHfVUUkqSObaaktroNzPOsTW72ZrjBbZGZLUlgVlJZdtgCNzv9a9fs8lOtkccPauC41wlH9LlQyiSSQZB1AgDTcb18s3rbv6FS0EDkMAJAj4f5j0+dZcRwuD/wBSLnnXDooBBjKMum5BMD5HWrNwTwji7z2bd3CFMPlXzGbKNV3I/MSduwO+lG6QRZvs8wyHCG4LjNcZ2DOrMPh9K6Tp6YPz9qsHDni1DzzEt+bX4u81s4Lgdu1a8uygRegEfM96+otw6KhMabdNK+MzueTM5xTabvqz1oNKFNkfglKl3GqPEQOk+rvM/pXy3hhic6s0INGGxOk/SpbD4RlUhiJkmPfWP1rAMPayMpUZiCGPMexPTlULcG+XwS5J7Rz7xR4bcXEs2GlWOixMf7VgX7OcSFOYmfyhLcz75mEV0jAYAtlypDA7xHOJnpFW8WwNIr6X6fkeXH6k9GTyM0oNKLPz7w7wpxNH9OHf3OWPrMV1LwJ4TfCh7t/Kb1yJA1CAToD1M1clUV6reopGaeec1TPirFfaUqRSKUpQClKUApSlAKUpQClKUApSlAKUpQHl0B3APuKjMT4cwty4Lz2UZxEEjmNASNiR1I5CpWlAYjh0JDFVkbGBI9jWTLX2lAa5wizzrMqACBXqlQhjhD2qjrbfZoYzh2dswYjrX2xwq0pzZZJ5nWt6lVx8bFGTkoq32S+5Kqs+RX2KUq8gKUpQClKUApSlAKUpQClKUApSlAKUpQClKUApSlAKUpQClKUApSlAKUpQClKUApSlAKUpQClKUApSlAKUpQClKUApSlAKUpQClKUApSlAKUpQClKUApSlAKUpQClKUApSlAKUpQClKUApSlAKUpQClKUApSlAKUpQClKUApSlAKUpQClKUApSlAKUpQClKUApSlAKUpQH/9k="/>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nvGrpSpPr>
          <p:cNvPr id="18" name="Grupo 17"/>
          <p:cNvGrpSpPr/>
          <p:nvPr/>
        </p:nvGrpSpPr>
        <p:grpSpPr>
          <a:xfrm>
            <a:off x="-127140" y="-379964"/>
            <a:ext cx="2213231" cy="1932927"/>
            <a:chOff x="-98681" y="-418452"/>
            <a:chExt cx="2272741" cy="2018022"/>
          </a:xfrm>
        </p:grpSpPr>
        <p:pic>
          <p:nvPicPr>
            <p:cNvPr id="19"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20"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7" name="Grupo 6"/>
          <p:cNvGrpSpPr/>
          <p:nvPr/>
        </p:nvGrpSpPr>
        <p:grpSpPr>
          <a:xfrm>
            <a:off x="437637" y="1586922"/>
            <a:ext cx="10724525" cy="5093278"/>
            <a:chOff x="437637" y="1586922"/>
            <a:chExt cx="10724525" cy="5093278"/>
          </a:xfrm>
        </p:grpSpPr>
        <p:sp>
          <p:nvSpPr>
            <p:cNvPr id="25" name="Retângulo 24"/>
            <p:cNvSpPr/>
            <p:nvPr/>
          </p:nvSpPr>
          <p:spPr>
            <a:xfrm>
              <a:off x="6408847" y="1609664"/>
              <a:ext cx="3928637" cy="4210571"/>
            </a:xfrm>
            <a:prstGeom prst="rect">
              <a:avLst/>
            </a:prstGeom>
            <a:solidFill>
              <a:schemeClr val="bg1">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128" name="Picture 8" descr="http://www.centro-nutricao-fula.pt/sites/default/files/article/photos/ref-leguminosas.png"/>
            <p:cNvPicPr>
              <a:picLocks noChangeAspect="1" noChangeArrowheads="1"/>
            </p:cNvPicPr>
            <p:nvPr/>
          </p:nvPicPr>
          <p:blipFill rotWithShape="1">
            <a:blip r:embed="rId5">
              <a:extLst>
                <a:ext uri="{28A0092B-C50C-407E-A947-70E740481C1C}">
                  <a14:useLocalDpi xmlns:a14="http://schemas.microsoft.com/office/drawing/2010/main" val="0"/>
                </a:ext>
              </a:extLst>
            </a:blip>
            <a:srcRect t="9879" b="17755"/>
            <a:stretch/>
          </p:blipFill>
          <p:spPr bwMode="auto">
            <a:xfrm>
              <a:off x="6734501" y="2659182"/>
              <a:ext cx="3277327" cy="24770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437637" y="1586922"/>
              <a:ext cx="5381233" cy="5093278"/>
              <a:chOff x="437637" y="1586922"/>
              <a:chExt cx="5381233" cy="5093278"/>
            </a:xfrm>
          </p:grpSpPr>
          <p:sp>
            <p:nvSpPr>
              <p:cNvPr id="22" name="Retângulo 21"/>
              <p:cNvSpPr/>
              <p:nvPr/>
            </p:nvSpPr>
            <p:spPr>
              <a:xfrm>
                <a:off x="437637" y="1609664"/>
                <a:ext cx="3951185" cy="5070536"/>
              </a:xfrm>
              <a:prstGeom prst="rect">
                <a:avLst/>
              </a:prstGeom>
              <a:solidFill>
                <a:schemeClr val="bg1">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122" name="Picture 2" descr="http://www.pamplona.com.br/wp-content/uploads/2015/11/carn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 y="2445572"/>
                <a:ext cx="3678988" cy="19232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nos1lixo.virgula.uol.com.br/wp-content/uploads/2015/10/Peixes-I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200" y="4484630"/>
                <a:ext cx="3678988" cy="1966970"/>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p:cNvSpPr txBox="1"/>
              <p:nvPr/>
            </p:nvSpPr>
            <p:spPr>
              <a:xfrm>
                <a:off x="437638" y="1586922"/>
                <a:ext cx="4451862" cy="830997"/>
              </a:xfrm>
              <a:prstGeom prst="rect">
                <a:avLst/>
              </a:prstGeom>
              <a:solidFill>
                <a:schemeClr val="accent4"/>
              </a:solidFill>
            </p:spPr>
            <p:txBody>
              <a:bodyPr wrap="square" rtlCol="0">
                <a:spAutoFit/>
              </a:bodyPr>
              <a:lstStyle/>
              <a:p>
                <a:pPr algn="r"/>
                <a:r>
                  <a:rPr lang="pt-PT" sz="2400" b="1" dirty="0" smtClean="0">
                    <a:solidFill>
                      <a:srgbClr val="002060"/>
                    </a:solidFill>
                    <a:latin typeface="Intro "/>
                  </a:rPr>
                  <a:t>FONTES PROTEICAS ANIMAIS</a:t>
                </a:r>
              </a:p>
            </p:txBody>
          </p:sp>
          <p:sp>
            <p:nvSpPr>
              <p:cNvPr id="8" name="Retângulo 7"/>
              <p:cNvSpPr/>
              <p:nvPr/>
            </p:nvSpPr>
            <p:spPr>
              <a:xfrm>
                <a:off x="4263188" y="3696655"/>
                <a:ext cx="1535011" cy="6839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smtClean="0">
                    <a:solidFill>
                      <a:srgbClr val="002060"/>
                    </a:solidFill>
                  </a:rPr>
                  <a:t>22 G PROTEÍNA</a:t>
                </a:r>
                <a:endParaRPr lang="pt-PT" sz="2000" b="1" dirty="0">
                  <a:solidFill>
                    <a:srgbClr val="002060"/>
                  </a:solidFill>
                </a:endParaRPr>
              </a:p>
            </p:txBody>
          </p:sp>
          <p:sp>
            <p:nvSpPr>
              <p:cNvPr id="24" name="Retângulo 23"/>
              <p:cNvSpPr/>
              <p:nvPr/>
            </p:nvSpPr>
            <p:spPr>
              <a:xfrm>
                <a:off x="4283859" y="5767619"/>
                <a:ext cx="1535011" cy="6839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smtClean="0">
                    <a:solidFill>
                      <a:srgbClr val="002060"/>
                    </a:solidFill>
                  </a:rPr>
                  <a:t>20 G PROTEÍNA</a:t>
                </a:r>
                <a:endParaRPr lang="pt-PT" sz="2000" b="1" dirty="0">
                  <a:solidFill>
                    <a:srgbClr val="002060"/>
                  </a:solidFill>
                </a:endParaRPr>
              </a:p>
            </p:txBody>
          </p:sp>
        </p:grpSp>
        <p:sp>
          <p:nvSpPr>
            <p:cNvPr id="26" name="CaixaDeTexto 25"/>
            <p:cNvSpPr txBox="1"/>
            <p:nvPr/>
          </p:nvSpPr>
          <p:spPr>
            <a:xfrm>
              <a:off x="6408847" y="1590204"/>
              <a:ext cx="4373453" cy="830997"/>
            </a:xfrm>
            <a:prstGeom prst="rect">
              <a:avLst/>
            </a:prstGeom>
            <a:solidFill>
              <a:schemeClr val="accent5"/>
            </a:solidFill>
          </p:spPr>
          <p:txBody>
            <a:bodyPr wrap="square" rtlCol="0">
              <a:spAutoFit/>
            </a:bodyPr>
            <a:lstStyle/>
            <a:p>
              <a:pPr algn="r"/>
              <a:r>
                <a:rPr lang="pt-PT" sz="2400" b="1" dirty="0" smtClean="0">
                  <a:solidFill>
                    <a:schemeClr val="bg1"/>
                  </a:solidFill>
                  <a:latin typeface="Intro "/>
                </a:rPr>
                <a:t>FONTES PROTEICAS VEGETAIS</a:t>
              </a:r>
            </a:p>
          </p:txBody>
        </p:sp>
        <p:sp>
          <p:nvSpPr>
            <p:cNvPr id="29" name="Retângulo 28"/>
            <p:cNvSpPr/>
            <p:nvPr/>
          </p:nvSpPr>
          <p:spPr>
            <a:xfrm>
              <a:off x="9627151" y="2521733"/>
              <a:ext cx="1535011" cy="6839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solidFill>
                    <a:srgbClr val="002060"/>
                  </a:solidFill>
                </a:rPr>
                <a:t>8</a:t>
              </a:r>
              <a:r>
                <a:rPr lang="pt-PT" sz="2000" b="1" dirty="0" smtClean="0">
                  <a:solidFill>
                    <a:srgbClr val="002060"/>
                  </a:solidFill>
                </a:rPr>
                <a:t> G PROTEÍNA</a:t>
              </a:r>
              <a:endParaRPr lang="pt-PT" sz="2000" b="1" dirty="0">
                <a:solidFill>
                  <a:srgbClr val="002060"/>
                </a:solidFill>
              </a:endParaRPr>
            </a:p>
          </p:txBody>
        </p:sp>
      </p:grpSp>
      <p:sp>
        <p:nvSpPr>
          <p:cNvPr id="30" name="Rectangle 5"/>
          <p:cNvSpPr txBox="1">
            <a:spLocks noChangeArrowheads="1"/>
          </p:cNvSpPr>
          <p:nvPr/>
        </p:nvSpPr>
        <p:spPr bwMode="auto">
          <a:xfrm>
            <a:off x="7899400" y="5903897"/>
            <a:ext cx="4315553"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100% </a:t>
            </a:r>
            <a:r>
              <a:rPr lang="pt-PT" sz="4800" b="1" dirty="0">
                <a:solidFill>
                  <a:srgbClr val="002060"/>
                </a:solidFill>
                <a:latin typeface="Calibri" panose="020F0502020204030204" pitchFamily="34" charset="0"/>
              </a:rPr>
              <a:t>D</a:t>
            </a:r>
            <a:r>
              <a:rPr lang="pt-PT" sz="4800" b="1" dirty="0" smtClean="0">
                <a:solidFill>
                  <a:srgbClr val="002060"/>
                </a:solidFill>
                <a:latin typeface="Calibri" panose="020F0502020204030204" pitchFamily="34" charset="0"/>
              </a:rPr>
              <a:t>DR</a:t>
            </a:r>
            <a:endParaRPr lang="pt-PT" sz="4800" b="1" dirty="0">
              <a:solidFill>
                <a:srgbClr val="002060"/>
              </a:solidFill>
              <a:latin typeface="Calibri" panose="020F0502020204030204" pitchFamily="34" charset="0"/>
            </a:endParaRPr>
          </a:p>
        </p:txBody>
      </p:sp>
      <p:sp>
        <p:nvSpPr>
          <p:cNvPr id="31" name="Retângulo 30"/>
          <p:cNvSpPr/>
          <p:nvPr/>
        </p:nvSpPr>
        <p:spPr>
          <a:xfrm>
            <a:off x="1452282" y="87016"/>
            <a:ext cx="10739718" cy="1569660"/>
          </a:xfrm>
          <a:prstGeom prst="rect">
            <a:avLst/>
          </a:prstGeom>
        </p:spPr>
        <p:txBody>
          <a:bodyPr wrap="square">
            <a:spAutoFit/>
          </a:bodyPr>
          <a:lstStyle/>
          <a:p>
            <a:pPr algn="r"/>
            <a:r>
              <a:rPr lang="pt-PT" sz="4800" b="1" dirty="0" smtClean="0">
                <a:solidFill>
                  <a:srgbClr val="002060"/>
                </a:solidFill>
                <a:latin typeface="Folks-Light" panose="02000403020000020004" pitchFamily="2" charset="0"/>
                <a:cs typeface="Intro Light"/>
              </a:rPr>
              <a:t>Qual é </a:t>
            </a:r>
            <a:r>
              <a:rPr lang="pt-PT" sz="4800" b="1" dirty="0">
                <a:solidFill>
                  <a:srgbClr val="002060"/>
                </a:solidFill>
                <a:latin typeface="Folks-Light" panose="02000403020000020004" pitchFamily="2" charset="0"/>
                <a:cs typeface="Intro Light"/>
              </a:rPr>
              <a:t>a</a:t>
            </a:r>
            <a:r>
              <a:rPr lang="pt-PT" sz="4800" b="1" dirty="0" smtClean="0">
                <a:solidFill>
                  <a:srgbClr val="002060"/>
                </a:solidFill>
                <a:latin typeface="Folks-Light" panose="02000403020000020004" pitchFamily="2" charset="0"/>
                <a:cs typeface="Intro Light"/>
              </a:rPr>
              <a:t> </a:t>
            </a:r>
            <a:r>
              <a:rPr lang="pt-PT" sz="4800" b="1" dirty="0" smtClean="0">
                <a:solidFill>
                  <a:schemeClr val="accent4"/>
                </a:solidFill>
                <a:latin typeface="Folks-Light" panose="02000403020000020004" pitchFamily="2" charset="0"/>
                <a:cs typeface="Intro Light"/>
              </a:rPr>
              <a:t>DOSE DIÁRIA RECOMENDADA </a:t>
            </a:r>
            <a:r>
              <a:rPr lang="pt-PT" sz="4800" b="1" dirty="0" smtClean="0">
                <a:solidFill>
                  <a:srgbClr val="002060"/>
                </a:solidFill>
                <a:latin typeface="Folks-Light" panose="02000403020000020004" pitchFamily="2" charset="0"/>
                <a:cs typeface="Intro Light"/>
              </a:rPr>
              <a:t>de </a:t>
            </a:r>
            <a:r>
              <a:rPr lang="pt-PT" sz="4800" b="1" u="sng" dirty="0" smtClean="0">
                <a:solidFill>
                  <a:srgbClr val="002060"/>
                </a:solidFill>
                <a:latin typeface="Folks-Light" panose="02000403020000020004" pitchFamily="2" charset="0"/>
                <a:cs typeface="Intro Light"/>
              </a:rPr>
              <a:t>proteína? </a:t>
            </a:r>
            <a:endParaRPr lang="pt-PT" sz="4800" u="sng" dirty="0">
              <a:solidFill>
                <a:srgbClr val="002060"/>
              </a:solidFill>
              <a:latin typeface="Folks-Light" panose="02000403020000020004" pitchFamily="2" charset="0"/>
            </a:endParaRPr>
          </a:p>
        </p:txBody>
      </p:sp>
    </p:spTree>
    <p:extLst>
      <p:ext uri="{BB962C8B-B14F-4D97-AF65-F5344CB8AC3E}">
        <p14:creationId xmlns:p14="http://schemas.microsoft.com/office/powerpoint/2010/main" val="21890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p:cTn id="11" dur="500" fill="hold"/>
                                        <p:tgtEl>
                                          <p:spTgt spid="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1">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1">
                                            <p:txEl>
                                              <p:pRg st="0" end="0"/>
                                            </p:txEl>
                                          </p:spTgt>
                                        </p:tgtEl>
                                      </p:cBhvr>
                                    </p:animEffect>
                                  </p:childTnLst>
                                </p:cTn>
                              </p:par>
                            </p:childTnLst>
                          </p:cTn>
                        </p:par>
                        <p:par>
                          <p:cTn id="16" fill="hold">
                            <p:stCondLst>
                              <p:cond delay="435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485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m para choca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1"/>
            <a:ext cx="12192001" cy="6888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p:cNvGraphicFramePr>
            <a:graphicFrameLocks noGrp="1"/>
          </p:cNvGraphicFramePr>
          <p:nvPr>
            <p:extLst>
              <p:ext uri="{D42A27DB-BD31-4B8C-83A1-F6EECF244321}">
                <p14:modId xmlns:p14="http://schemas.microsoft.com/office/powerpoint/2010/main" val="1904397154"/>
              </p:ext>
            </p:extLst>
          </p:nvPr>
        </p:nvGraphicFramePr>
        <p:xfrm>
          <a:off x="1079500" y="609552"/>
          <a:ext cx="2732025" cy="5969042"/>
        </p:xfrm>
        <a:graphic>
          <a:graphicData uri="http://schemas.openxmlformats.org/drawingml/2006/table">
            <a:tbl>
              <a:tblPr>
                <a:tableStyleId>{5C22544A-7EE6-4342-B048-85BDC9FD1C3A}</a:tableStyleId>
              </a:tblPr>
              <a:tblGrid>
                <a:gridCol w="1154851"/>
                <a:gridCol w="467311"/>
                <a:gridCol w="303752"/>
                <a:gridCol w="490676"/>
                <a:gridCol w="315435"/>
              </a:tblGrid>
              <a:tr h="298165">
                <a:tc gridSpan="5">
                  <a:txBody>
                    <a:bodyPr/>
                    <a:lstStyle/>
                    <a:p>
                      <a:pPr algn="ctr" fontAlgn="ctr"/>
                      <a:r>
                        <a:rPr lang="fr-CH" sz="900" b="0" i="0" u="none" strike="noStrike" dirty="0" smtClean="0">
                          <a:solidFill>
                            <a:srgbClr val="000000"/>
                          </a:solidFill>
                          <a:effectLst/>
                          <a:latin typeface="Intro "/>
                        </a:rPr>
                        <a:t>INGREDIENTES</a:t>
                      </a:r>
                      <a:endParaRPr lang="fr-CH" sz="9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754927">
                <a:tc gridSpan="5">
                  <a:txBody>
                    <a:bodyPr/>
                    <a:lstStyle/>
                    <a:p>
                      <a:r>
                        <a:rPr lang="pt-PT" sz="600" b="0" i="0" dirty="0" smtClean="0">
                          <a:latin typeface="Intro "/>
                        </a:rPr>
                        <a:t>Farinha de cereais 71,0%  (farinha de trigo integral 35,5%, sêmola de milho 35,5% ), açúcar, óleo de palma, xarope de glucose, mel (1,5%), extrato de malte de cevada, sal, antioxidante (tocoferóis), corante (ß-caroteno).  </a:t>
                      </a:r>
                    </a:p>
                    <a:p>
                      <a:r>
                        <a:rPr lang="pt-PT" sz="600" b="0" i="0" dirty="0" smtClean="0">
                          <a:latin typeface="Intro "/>
                        </a:rPr>
                        <a:t>Vitaminas e Minerais: D, tiamina, riboflavina, </a:t>
                      </a:r>
                      <a:r>
                        <a:rPr lang="pt-PT" sz="600" b="0" i="0" dirty="0" err="1" smtClean="0">
                          <a:latin typeface="Intro "/>
                        </a:rPr>
                        <a:t>niacina</a:t>
                      </a:r>
                      <a:r>
                        <a:rPr lang="pt-PT" sz="600" b="0" i="0" dirty="0" smtClean="0">
                          <a:latin typeface="Intro "/>
                        </a:rPr>
                        <a:t>, B6, ácido fólico, ácido </a:t>
                      </a:r>
                      <a:r>
                        <a:rPr lang="pt-PT" sz="600" b="0" i="0" dirty="0" err="1" smtClean="0">
                          <a:latin typeface="Intro "/>
                        </a:rPr>
                        <a:t>pantoténico</a:t>
                      </a:r>
                      <a:r>
                        <a:rPr lang="pt-PT" sz="600" b="0" i="0" dirty="0" smtClean="0">
                          <a:latin typeface="Intro "/>
                        </a:rPr>
                        <a:t>, cálcio e ferro.</a:t>
                      </a:r>
                      <a:endParaRPr lang="fr-CH" sz="7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1" i="0" u="none" strike="noStrike">
                        <a:solidFill>
                          <a:srgbClr val="000000"/>
                        </a:solidFill>
                        <a:effectLst/>
                        <a:latin typeface="Calibri" panose="020F0502020204030204" pitchFamily="34" charset="0"/>
                      </a:endParaRPr>
                    </a:p>
                  </a:txBody>
                  <a:tcPr marL="5018" marR="5018" marT="5018" marB="0" anchor="ct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Calibri" panose="020F0502020204030204" pitchFamily="34" charset="0"/>
                      </a:endParaRPr>
                    </a:p>
                  </a:txBody>
                  <a:tcPr marL="5018" marR="5018" marT="5018" marB="0" anchor="b"/>
                </a:tc>
              </a:tr>
              <a:tr h="142847">
                <a:tc gridSpan="5">
                  <a:txBody>
                    <a:bodyPr/>
                    <a:lstStyle/>
                    <a:p>
                      <a:pPr algn="ctr" fontAlgn="ct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ctr" fontAlgn="ctr"/>
                      <a:endParaRPr lang="fr-CH"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83467">
                <a:tc>
                  <a:txBody>
                    <a:bodyPr/>
                    <a:lstStyle/>
                    <a:p>
                      <a:pPr algn="ctr" fontAlgn="ctr"/>
                      <a:r>
                        <a:rPr lang="fr-CH" sz="600" b="0" u="none" strike="noStrike" dirty="0" err="1" smtClean="0">
                          <a:effectLst/>
                          <a:latin typeface="Intro "/>
                        </a:rPr>
                        <a:t>Valores</a:t>
                      </a:r>
                      <a:r>
                        <a:rPr lang="fr-CH" sz="600" b="0" u="none" strike="noStrike" dirty="0" smtClean="0">
                          <a:effectLst/>
                          <a:latin typeface="Intro "/>
                        </a:rPr>
                        <a:t> </a:t>
                      </a:r>
                      <a:r>
                        <a:rPr lang="fr-CH" sz="600" b="0" u="none" strike="noStrike" dirty="0" err="1">
                          <a:effectLst/>
                          <a:latin typeface="Intro "/>
                        </a:rPr>
                        <a:t>Aproximados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err="1">
                          <a:effectLst/>
                          <a:latin typeface="Intro "/>
                        </a:rPr>
                        <a:t>Por</a:t>
                      </a:r>
                      <a:r>
                        <a:rPr lang="fr-CH" sz="600" b="0" u="none" strike="noStrike" dirty="0">
                          <a:effectLst/>
                          <a:latin typeface="Intro "/>
                        </a:rPr>
                        <a:t> 100g de ESTRELITAS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pt-PT" sz="600" b="0" u="none" strike="noStrike" dirty="0">
                          <a:effectLst/>
                          <a:latin typeface="Intro "/>
                        </a:rPr>
                        <a:t>Por 30 g de ESTRELITAS + 125ml de leite meio-gordo</a:t>
                      </a:r>
                      <a:endParaRPr lang="pt-PT"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rowSpan="2">
                  <a:txBody>
                    <a:bodyPr/>
                    <a:lstStyle/>
                    <a:p>
                      <a:pPr algn="r" fontAlgn="ctr"/>
                      <a:r>
                        <a:rPr lang="fr-CH" sz="600" b="0" u="none" strike="noStrike" dirty="0" err="1">
                          <a:effectLst/>
                          <a:latin typeface="Intro "/>
                        </a:rPr>
                        <a:t>Valor</a:t>
                      </a:r>
                      <a:r>
                        <a:rPr lang="fr-CH" sz="600" b="0" u="none" strike="noStrike" dirty="0">
                          <a:effectLst/>
                          <a:latin typeface="Intro "/>
                        </a:rPr>
                        <a:t> </a:t>
                      </a:r>
                      <a:r>
                        <a:rPr lang="fr-CH" sz="600" b="0" u="none" strike="noStrike" dirty="0" err="1">
                          <a:effectLst/>
                          <a:latin typeface="Intro "/>
                        </a:rPr>
                        <a:t>energético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1722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771 kJ</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vMerge="1">
                  <a:txBody>
                    <a:bodyPr/>
                    <a:lstStyle/>
                    <a:p>
                      <a:endParaRPr lang="pt-PT"/>
                    </a:p>
                  </a:txBody>
                  <a:tcPr/>
                </a:tc>
                <a:tc gridSpan="2">
                  <a:txBody>
                    <a:bodyPr/>
                    <a:lstStyle/>
                    <a:p>
                      <a:pPr algn="ctr" fontAlgn="ctr"/>
                      <a:r>
                        <a:rPr lang="en-GB" sz="600" b="0" u="none" strike="noStrike" dirty="0">
                          <a:effectLst/>
                          <a:latin typeface="Intro "/>
                        </a:rPr>
                        <a:t>408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183 kcal</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err="1">
                          <a:effectLst/>
                          <a:latin typeface="Intro "/>
                        </a:rPr>
                        <a:t>Proteínas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6,4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err="1">
                          <a:effectLst/>
                          <a:latin typeface="Intro "/>
                        </a:rPr>
                        <a:t>Hidratos</a:t>
                      </a:r>
                      <a:r>
                        <a:rPr lang="fr-CH" sz="600" b="0" u="none" strike="noStrike" dirty="0">
                          <a:effectLst/>
                          <a:latin typeface="Intro "/>
                        </a:rPr>
                        <a:t> de </a:t>
                      </a:r>
                      <a:r>
                        <a:rPr lang="fr-CH" sz="600" b="0" u="none" strike="noStrike" dirty="0" err="1">
                          <a:effectLst/>
                          <a:latin typeface="Intro "/>
                        </a:rPr>
                        <a:t>Carbono</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77,4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29,4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a:effectLst/>
                          <a:latin typeface="Intro "/>
                        </a:rPr>
                        <a:t>dos quais </a:t>
                      </a:r>
                      <a:r>
                        <a:rPr lang="fr-CH" sz="600" b="0" u="none" strike="noStrike" dirty="0" err="1">
                          <a:effectLst/>
                          <a:latin typeface="Intro "/>
                        </a:rPr>
                        <a:t>açucares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25,0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13,4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err="1">
                          <a:effectLst/>
                          <a:latin typeface="Intro "/>
                        </a:rPr>
                        <a:t>Lípidos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smtClean="0">
                          <a:effectLst/>
                          <a:latin typeface="Intro "/>
                        </a:rPr>
                        <a:t>6,9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4,1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a:effectLst/>
                          <a:latin typeface="Intro "/>
                        </a:rPr>
                        <a:t>dos quais </a:t>
                      </a:r>
                      <a:r>
                        <a:rPr lang="fr-CH" sz="600" b="0" u="none" strike="noStrike" dirty="0" err="1">
                          <a:effectLst/>
                          <a:latin typeface="Intro "/>
                        </a:rPr>
                        <a:t>saturados</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2,5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1,9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err="1">
                          <a:effectLst/>
                          <a:latin typeface="Intro "/>
                        </a:rPr>
                        <a:t>Fibra</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n-GB" sz="600" b="0" u="none" strike="noStrike" dirty="0">
                          <a:effectLst/>
                          <a:latin typeface="Intro "/>
                        </a:rPr>
                        <a:t>3,9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n-GB" sz="600" b="0" u="none" strike="noStrike" dirty="0">
                          <a:effectLst/>
                          <a:latin typeface="Intro "/>
                        </a:rPr>
                        <a:t>1,2 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r" fontAlgn="ctr"/>
                      <a:r>
                        <a:rPr lang="fr-CH" sz="600" b="0" u="none" strike="noStrike" dirty="0" smtClean="0">
                          <a:effectLst/>
                          <a:latin typeface="Intro "/>
                        </a:rPr>
                        <a:t>Sal</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es-ES_tradnl" sz="600" b="0" u="none" strike="noStrike" dirty="0">
                          <a:effectLst/>
                          <a:latin typeface="Intro "/>
                        </a:rPr>
                        <a:t>0,14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endParaRPr lang="pt-PT"/>
                    </a:p>
                  </a:txBody>
                  <a:tcPr/>
                </a:tc>
                <a:tc gridSpan="2">
                  <a:txBody>
                    <a:bodyPr/>
                    <a:lstStyle/>
                    <a:p>
                      <a:pPr algn="ctr" fontAlgn="ctr"/>
                      <a:r>
                        <a:rPr lang="es-ES_tradnl" sz="600" b="0" u="none" strike="noStrike" dirty="0">
                          <a:effectLst/>
                          <a:latin typeface="Intro "/>
                        </a:rPr>
                        <a:t>0,10 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40000"/>
                        <a:lumOff val="60000"/>
                      </a:schemeClr>
                    </a:solidFill>
                  </a:tcPr>
                </a:tc>
                <a:tc hMerge="1">
                  <a:txBody>
                    <a:bodyPr/>
                    <a:lstStyle/>
                    <a:p>
                      <a:pPr algn="l" fontAlgn="b"/>
                      <a:endParaRPr lang="pt-PT" sz="600" b="0" i="0" u="none" strike="noStrike" dirty="0">
                        <a:solidFill>
                          <a:srgbClr val="000000"/>
                        </a:solidFill>
                        <a:effectLst/>
                        <a:latin typeface="Berlin Sans FB" panose="020E0602020502020306" pitchFamily="34" charset="0"/>
                      </a:endParaRPr>
                    </a:p>
                  </a:txBody>
                  <a:tcPr marL="5018" marR="5018" marT="5018"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65040">
                <a:tc>
                  <a:txBody>
                    <a:bodyPr/>
                    <a:lstStyle/>
                    <a:p>
                      <a:pPr algn="ctr" fontAlgn="ctr"/>
                      <a:r>
                        <a:rPr lang="fr-CH" sz="600" b="0" u="none" strike="noStrike" dirty="0">
                          <a:effectLst/>
                          <a:latin typeface="Intro "/>
                        </a:rPr>
                        <a:t> </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c gridSpan="2">
                  <a:txBody>
                    <a:bodyPr/>
                    <a:lstStyle/>
                    <a:p>
                      <a:pPr algn="ctr" fontAlgn="ctr"/>
                      <a:r>
                        <a:rPr lang="fr-CH" sz="600" b="0" u="none" strike="noStrike" dirty="0">
                          <a:effectLst/>
                          <a:latin typeface="Intro "/>
                        </a:rPr>
                        <a:t>% DDR*</a:t>
                      </a:r>
                      <a:endParaRPr lang="fr-CH"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hMerge="1">
                  <a:txBody>
                    <a:bodyPr/>
                    <a:lstStyle/>
                    <a:p>
                      <a:endParaRPr lang="pt-PT"/>
                    </a:p>
                  </a:txBody>
                  <a:tcPr/>
                </a:tc>
              </a:tr>
              <a:tr h="165040">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D</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dirty="0">
                          <a:effectLst/>
                          <a:latin typeface="Intro "/>
                        </a:rPr>
                        <a:t>3,00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60%</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0,90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a:solidFill>
                            <a:schemeClr val="bg1"/>
                          </a:solidFill>
                          <a:effectLst/>
                          <a:latin typeface="Intro "/>
                        </a:rPr>
                        <a:t>Tiamina (B1)</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1,01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92%</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0,35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32%</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err="1">
                          <a:solidFill>
                            <a:schemeClr val="bg1"/>
                          </a:solidFill>
                          <a:effectLst/>
                          <a:latin typeface="Intro "/>
                        </a:rPr>
                        <a:t>Riboflavina</a:t>
                      </a:r>
                      <a:r>
                        <a:rPr lang="es-ES_tradnl" sz="600" b="0" u="none" strike="noStrike" dirty="0">
                          <a:solidFill>
                            <a:schemeClr val="bg1"/>
                          </a:solidFill>
                          <a:effectLst/>
                          <a:latin typeface="Intro "/>
                        </a:rPr>
                        <a:t> (B2)</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1,25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0,61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44%</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a:solidFill>
                            <a:schemeClr val="bg1"/>
                          </a:solidFill>
                          <a:effectLst/>
                          <a:latin typeface="Intro "/>
                        </a:rPr>
                        <a:t>Niacina</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13,9 mg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87%</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4,29 mg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27%</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n-GB" sz="600" b="0" u="none" strike="noStrike" dirty="0" err="1">
                          <a:solidFill>
                            <a:schemeClr val="bg1"/>
                          </a:solidFill>
                          <a:effectLst/>
                          <a:latin typeface="Intro "/>
                        </a:rPr>
                        <a:t>Vitamina</a:t>
                      </a:r>
                      <a:r>
                        <a:rPr lang="en-GB" sz="600" b="0" u="none" strike="noStrike" dirty="0">
                          <a:solidFill>
                            <a:schemeClr val="bg1"/>
                          </a:solidFill>
                          <a:effectLst/>
                          <a:latin typeface="Intro "/>
                        </a:rPr>
                        <a:t> B6</a:t>
                      </a:r>
                      <a:endParaRPr lang="en-GB"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1,24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89%</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0,43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31%</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a:solidFill>
                            <a:schemeClr val="bg1"/>
                          </a:solidFill>
                          <a:effectLst/>
                          <a:latin typeface="Intro "/>
                        </a:rPr>
                        <a:t>Acido fólico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n-GB" sz="600" b="0" u="none" strike="noStrike">
                          <a:effectLst/>
                          <a:latin typeface="Intro "/>
                        </a:rPr>
                        <a:t>178 µg</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89%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dirty="0">
                          <a:effectLst/>
                          <a:latin typeface="Intro "/>
                        </a:rPr>
                        <a:t>58,0 µg</a:t>
                      </a:r>
                      <a:endParaRPr lang="en-GB"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600" b="0" u="none" strike="noStrike">
                          <a:effectLst/>
                          <a:latin typeface="Intro "/>
                        </a:rPr>
                        <a:t>29%</a:t>
                      </a:r>
                      <a:endParaRPr lang="en-GB"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a:solidFill>
                            <a:schemeClr val="bg1"/>
                          </a:solidFill>
                          <a:effectLst/>
                          <a:latin typeface="Intro "/>
                        </a:rPr>
                        <a:t>Acido pantoténico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5,16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86%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2,00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33%</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err="1">
                          <a:solidFill>
                            <a:schemeClr val="bg1"/>
                          </a:solidFill>
                          <a:effectLst/>
                          <a:latin typeface="Intro "/>
                        </a:rPr>
                        <a:t>Cálcio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dirty="0">
                          <a:effectLst/>
                          <a:latin typeface="Intro "/>
                        </a:rPr>
                        <a:t>454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57%</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288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36%</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165040">
                <a:tc>
                  <a:txBody>
                    <a:bodyPr/>
                    <a:lstStyle/>
                    <a:p>
                      <a:pPr algn="r" fontAlgn="ctr"/>
                      <a:r>
                        <a:rPr lang="es-ES_tradnl" sz="600" b="0" u="none" strike="noStrike" dirty="0">
                          <a:solidFill>
                            <a:schemeClr val="bg1"/>
                          </a:solidFill>
                          <a:effectLst/>
                          <a:latin typeface="Intro "/>
                        </a:rPr>
                        <a:t>Ferro</a:t>
                      </a:r>
                      <a:endParaRPr lang="es-ES_tradnl" sz="600" b="0" i="0" u="none" strike="noStrike" dirty="0">
                        <a:solidFill>
                          <a:schemeClr val="bg1"/>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algn="ctr" fontAlgn="ctr"/>
                      <a:r>
                        <a:rPr lang="es-ES_tradnl" sz="600" b="0" u="none" strike="noStrike">
                          <a:effectLst/>
                          <a:latin typeface="Intro "/>
                        </a:rPr>
                        <a:t>8,30 mg</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a:effectLst/>
                          <a:latin typeface="Intro "/>
                        </a:rPr>
                        <a:t>59%</a:t>
                      </a:r>
                      <a:endParaRPr lang="es-ES_tradnl" sz="600" b="0" i="0" u="none" strike="noStrike">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2,55 mg</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c>
                  <a:txBody>
                    <a:bodyPr/>
                    <a:lstStyle/>
                    <a:p>
                      <a:pPr algn="ctr" fontAlgn="ctr"/>
                      <a:r>
                        <a:rPr lang="es-ES_tradnl" sz="600" b="0" u="none" strike="noStrike" dirty="0">
                          <a:effectLst/>
                          <a:latin typeface="Intro "/>
                        </a:rPr>
                        <a:t>18%</a:t>
                      </a:r>
                      <a:endParaRPr lang="es-ES_tradnl" sz="6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20000"/>
                        <a:lumOff val="80000"/>
                      </a:schemeClr>
                    </a:solidFill>
                  </a:tcPr>
                </a:tc>
              </a:tr>
              <a:tr h="288368">
                <a:tc gridSpan="5">
                  <a:txBody>
                    <a:bodyPr/>
                    <a:lstStyle/>
                    <a:p>
                      <a:pPr algn="l" fontAlgn="ctr"/>
                      <a:r>
                        <a:rPr lang="pt-PT" sz="500" dirty="0" smtClean="0">
                          <a:latin typeface="Intro "/>
                        </a:rPr>
                        <a:t>*DDR = Dose Diária Recomendada Segundo o Decreto Lei 54/2010 de 28 de maio.</a:t>
                      </a:r>
                      <a:br>
                        <a:rPr lang="pt-PT" sz="500" dirty="0" smtClean="0">
                          <a:latin typeface="Intro "/>
                        </a:rPr>
                      </a:br>
                      <a:r>
                        <a:rPr lang="pt-PT" sz="500" dirty="0" smtClean="0">
                          <a:latin typeface="Intro "/>
                        </a:rPr>
                        <a:t>Uma taça com 30g de ESTRELITAS mais 125ml de leite meio-gordo fornece 18% da DDR de 7 vitaminas e ferro e 36% da de cálcio. </a:t>
                      </a: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hMerge="1">
                  <a:txBody>
                    <a:bodyPr/>
                    <a:lstStyle/>
                    <a:p>
                      <a:pPr algn="l"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pPr algn="r" fontAlgn="ctr"/>
                      <a:endParaRPr lang="es-ES_tradnl" sz="600" b="0" i="0" u="none" strike="noStrike" dirty="0">
                        <a:solidFill>
                          <a:srgbClr val="000000"/>
                        </a:solidFill>
                        <a:effectLst/>
                        <a:latin typeface="Berlin Sans FB" panose="020E0602020502020306" pitchFamily="34" charset="0"/>
                      </a:endParaRPr>
                    </a:p>
                  </a:txBody>
                  <a:tcPr marL="5018" marR="5018" marT="5018"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865508">
                <a:tc gridSpan="5">
                  <a:txBody>
                    <a:bodyPr/>
                    <a:lstStyle/>
                    <a:p>
                      <a:pPr algn="l" fontAlgn="ctr"/>
                      <a:endParaRPr lang="es-ES_tradnl" sz="500" b="0" i="0" u="none" strike="noStrike" dirty="0">
                        <a:solidFill>
                          <a:srgbClr val="000000"/>
                        </a:solidFill>
                        <a:effectLst/>
                        <a:latin typeface="Intro "/>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pic>
        <p:nvPicPr>
          <p:cNvPr id="21" name="Picture 2" descr="https://www.nestle-cereals.pt/sites/default/files/images/products/vdrs_estrelit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26361" y="5749606"/>
            <a:ext cx="1638301" cy="68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2105405507"/>
              </p:ext>
            </p:extLst>
          </p:nvPr>
        </p:nvGraphicFramePr>
        <p:xfrm>
          <a:off x="4871865" y="207323"/>
          <a:ext cx="6939136" cy="4647268"/>
        </p:xfrm>
        <a:graphic>
          <a:graphicData uri="http://schemas.openxmlformats.org/drawingml/2006/table">
            <a:tbl>
              <a:tblPr>
                <a:tableStyleId>{5C22544A-7EE6-4342-B048-85BDC9FD1C3A}</a:tableStyleId>
              </a:tblPr>
              <a:tblGrid>
                <a:gridCol w="2758234"/>
                <a:gridCol w="2032383"/>
                <a:gridCol w="2148519"/>
              </a:tblGrid>
              <a:tr h="1355429">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smtClean="0">
                          <a:effectLst/>
                          <a:latin typeface="Intro "/>
                        </a:rPr>
                        <a:t>CHOCAPIC</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a:effectLst/>
                          <a:latin typeface="Intro "/>
                        </a:rPr>
                        <a:t>Por 30 g de </a:t>
                      </a:r>
                      <a:r>
                        <a:rPr lang="pt-PT" sz="2000" b="0" u="none" strike="noStrike" dirty="0" smtClean="0">
                          <a:effectLst/>
                          <a:latin typeface="Intro "/>
                        </a:rPr>
                        <a:t>CHOCAPIC </a:t>
                      </a:r>
                      <a:r>
                        <a:rPr lang="pt-PT" sz="2000" b="0" u="none" strike="noStrike" dirty="0">
                          <a:effectLst/>
                          <a:latin typeface="Intro "/>
                        </a:rPr>
                        <a:t>+ 125ml de leite meio-gordo</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Energia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1645kJ</a:t>
                      </a:r>
                    </a:p>
                    <a:p>
                      <a:pPr algn="ctr" fontAlgn="ctr"/>
                      <a:r>
                        <a:rPr lang="en-GB" sz="1800" b="0" u="none" strike="noStrike" dirty="0" smtClean="0">
                          <a:effectLst/>
                          <a:latin typeface="Intro "/>
                        </a:rPr>
                        <a:t>389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747kJ</a:t>
                      </a:r>
                    </a:p>
                    <a:p>
                      <a:pPr algn="ctr" fontAlgn="ctr"/>
                      <a:r>
                        <a:rPr lang="en-GB" sz="1800" b="0" u="none" strike="noStrike" dirty="0" smtClean="0">
                          <a:effectLst/>
                          <a:latin typeface="Intro "/>
                        </a:rPr>
                        <a:t>177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Lípidos</a:t>
                      </a:r>
                    </a:p>
                    <a:p>
                      <a:pPr algn="ctr" fontAlgn="ctr"/>
                      <a:r>
                        <a:rPr lang="pt-PT" sz="1800" b="0" i="0" u="none" strike="noStrike" noProof="0" dirty="0" smtClean="0">
                          <a:solidFill>
                            <a:srgbClr val="000000"/>
                          </a:solidFill>
                          <a:effectLst/>
                          <a:latin typeface="Intro "/>
                        </a:rPr>
                        <a:t>dos quais saturados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1,8g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3,4 g</a:t>
                      </a:r>
                    </a:p>
                    <a:p>
                      <a:pPr algn="ctr" fontAlgn="ctr"/>
                      <a:r>
                        <a:rPr lang="es-ES_tradnl" sz="1800" b="0" i="0" u="none" strike="noStrike" dirty="0" smtClean="0">
                          <a:solidFill>
                            <a:srgbClr val="000000"/>
                          </a:solidFill>
                          <a:effectLst/>
                          <a:latin typeface="Intro "/>
                        </a:rPr>
                        <a:t>1,7g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Hidratos de Carbono</a:t>
                      </a:r>
                    </a:p>
                    <a:p>
                      <a:pPr marL="0" marR="0" indent="0" algn="ctr" defTabSz="914400" rtl="0" eaLnBrk="1" fontAlgn="ctr" latinLnBrk="0" hangingPunct="1">
                        <a:lnSpc>
                          <a:spcPct val="100000"/>
                        </a:lnSpc>
                        <a:spcBef>
                          <a:spcPts val="0"/>
                        </a:spcBef>
                        <a:spcAft>
                          <a:spcPts val="0"/>
                        </a:spcAft>
                        <a:buClrTx/>
                        <a:buSzTx/>
                        <a:buFontTx/>
                        <a:buNone/>
                        <a:tabLst/>
                        <a:defRPr/>
                      </a:pPr>
                      <a:r>
                        <a:rPr lang="pt-PT" sz="1800" b="0" u="none" strike="noStrike" noProof="0" dirty="0" smtClean="0">
                          <a:effectLst/>
                          <a:latin typeface="Intro "/>
                        </a:rPr>
                        <a:t>dos quais açucares</a:t>
                      </a:r>
                      <a:endParaRPr lang="pt-PT" sz="1800" b="0" i="0" u="none" strike="noStrike" noProof="0"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75,8 g</a:t>
                      </a:r>
                    </a:p>
                    <a:p>
                      <a:pPr algn="ctr" fontAlgn="ctr"/>
                      <a:r>
                        <a:rPr lang="es-ES_tradnl" sz="1800" b="0" i="0" u="none" strike="noStrike" dirty="0" smtClean="0">
                          <a:solidFill>
                            <a:srgbClr val="000000"/>
                          </a:solidFill>
                          <a:effectLst/>
                          <a:latin typeface="Intro "/>
                        </a:rPr>
                        <a:t>28,8</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28,9 g</a:t>
                      </a:r>
                    </a:p>
                    <a:p>
                      <a:pPr algn="ctr" fontAlgn="ctr"/>
                      <a:r>
                        <a:rPr lang="es-ES_tradnl" sz="1800" b="0" i="0" u="none" strike="noStrike" dirty="0" smtClean="0">
                          <a:solidFill>
                            <a:srgbClr val="000000"/>
                          </a:solidFill>
                          <a:effectLst/>
                          <a:latin typeface="Intro "/>
                        </a:rPr>
                        <a:t>14,5g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rgbClr val="FFFDB5"/>
                    </a:solidFill>
                  </a:tcPr>
                </a:tc>
              </a:tr>
              <a:tr h="307574">
                <a:tc>
                  <a:txBody>
                    <a:bodyPr/>
                    <a:lstStyle/>
                    <a:p>
                      <a:pPr algn="ctr" fontAlgn="ctr"/>
                      <a:r>
                        <a:rPr lang="pt-PT" sz="1800" b="0" u="none" strike="noStrike" noProof="0" dirty="0" smtClean="0">
                          <a:effectLst/>
                          <a:latin typeface="Intro "/>
                        </a:rPr>
                        <a:t>Fibra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6,2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1,8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pt-PT" sz="1800" b="0" i="0" u="none" strike="noStrike" noProof="0" dirty="0" smtClean="0">
                          <a:solidFill>
                            <a:schemeClr val="dk1"/>
                          </a:solidFill>
                          <a:effectLst/>
                          <a:latin typeface="Intro "/>
                        </a:rPr>
                        <a:t>Proteínas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8,1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6,7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07574">
                <a:tc>
                  <a:txBody>
                    <a:bodyPr/>
                    <a:lstStyle/>
                    <a:p>
                      <a:pPr algn="ctr" fontAlgn="ctr"/>
                      <a:r>
                        <a:rPr lang="fr-CH" sz="1800" b="0" u="none" strike="noStrike" dirty="0" smtClean="0">
                          <a:solidFill>
                            <a:schemeClr val="bg1"/>
                          </a:solidFill>
                          <a:effectLst/>
                          <a:latin typeface="Intro "/>
                        </a:rPr>
                        <a:t>Sal</a:t>
                      </a:r>
                      <a:endParaRPr lang="fr-CH"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s-ES_tradnl" sz="1800" b="0" u="none" strike="noStrike" dirty="0" smtClean="0">
                          <a:solidFill>
                            <a:schemeClr val="bg1"/>
                          </a:solidFill>
                          <a:effectLst/>
                          <a:latin typeface="Intro "/>
                        </a:rPr>
                        <a:t>0,38 </a:t>
                      </a:r>
                      <a:r>
                        <a:rPr lang="es-ES_tradnl" sz="1800" b="0" u="none" strike="noStrike" dirty="0">
                          <a:solidFill>
                            <a:schemeClr val="bg1"/>
                          </a:solidFill>
                          <a:effectLst/>
                          <a:latin typeface="Intro "/>
                        </a:rPr>
                        <a:t>g</a:t>
                      </a:r>
                      <a:endParaRPr lang="es-ES_tradnl"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c>
                  <a:txBody>
                    <a:bodyPr/>
                    <a:lstStyle/>
                    <a:p>
                      <a:pPr algn="ctr" fontAlgn="ctr"/>
                      <a:r>
                        <a:rPr lang="es-ES_tradnl" sz="1800" b="0" u="none" strike="noStrike" dirty="0" smtClean="0">
                          <a:solidFill>
                            <a:schemeClr val="bg1"/>
                          </a:solidFill>
                          <a:effectLst/>
                          <a:latin typeface="Intro "/>
                        </a:rPr>
                        <a:t>0,27 </a:t>
                      </a:r>
                      <a:r>
                        <a:rPr lang="es-ES_tradnl" sz="1800" b="0" u="none" strike="noStrike" dirty="0">
                          <a:solidFill>
                            <a:schemeClr val="bg1"/>
                          </a:solidFill>
                          <a:effectLst/>
                          <a:latin typeface="Intro "/>
                        </a:rPr>
                        <a:t>g</a:t>
                      </a:r>
                      <a:endParaRPr lang="es-ES_tradnl" sz="1800" b="0" i="0" u="none" strike="noStrike" dirty="0">
                        <a:solidFill>
                          <a:schemeClr val="bg1"/>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C3E50"/>
                    </a:solidFill>
                  </a:tcPr>
                </a:tc>
              </a:tr>
            </a:tbl>
          </a:graphicData>
        </a:graphic>
      </p:graphicFrame>
      <p:sp>
        <p:nvSpPr>
          <p:cNvPr id="11" name="Content Placeholder 2"/>
          <p:cNvSpPr txBox="1">
            <a:spLocks/>
          </p:cNvSpPr>
          <p:nvPr/>
        </p:nvSpPr>
        <p:spPr>
          <a:xfrm>
            <a:off x="4871866" y="4957649"/>
            <a:ext cx="6939135" cy="1620945"/>
          </a:xfrm>
          <a:prstGeom prst="rect">
            <a:avLst/>
          </a:prstGeom>
          <a:solidFill>
            <a:schemeClr val="bg1">
              <a:alpha val="6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2" indent="0" algn="r">
              <a:lnSpc>
                <a:spcPct val="100000"/>
              </a:lnSpc>
              <a:buNone/>
            </a:pPr>
            <a:r>
              <a:rPr lang="pt-PT" b="1" dirty="0" smtClean="0">
                <a:solidFill>
                  <a:srgbClr val="002060"/>
                </a:solidFill>
                <a:latin typeface="Intro Light"/>
                <a:cs typeface="Intro Light"/>
              </a:rPr>
              <a:t>INTENSIFICADOR DE SABOR</a:t>
            </a:r>
          </a:p>
          <a:p>
            <a:pPr marL="360362" indent="0" algn="r">
              <a:lnSpc>
                <a:spcPct val="100000"/>
              </a:lnSpc>
              <a:buNone/>
            </a:pPr>
            <a:r>
              <a:rPr lang="pt-PT" b="1" dirty="0" smtClean="0">
                <a:solidFill>
                  <a:srgbClr val="002060"/>
                </a:solidFill>
                <a:latin typeface="Intro Light"/>
                <a:cs typeface="Intro Light"/>
              </a:rPr>
              <a:t>EM EXCESSO RESPONSÁVEL POR VÁRIAS DOENÇAS</a:t>
            </a:r>
            <a:endParaRPr lang="pt-PT" b="1" dirty="0">
              <a:solidFill>
                <a:srgbClr val="002060"/>
              </a:solidFill>
              <a:latin typeface="Intro Light"/>
              <a:cs typeface="Intro Light"/>
            </a:endParaRPr>
          </a:p>
        </p:txBody>
      </p:sp>
      <p:cxnSp>
        <p:nvCxnSpPr>
          <p:cNvPr id="9" name="Conexão reta 8"/>
          <p:cNvCxnSpPr/>
          <p:nvPr/>
        </p:nvCxnSpPr>
        <p:spPr>
          <a:xfrm flipV="1">
            <a:off x="3887907" y="1099402"/>
            <a:ext cx="804672" cy="14106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Conexão reta 9"/>
          <p:cNvCxnSpPr/>
          <p:nvPr/>
        </p:nvCxnSpPr>
        <p:spPr>
          <a:xfrm>
            <a:off x="3956304" y="3609688"/>
            <a:ext cx="804672" cy="11874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461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sa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933" y="2455295"/>
            <a:ext cx="5714831" cy="4451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frijobel.pt/wp-content/uploads/2014/02/Rissol-camarao-1100x7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32" y="1293761"/>
            <a:ext cx="3209527" cy="2211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www.chousa.es/UserFiles/Images/chousa2012/productos/hojaldres/mixto.png"/>
          <p:cNvPicPr>
            <a:picLocks noChangeAspect="1" noChangeArrowheads="1"/>
          </p:cNvPicPr>
          <p:nvPr/>
        </p:nvPicPr>
        <p:blipFill rotWithShape="1">
          <a:blip r:embed="rId5">
            <a:extLst>
              <a:ext uri="{28A0092B-C50C-407E-A947-70E740481C1C}">
                <a14:useLocalDpi xmlns:a14="http://schemas.microsoft.com/office/drawing/2010/main" val="0"/>
              </a:ext>
            </a:extLst>
          </a:blip>
          <a:srcRect t="32989" r="30621"/>
          <a:stretch/>
        </p:blipFill>
        <p:spPr bwMode="auto">
          <a:xfrm>
            <a:off x="954932" y="4028264"/>
            <a:ext cx="2596646" cy="20691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fresbeira.pt/wp-content/uploads/2013/07/fresbeira_chourico_argola-960x36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051" r="17950"/>
          <a:stretch/>
        </p:blipFill>
        <p:spPr bwMode="auto">
          <a:xfrm>
            <a:off x="7528261" y="1845535"/>
            <a:ext cx="2875352" cy="16847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reciclandoideias.com.br/wp-content/uploads/2013/12/cream-cracker-integr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5205" y="3962521"/>
            <a:ext cx="2905859" cy="11623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p:cNvSpPr txBox="1">
            <a:spLocks noChangeArrowheads="1"/>
          </p:cNvSpPr>
          <p:nvPr/>
        </p:nvSpPr>
        <p:spPr bwMode="auto">
          <a:xfrm>
            <a:off x="7982182" y="3482826"/>
            <a:ext cx="1609558" cy="46166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400" b="1" i="1" dirty="0" smtClean="0">
                <a:latin typeface="Calibri" panose="020F0502020204030204" pitchFamily="34" charset="0"/>
              </a:rPr>
              <a:t>Sem Sal</a:t>
            </a:r>
            <a:endParaRPr lang="pt-PT" sz="2400" b="1" i="1" dirty="0">
              <a:latin typeface="Calibri" panose="020F0502020204030204" pitchFamily="34" charset="0"/>
            </a:endParaRPr>
          </a:p>
        </p:txBody>
      </p:sp>
      <p:pic>
        <p:nvPicPr>
          <p:cNvPr id="16" name="Picture 4" descr="http://www.reciclandoideias.com.br/wp-content/uploads/2013/12/cream-cracker-integr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8261" y="5706674"/>
            <a:ext cx="2822713" cy="1129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5"/>
          <p:cNvSpPr txBox="1">
            <a:spLocks noChangeArrowheads="1"/>
          </p:cNvSpPr>
          <p:nvPr/>
        </p:nvSpPr>
        <p:spPr bwMode="auto">
          <a:xfrm>
            <a:off x="8104313" y="5272777"/>
            <a:ext cx="1609558" cy="461665"/>
          </a:xfrm>
          <a:prstGeom prst="rect">
            <a:avLst/>
          </a:prstGeom>
          <a:no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400" b="1" i="1" dirty="0">
                <a:latin typeface="Calibri" panose="020F0502020204030204" pitchFamily="34" charset="0"/>
              </a:rPr>
              <a:t>Com Sal</a:t>
            </a:r>
          </a:p>
        </p:txBody>
      </p:sp>
      <p:sp>
        <p:nvSpPr>
          <p:cNvPr id="19" name="Retângulo 18"/>
          <p:cNvSpPr/>
          <p:nvPr/>
        </p:nvSpPr>
        <p:spPr>
          <a:xfrm>
            <a:off x="2299599" y="253560"/>
            <a:ext cx="9852141" cy="1754326"/>
          </a:xfrm>
          <a:prstGeom prst="rect">
            <a:avLst/>
          </a:prstGeom>
        </p:spPr>
        <p:txBody>
          <a:bodyPr wrap="square">
            <a:spAutoFit/>
          </a:bodyPr>
          <a:lstStyle/>
          <a:p>
            <a:pPr algn="r"/>
            <a:r>
              <a:rPr lang="pt-PT" sz="5400" b="1" dirty="0" smtClean="0">
                <a:solidFill>
                  <a:srgbClr val="002060"/>
                </a:solidFill>
                <a:latin typeface="Folks-Light" panose="02000403020000020004" pitchFamily="2" charset="0"/>
                <a:cs typeface="Intro Light"/>
              </a:rPr>
              <a:t>Qual é a </a:t>
            </a:r>
            <a:r>
              <a:rPr lang="pt-PT" sz="5400" b="1" dirty="0" smtClean="0">
                <a:solidFill>
                  <a:schemeClr val="accent4"/>
                </a:solidFill>
                <a:latin typeface="Folks-Light" panose="02000403020000020004" pitchFamily="2" charset="0"/>
                <a:cs typeface="Intro Light"/>
              </a:rPr>
              <a:t>DOSE DIÁRIA RECOMENDADA </a:t>
            </a:r>
            <a:r>
              <a:rPr lang="pt-PT" sz="5400" b="1" dirty="0" smtClean="0">
                <a:solidFill>
                  <a:srgbClr val="002060"/>
                </a:solidFill>
                <a:latin typeface="Folks-Light" panose="02000403020000020004" pitchFamily="2" charset="0"/>
                <a:cs typeface="Intro Light"/>
              </a:rPr>
              <a:t>de </a:t>
            </a:r>
            <a:r>
              <a:rPr lang="pt-PT" sz="5400" b="1" u="sng" dirty="0" smtClean="0">
                <a:solidFill>
                  <a:srgbClr val="002060"/>
                </a:solidFill>
                <a:latin typeface="Folks-Light" panose="02000403020000020004" pitchFamily="2" charset="0"/>
                <a:cs typeface="Intro Light"/>
              </a:rPr>
              <a:t>sal</a:t>
            </a:r>
            <a:r>
              <a:rPr lang="pt-PT" sz="5400" b="1" dirty="0" smtClean="0">
                <a:solidFill>
                  <a:srgbClr val="002060"/>
                </a:solidFill>
                <a:latin typeface="Folks-Light" panose="02000403020000020004" pitchFamily="2" charset="0"/>
                <a:cs typeface="Intro Light"/>
              </a:rPr>
              <a:t>?</a:t>
            </a:r>
            <a:r>
              <a:rPr lang="pt-PT" sz="5400" b="1" u="sng" dirty="0" smtClean="0">
                <a:solidFill>
                  <a:srgbClr val="002060"/>
                </a:solidFill>
                <a:latin typeface="Folks-Light" panose="02000403020000020004" pitchFamily="2" charset="0"/>
                <a:cs typeface="Intro Light"/>
              </a:rPr>
              <a:t> </a:t>
            </a:r>
            <a:endParaRPr lang="pt-PT" sz="5400" u="sng" dirty="0">
              <a:solidFill>
                <a:srgbClr val="002060"/>
              </a:solidFill>
              <a:latin typeface="Folks-Light" panose="02000403020000020004" pitchFamily="2" charset="0"/>
            </a:endParaRPr>
          </a:p>
        </p:txBody>
      </p:sp>
      <p:grpSp>
        <p:nvGrpSpPr>
          <p:cNvPr id="20" name="Grupo 19"/>
          <p:cNvGrpSpPr/>
          <p:nvPr/>
        </p:nvGrpSpPr>
        <p:grpSpPr>
          <a:xfrm>
            <a:off x="-127140" y="-379964"/>
            <a:ext cx="2213231" cy="1932927"/>
            <a:chOff x="-98681" y="-418452"/>
            <a:chExt cx="2272741" cy="2018022"/>
          </a:xfrm>
        </p:grpSpPr>
        <p:pic>
          <p:nvPicPr>
            <p:cNvPr id="21"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22" name="Picture 10" descr="LOGO.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23" name="Oval 22"/>
          <p:cNvSpPr/>
          <p:nvPr/>
        </p:nvSpPr>
        <p:spPr>
          <a:xfrm>
            <a:off x="4487357" y="2510502"/>
            <a:ext cx="1792492" cy="16852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7200" b="1" dirty="0" smtClean="0">
                <a:solidFill>
                  <a:srgbClr val="002060"/>
                </a:solidFill>
                <a:latin typeface="Calibri" panose="020F0502020204030204" pitchFamily="34" charset="0"/>
              </a:rPr>
              <a:t>5g</a:t>
            </a:r>
            <a:endParaRPr lang="pt-PT" sz="7200" b="1" dirty="0">
              <a:solidFill>
                <a:srgbClr val="002060"/>
              </a:solidFill>
              <a:latin typeface="Calibri" panose="020F0502020204030204" pitchFamily="34" charset="0"/>
            </a:endParaRPr>
          </a:p>
        </p:txBody>
      </p:sp>
      <p:sp>
        <p:nvSpPr>
          <p:cNvPr id="24" name="Rectangle 5"/>
          <p:cNvSpPr txBox="1">
            <a:spLocks noChangeArrowheads="1"/>
          </p:cNvSpPr>
          <p:nvPr/>
        </p:nvSpPr>
        <p:spPr bwMode="auto">
          <a:xfrm>
            <a:off x="0" y="2960172"/>
            <a:ext cx="1732405"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1,1 g</a:t>
            </a:r>
            <a:endParaRPr lang="pt-PT" sz="4800" b="1" dirty="0">
              <a:solidFill>
                <a:srgbClr val="002060"/>
              </a:solidFill>
              <a:latin typeface="Calibri" panose="020F0502020204030204" pitchFamily="34" charset="0"/>
            </a:endParaRPr>
          </a:p>
        </p:txBody>
      </p:sp>
      <p:sp>
        <p:nvSpPr>
          <p:cNvPr id="25" name="Rectangle 5"/>
          <p:cNvSpPr txBox="1">
            <a:spLocks noChangeArrowheads="1"/>
          </p:cNvSpPr>
          <p:nvPr/>
        </p:nvSpPr>
        <p:spPr bwMode="auto">
          <a:xfrm>
            <a:off x="-25956" y="5573689"/>
            <a:ext cx="2112047"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1,75 g</a:t>
            </a:r>
            <a:endParaRPr lang="pt-PT" sz="4800" b="1" dirty="0">
              <a:solidFill>
                <a:srgbClr val="002060"/>
              </a:solidFill>
              <a:latin typeface="Calibri" panose="020F0502020204030204" pitchFamily="34" charset="0"/>
            </a:endParaRPr>
          </a:p>
        </p:txBody>
      </p:sp>
      <p:sp>
        <p:nvSpPr>
          <p:cNvPr id="26" name="Rectangle 5"/>
          <p:cNvSpPr txBox="1">
            <a:spLocks noChangeArrowheads="1"/>
          </p:cNvSpPr>
          <p:nvPr/>
        </p:nvSpPr>
        <p:spPr bwMode="auto">
          <a:xfrm>
            <a:off x="10172701" y="2103993"/>
            <a:ext cx="2019300"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a:solidFill>
                  <a:srgbClr val="002060"/>
                </a:solidFill>
                <a:latin typeface="Calibri" panose="020F0502020204030204" pitchFamily="34" charset="0"/>
              </a:rPr>
              <a:t>3</a:t>
            </a:r>
            <a:r>
              <a:rPr lang="pt-PT" sz="4800" b="1" dirty="0" smtClean="0">
                <a:solidFill>
                  <a:srgbClr val="002060"/>
                </a:solidFill>
                <a:latin typeface="Calibri" panose="020F0502020204030204" pitchFamily="34" charset="0"/>
              </a:rPr>
              <a:t>,75 g</a:t>
            </a:r>
            <a:endParaRPr lang="pt-PT" sz="4800" b="1" dirty="0">
              <a:solidFill>
                <a:srgbClr val="002060"/>
              </a:solidFill>
              <a:latin typeface="Calibri" panose="020F0502020204030204" pitchFamily="34" charset="0"/>
            </a:endParaRPr>
          </a:p>
        </p:txBody>
      </p:sp>
      <p:sp>
        <p:nvSpPr>
          <p:cNvPr id="27" name="Rectangle 5"/>
          <p:cNvSpPr txBox="1">
            <a:spLocks noChangeArrowheads="1"/>
          </p:cNvSpPr>
          <p:nvPr/>
        </p:nvSpPr>
        <p:spPr bwMode="auto">
          <a:xfrm>
            <a:off x="10172701" y="4028264"/>
            <a:ext cx="2019300"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1,5 g</a:t>
            </a:r>
            <a:endParaRPr lang="pt-PT" sz="4800" b="1" dirty="0">
              <a:solidFill>
                <a:srgbClr val="002060"/>
              </a:solidFill>
              <a:latin typeface="Calibri" panose="020F0502020204030204" pitchFamily="34" charset="0"/>
            </a:endParaRPr>
          </a:p>
        </p:txBody>
      </p:sp>
      <p:sp>
        <p:nvSpPr>
          <p:cNvPr id="28" name="Rectangle 5"/>
          <p:cNvSpPr txBox="1">
            <a:spLocks noChangeArrowheads="1"/>
          </p:cNvSpPr>
          <p:nvPr/>
        </p:nvSpPr>
        <p:spPr bwMode="auto">
          <a:xfrm>
            <a:off x="10172701" y="5719558"/>
            <a:ext cx="2019299" cy="830997"/>
          </a:xfrm>
          <a:prstGeom prst="rect">
            <a:avLst/>
          </a:prstGeom>
          <a:solidFill>
            <a:schemeClr val="accent4"/>
          </a:solidFill>
          <a:ln w="9525">
            <a:noFill/>
            <a:miter lim="800000"/>
            <a:headEnd/>
            <a:tailEnd/>
          </a:ln>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PT" sz="4800" b="1" dirty="0" smtClean="0">
                <a:solidFill>
                  <a:srgbClr val="002060"/>
                </a:solidFill>
                <a:latin typeface="Calibri" panose="020F0502020204030204" pitchFamily="34" charset="0"/>
              </a:rPr>
              <a:t>2,8 g</a:t>
            </a:r>
            <a:endParaRPr lang="pt-PT" sz="48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21317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p:cTn id="11"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9">
                                            <p:txEl>
                                              <p:pRg st="0" end="0"/>
                                            </p:txEl>
                                          </p:spTgt>
                                        </p:tgtEl>
                                      </p:cBhvr>
                                    </p:animEffect>
                                  </p:childTnLst>
                                </p:cTn>
                              </p:par>
                            </p:childTnLst>
                          </p:cTn>
                        </p:par>
                        <p:par>
                          <p:cTn id="16" fill="hold">
                            <p:stCondLst>
                              <p:cond delay="4100"/>
                            </p:stCondLst>
                            <p:childTnLst>
                              <p:par>
                                <p:cTn id="17" presetID="45"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anim calcmode="lin" valueType="num">
                                      <p:cBhvr>
                                        <p:cTn id="20" dur="2000" fill="hold"/>
                                        <p:tgtEl>
                                          <p:spTgt spid="23"/>
                                        </p:tgtEl>
                                        <p:attrNameLst>
                                          <p:attrName>ppt_w</p:attrName>
                                        </p:attrNameLst>
                                      </p:cBhvr>
                                      <p:tavLst>
                                        <p:tav tm="0" fmla="#ppt_w*sin(2.5*pi*$)">
                                          <p:val>
                                            <p:fltVal val="0"/>
                                          </p:val>
                                        </p:tav>
                                        <p:tav tm="100000">
                                          <p:val>
                                            <p:fltVal val="1"/>
                                          </p:val>
                                        </p:tav>
                                      </p:tavLst>
                                    </p:anim>
                                    <p:anim calcmode="lin" valueType="num">
                                      <p:cBhvr>
                                        <p:cTn id="21" dur="2000" fill="hold"/>
                                        <p:tgtEl>
                                          <p:spTgt spid="23"/>
                                        </p:tgtEl>
                                        <p:attrNameLst>
                                          <p:attrName>ppt_h</p:attrName>
                                        </p:attrNameLst>
                                      </p:cBhvr>
                                      <p:tavLst>
                                        <p:tav tm="0">
                                          <p:val>
                                            <p:strVal val="#ppt_h"/>
                                          </p:val>
                                        </p:tav>
                                        <p:tav tm="100000">
                                          <p:val>
                                            <p:strVal val="#ppt_h"/>
                                          </p:val>
                                        </p:tav>
                                      </p:tavLst>
                                    </p:anim>
                                  </p:childTnLst>
                                </p:cTn>
                              </p:par>
                            </p:childTnLst>
                          </p:cTn>
                        </p:par>
                        <p:par>
                          <p:cTn id="22" fill="hold">
                            <p:stCondLst>
                              <p:cond delay="6100"/>
                            </p:stCondLst>
                            <p:childTnLst>
                              <p:par>
                                <p:cTn id="23" presetID="16" presetClass="entr" presetSubtype="21"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barn(inVertical)">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7170"/>
                                        </p:tgtEl>
                                        <p:attrNameLst>
                                          <p:attrName>style.visibility</p:attrName>
                                        </p:attrNameLst>
                                      </p:cBhvr>
                                      <p:to>
                                        <p:strVal val="visible"/>
                                      </p:to>
                                    </p:set>
                                    <p:anim calcmode="lin" valueType="num">
                                      <p:cBhvr additive="base">
                                        <p:cTn id="51" dur="500" fill="hold"/>
                                        <p:tgtEl>
                                          <p:spTgt spid="7170"/>
                                        </p:tgtEl>
                                        <p:attrNameLst>
                                          <p:attrName>ppt_x</p:attrName>
                                        </p:attrNameLst>
                                      </p:cBhvr>
                                      <p:tavLst>
                                        <p:tav tm="0">
                                          <p:val>
                                            <p:strVal val="#ppt_x"/>
                                          </p:val>
                                        </p:tav>
                                        <p:tav tm="100000">
                                          <p:val>
                                            <p:strVal val="#ppt_x"/>
                                          </p:val>
                                        </p:tav>
                                      </p:tavLst>
                                    </p:anim>
                                    <p:anim calcmode="lin" valueType="num">
                                      <p:cBhvr additive="base">
                                        <p:cTn id="52" dur="500" fill="hold"/>
                                        <p:tgtEl>
                                          <p:spTgt spid="7170"/>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172"/>
                                        </p:tgtEl>
                                        <p:attrNameLst>
                                          <p:attrName>style.visibility</p:attrName>
                                        </p:attrNameLst>
                                      </p:cBhvr>
                                      <p:to>
                                        <p:strVal val="visible"/>
                                      </p:to>
                                    </p:set>
                                    <p:animEffect transition="in" filter="fade">
                                      <p:cBhvr>
                                        <p:cTn id="62" dur="1000"/>
                                        <p:tgtEl>
                                          <p:spTgt spid="7172"/>
                                        </p:tgtEl>
                                      </p:cBhvr>
                                    </p:animEffect>
                                    <p:anim calcmode="lin" valueType="num">
                                      <p:cBhvr>
                                        <p:cTn id="63" dur="1000" fill="hold"/>
                                        <p:tgtEl>
                                          <p:spTgt spid="7172"/>
                                        </p:tgtEl>
                                        <p:attrNameLst>
                                          <p:attrName>ppt_x</p:attrName>
                                        </p:attrNameLst>
                                      </p:cBhvr>
                                      <p:tavLst>
                                        <p:tav tm="0">
                                          <p:val>
                                            <p:strVal val="#ppt_x"/>
                                          </p:val>
                                        </p:tav>
                                        <p:tav tm="100000">
                                          <p:val>
                                            <p:strVal val="#ppt_x"/>
                                          </p:val>
                                        </p:tav>
                                      </p:tavLst>
                                    </p:anim>
                                    <p:anim calcmode="lin" valueType="num">
                                      <p:cBhvr>
                                        <p:cTn id="64" dur="1000" fill="hold"/>
                                        <p:tgtEl>
                                          <p:spTgt spid="717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animBg="1"/>
      <p:bldP spid="24" grpId="0" animBg="1"/>
      <p:bldP spid="25" grpId="0" animBg="1"/>
      <p:bldP spid="26"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2"/>
          <p:cNvSpPr/>
          <p:nvPr/>
        </p:nvSpPr>
        <p:spPr>
          <a:xfrm>
            <a:off x="2655768" y="6384540"/>
            <a:ext cx="8802840" cy="332640"/>
          </a:xfrm>
          <a:prstGeom prst="rect">
            <a:avLst/>
          </a:prstGeom>
          <a:noFill/>
          <a:ln>
            <a:noFill/>
          </a:ln>
        </p:spPr>
        <p:txBody>
          <a:bodyPr lIns="90000" tIns="45000" rIns="90000" bIns="45000"/>
          <a:lstStyle/>
          <a:p>
            <a:pPr algn="r">
              <a:lnSpc>
                <a:spcPct val="100000"/>
              </a:lnSpc>
            </a:pPr>
            <a:r>
              <a:rPr lang="pt-PT" sz="1100" dirty="0">
                <a:solidFill>
                  <a:srgbClr val="009900"/>
                </a:solidFill>
                <a:latin typeface="Calibri"/>
              </a:rPr>
              <a:t>Fonte: Adaptado de modelo da </a:t>
            </a:r>
            <a:r>
              <a:rPr lang="pt-PT" sz="1100" i="1" dirty="0" err="1">
                <a:solidFill>
                  <a:srgbClr val="009900"/>
                </a:solidFill>
                <a:latin typeface="Calibri"/>
              </a:rPr>
              <a:t>Food</a:t>
            </a:r>
            <a:r>
              <a:rPr lang="pt-PT" sz="1100" i="1" dirty="0">
                <a:solidFill>
                  <a:srgbClr val="009900"/>
                </a:solidFill>
                <a:latin typeface="Calibri"/>
              </a:rPr>
              <a:t> Standards </a:t>
            </a:r>
            <a:r>
              <a:rPr lang="pt-PT" sz="1100" i="1" dirty="0" err="1">
                <a:solidFill>
                  <a:srgbClr val="009900"/>
                </a:solidFill>
                <a:latin typeface="Calibri"/>
              </a:rPr>
              <a:t>Agency</a:t>
            </a:r>
            <a:r>
              <a:rPr lang="pt-PT" sz="1100" dirty="0">
                <a:solidFill>
                  <a:srgbClr val="009900"/>
                </a:solidFill>
                <a:latin typeface="Calibri"/>
              </a:rPr>
              <a:t>, disponível em http://www.food.gov.uk</a:t>
            </a:r>
            <a:endParaRPr sz="1400" dirty="0">
              <a:solidFill>
                <a:srgbClr val="009900"/>
              </a:solidFill>
            </a:endParaRPr>
          </a:p>
        </p:txBody>
      </p:sp>
      <p:grpSp>
        <p:nvGrpSpPr>
          <p:cNvPr id="8" name="Grupo 7"/>
          <p:cNvGrpSpPr/>
          <p:nvPr/>
        </p:nvGrpSpPr>
        <p:grpSpPr>
          <a:xfrm>
            <a:off x="5025404" y="218154"/>
            <a:ext cx="6486847" cy="6034854"/>
            <a:chOff x="1768236" y="854364"/>
            <a:chExt cx="4999608" cy="4651243"/>
          </a:xfrm>
        </p:grpSpPr>
        <p:sp>
          <p:nvSpPr>
            <p:cNvPr id="3" name="Retângulo arredondado 2"/>
            <p:cNvSpPr/>
            <p:nvPr/>
          </p:nvSpPr>
          <p:spPr>
            <a:xfrm>
              <a:off x="2871769" y="1178674"/>
              <a:ext cx="924848" cy="1410545"/>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Acima de</a:t>
              </a:r>
            </a:p>
            <a:p>
              <a:pPr algn="ctr"/>
              <a:r>
                <a:rPr lang="pt-PT" sz="2800" dirty="0">
                  <a:latin typeface="Calibri" panose="020F0502020204030204" pitchFamily="34" charset="0"/>
                </a:rPr>
                <a:t>22,5g</a:t>
              </a:r>
            </a:p>
          </p:txBody>
        </p:sp>
        <p:sp>
          <p:nvSpPr>
            <p:cNvPr id="5" name="Retângulo 4"/>
            <p:cNvSpPr/>
            <p:nvPr/>
          </p:nvSpPr>
          <p:spPr>
            <a:xfrm>
              <a:off x="2914366" y="870896"/>
              <a:ext cx="656437" cy="237213"/>
            </a:xfrm>
            <a:prstGeom prst="rect">
              <a:avLst/>
            </a:prstGeom>
          </p:spPr>
          <p:txBody>
            <a:bodyPr wrap="none">
              <a:spAutoFit/>
            </a:bodyPr>
            <a:lstStyle/>
            <a:p>
              <a:r>
                <a:rPr lang="pt-PT" sz="1400" b="1" dirty="0">
                  <a:solidFill>
                    <a:srgbClr val="000000"/>
                  </a:solidFill>
                  <a:latin typeface="Calibri"/>
                </a:rPr>
                <a:t>Açucares</a:t>
              </a:r>
              <a:endParaRPr lang="pt-PT" sz="1400" b="1" dirty="0"/>
            </a:p>
          </p:txBody>
        </p:sp>
        <p:sp>
          <p:nvSpPr>
            <p:cNvPr id="25" name="Retângulo 24"/>
            <p:cNvSpPr/>
            <p:nvPr/>
          </p:nvSpPr>
          <p:spPr>
            <a:xfrm>
              <a:off x="3975788" y="857659"/>
              <a:ext cx="547566" cy="237213"/>
            </a:xfrm>
            <a:prstGeom prst="rect">
              <a:avLst/>
            </a:prstGeom>
          </p:spPr>
          <p:txBody>
            <a:bodyPr wrap="none">
              <a:spAutoFit/>
            </a:bodyPr>
            <a:lstStyle/>
            <a:p>
              <a:r>
                <a:rPr lang="pt-PT" sz="1400" b="1" dirty="0">
                  <a:solidFill>
                    <a:srgbClr val="000000"/>
                  </a:solidFill>
                  <a:latin typeface="Calibri"/>
                </a:rPr>
                <a:t>Lípidos</a:t>
              </a:r>
              <a:endParaRPr lang="pt-PT" sz="1400" b="1" dirty="0"/>
            </a:p>
          </p:txBody>
        </p:sp>
        <p:sp>
          <p:nvSpPr>
            <p:cNvPr id="26" name="Retângulo 25"/>
            <p:cNvSpPr/>
            <p:nvPr/>
          </p:nvSpPr>
          <p:spPr>
            <a:xfrm>
              <a:off x="4852587" y="854365"/>
              <a:ext cx="959866" cy="237213"/>
            </a:xfrm>
            <a:prstGeom prst="rect">
              <a:avLst/>
            </a:prstGeom>
          </p:spPr>
          <p:txBody>
            <a:bodyPr wrap="square">
              <a:spAutoFit/>
            </a:bodyPr>
            <a:lstStyle/>
            <a:p>
              <a:pPr algn="ctr"/>
              <a:r>
                <a:rPr lang="pt-PT" sz="1400" b="1" dirty="0">
                  <a:solidFill>
                    <a:srgbClr val="000000"/>
                  </a:solidFill>
                  <a:latin typeface="Calibri"/>
                </a:rPr>
                <a:t>Saturados</a:t>
              </a:r>
              <a:endParaRPr lang="pt-PT" sz="1400" b="1" dirty="0"/>
            </a:p>
          </p:txBody>
        </p:sp>
        <p:sp>
          <p:nvSpPr>
            <p:cNvPr id="27" name="Retângulo 26"/>
            <p:cNvSpPr/>
            <p:nvPr/>
          </p:nvSpPr>
          <p:spPr>
            <a:xfrm>
              <a:off x="6104083" y="854364"/>
              <a:ext cx="310353" cy="237213"/>
            </a:xfrm>
            <a:prstGeom prst="rect">
              <a:avLst/>
            </a:prstGeom>
          </p:spPr>
          <p:txBody>
            <a:bodyPr wrap="none">
              <a:spAutoFit/>
            </a:bodyPr>
            <a:lstStyle/>
            <a:p>
              <a:r>
                <a:rPr lang="pt-PT" sz="1400" b="1" dirty="0">
                  <a:solidFill>
                    <a:srgbClr val="000000"/>
                  </a:solidFill>
                  <a:latin typeface="Calibri"/>
                </a:rPr>
                <a:t>Sal</a:t>
              </a:r>
              <a:endParaRPr lang="pt-PT" sz="1400" b="1" dirty="0"/>
            </a:p>
          </p:txBody>
        </p:sp>
        <p:sp>
          <p:nvSpPr>
            <p:cNvPr id="28" name="Retângulo arredondado 27"/>
            <p:cNvSpPr/>
            <p:nvPr/>
          </p:nvSpPr>
          <p:spPr>
            <a:xfrm>
              <a:off x="3862178" y="1178673"/>
              <a:ext cx="924848" cy="1410545"/>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Acima de</a:t>
              </a:r>
            </a:p>
            <a:p>
              <a:pPr algn="ctr"/>
              <a:r>
                <a:rPr lang="pt-PT" sz="2800" dirty="0">
                  <a:latin typeface="Calibri" panose="020F0502020204030204" pitchFamily="34" charset="0"/>
                </a:rPr>
                <a:t>20g</a:t>
              </a:r>
            </a:p>
          </p:txBody>
        </p:sp>
        <p:sp>
          <p:nvSpPr>
            <p:cNvPr id="29" name="Retângulo arredondado 28"/>
            <p:cNvSpPr/>
            <p:nvPr/>
          </p:nvSpPr>
          <p:spPr>
            <a:xfrm>
              <a:off x="4852587" y="1178674"/>
              <a:ext cx="924848" cy="1410545"/>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Acima de</a:t>
              </a:r>
            </a:p>
            <a:p>
              <a:pPr algn="ctr"/>
              <a:r>
                <a:rPr lang="pt-PT" sz="2800" dirty="0">
                  <a:latin typeface="Calibri" panose="020F0502020204030204" pitchFamily="34" charset="0"/>
                </a:rPr>
                <a:t>5g</a:t>
              </a:r>
            </a:p>
          </p:txBody>
        </p:sp>
        <p:sp>
          <p:nvSpPr>
            <p:cNvPr id="30" name="Retângulo arredondado 29"/>
            <p:cNvSpPr/>
            <p:nvPr/>
          </p:nvSpPr>
          <p:spPr>
            <a:xfrm>
              <a:off x="5842996" y="1178673"/>
              <a:ext cx="924848" cy="1410545"/>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Acima de</a:t>
              </a:r>
            </a:p>
            <a:p>
              <a:pPr algn="ctr"/>
              <a:r>
                <a:rPr lang="pt-PT" sz="2800" dirty="0">
                  <a:latin typeface="Calibri" panose="020F0502020204030204" pitchFamily="34" charset="0"/>
                </a:rPr>
                <a:t>1,5g</a:t>
              </a:r>
            </a:p>
          </p:txBody>
        </p:sp>
        <p:sp>
          <p:nvSpPr>
            <p:cNvPr id="31" name="Retângulo arredondado 30"/>
            <p:cNvSpPr/>
            <p:nvPr/>
          </p:nvSpPr>
          <p:spPr>
            <a:xfrm>
              <a:off x="2871769" y="2636868"/>
              <a:ext cx="924848" cy="1410545"/>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Entre</a:t>
              </a:r>
              <a:endParaRPr lang="pt-PT" sz="1000" dirty="0">
                <a:latin typeface="Calibri" panose="020F0502020204030204" pitchFamily="34" charset="0"/>
              </a:endParaRPr>
            </a:p>
            <a:p>
              <a:pPr algn="ctr"/>
              <a:r>
                <a:rPr lang="pt-PT" sz="2800" dirty="0">
                  <a:latin typeface="Calibri" panose="020F0502020204030204" pitchFamily="34" charset="0"/>
                </a:rPr>
                <a:t>5g</a:t>
              </a:r>
            </a:p>
            <a:p>
              <a:pPr algn="ctr"/>
              <a:r>
                <a:rPr lang="pt-PT" sz="1200" dirty="0">
                  <a:latin typeface="Calibri" panose="020F0502020204030204" pitchFamily="34" charset="0"/>
                </a:rPr>
                <a:t>e</a:t>
              </a:r>
            </a:p>
            <a:p>
              <a:pPr algn="ctr"/>
              <a:r>
                <a:rPr lang="pt-PT" sz="2800" dirty="0">
                  <a:latin typeface="Calibri" panose="020F0502020204030204" pitchFamily="34" charset="0"/>
                </a:rPr>
                <a:t>22,5g</a:t>
              </a:r>
            </a:p>
          </p:txBody>
        </p:sp>
        <p:sp>
          <p:nvSpPr>
            <p:cNvPr id="32" name="Retângulo arredondado 31"/>
            <p:cNvSpPr/>
            <p:nvPr/>
          </p:nvSpPr>
          <p:spPr>
            <a:xfrm>
              <a:off x="3862178" y="2636867"/>
              <a:ext cx="924848" cy="1410545"/>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Entre</a:t>
              </a:r>
            </a:p>
            <a:p>
              <a:pPr algn="ctr"/>
              <a:r>
                <a:rPr lang="pt-PT" sz="2800" dirty="0">
                  <a:latin typeface="Calibri" panose="020F0502020204030204" pitchFamily="34" charset="0"/>
                </a:rPr>
                <a:t>3g</a:t>
              </a:r>
            </a:p>
            <a:p>
              <a:pPr algn="ctr"/>
              <a:r>
                <a:rPr lang="pt-PT" sz="1200" dirty="0">
                  <a:latin typeface="Calibri" panose="020F0502020204030204" pitchFamily="34" charset="0"/>
                </a:rPr>
                <a:t>e</a:t>
              </a:r>
            </a:p>
            <a:p>
              <a:pPr algn="ctr"/>
              <a:r>
                <a:rPr lang="pt-PT" sz="2800" dirty="0">
                  <a:latin typeface="Calibri" panose="020F0502020204030204" pitchFamily="34" charset="0"/>
                </a:rPr>
                <a:t>17,5g</a:t>
              </a:r>
            </a:p>
          </p:txBody>
        </p:sp>
        <p:sp>
          <p:nvSpPr>
            <p:cNvPr id="33" name="Retângulo arredondado 32"/>
            <p:cNvSpPr/>
            <p:nvPr/>
          </p:nvSpPr>
          <p:spPr>
            <a:xfrm>
              <a:off x="4852587" y="2636868"/>
              <a:ext cx="924848" cy="1410545"/>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Entre</a:t>
              </a:r>
            </a:p>
            <a:p>
              <a:pPr algn="ctr"/>
              <a:r>
                <a:rPr lang="pt-PT" sz="2800" dirty="0">
                  <a:latin typeface="Calibri" panose="020F0502020204030204" pitchFamily="34" charset="0"/>
                </a:rPr>
                <a:t>1,5g</a:t>
              </a:r>
            </a:p>
            <a:p>
              <a:pPr algn="ctr"/>
              <a:r>
                <a:rPr lang="pt-PT" sz="1200" dirty="0">
                  <a:latin typeface="Calibri" panose="020F0502020204030204" pitchFamily="34" charset="0"/>
                </a:rPr>
                <a:t>e</a:t>
              </a:r>
            </a:p>
            <a:p>
              <a:pPr algn="ctr"/>
              <a:r>
                <a:rPr lang="pt-PT" sz="2800" dirty="0">
                  <a:latin typeface="Calibri" panose="020F0502020204030204" pitchFamily="34" charset="0"/>
                </a:rPr>
                <a:t>5g</a:t>
              </a:r>
            </a:p>
          </p:txBody>
        </p:sp>
        <p:sp>
          <p:nvSpPr>
            <p:cNvPr id="34" name="Retângulo arredondado 33"/>
            <p:cNvSpPr/>
            <p:nvPr/>
          </p:nvSpPr>
          <p:spPr>
            <a:xfrm>
              <a:off x="5842996" y="2636867"/>
              <a:ext cx="924848" cy="1410545"/>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Entre</a:t>
              </a:r>
            </a:p>
            <a:p>
              <a:pPr algn="ctr"/>
              <a:r>
                <a:rPr lang="pt-PT" sz="2800" dirty="0">
                  <a:latin typeface="Calibri" panose="020F0502020204030204" pitchFamily="34" charset="0"/>
                </a:rPr>
                <a:t>0,3g</a:t>
              </a:r>
            </a:p>
            <a:p>
              <a:pPr algn="ctr"/>
              <a:r>
                <a:rPr lang="pt-PT" sz="1200" dirty="0">
                  <a:latin typeface="Calibri" panose="020F0502020204030204" pitchFamily="34" charset="0"/>
                </a:rPr>
                <a:t>e</a:t>
              </a:r>
            </a:p>
            <a:p>
              <a:pPr algn="ctr"/>
              <a:r>
                <a:rPr lang="pt-PT" sz="2800" dirty="0">
                  <a:latin typeface="Calibri" panose="020F0502020204030204" pitchFamily="34" charset="0"/>
                </a:rPr>
                <a:t>1,5g</a:t>
              </a:r>
            </a:p>
          </p:txBody>
        </p:sp>
        <p:sp>
          <p:nvSpPr>
            <p:cNvPr id="35" name="Retângulo arredondado 34"/>
            <p:cNvSpPr/>
            <p:nvPr/>
          </p:nvSpPr>
          <p:spPr>
            <a:xfrm>
              <a:off x="2871769" y="4095062"/>
              <a:ext cx="924848" cy="141054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Abaixo de</a:t>
              </a:r>
              <a:endParaRPr lang="pt-PT" sz="1000" dirty="0">
                <a:latin typeface="Calibri" panose="020F0502020204030204" pitchFamily="34" charset="0"/>
              </a:endParaRPr>
            </a:p>
            <a:p>
              <a:pPr algn="ctr"/>
              <a:r>
                <a:rPr lang="pt-PT" sz="2800" dirty="0">
                  <a:latin typeface="Calibri" panose="020F0502020204030204" pitchFamily="34" charset="0"/>
                </a:rPr>
                <a:t>5g</a:t>
              </a:r>
            </a:p>
          </p:txBody>
        </p:sp>
        <p:sp>
          <p:nvSpPr>
            <p:cNvPr id="36" name="Retângulo arredondado 35"/>
            <p:cNvSpPr/>
            <p:nvPr/>
          </p:nvSpPr>
          <p:spPr>
            <a:xfrm>
              <a:off x="3862178" y="4095061"/>
              <a:ext cx="924848" cy="141054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Abaixo de</a:t>
              </a:r>
            </a:p>
            <a:p>
              <a:pPr algn="ctr"/>
              <a:r>
                <a:rPr lang="pt-PT" sz="2800" dirty="0">
                  <a:latin typeface="Calibri" panose="020F0502020204030204" pitchFamily="34" charset="0"/>
                </a:rPr>
                <a:t>3g</a:t>
              </a:r>
            </a:p>
          </p:txBody>
        </p:sp>
        <p:sp>
          <p:nvSpPr>
            <p:cNvPr id="37" name="Retângulo arredondado 36"/>
            <p:cNvSpPr/>
            <p:nvPr/>
          </p:nvSpPr>
          <p:spPr>
            <a:xfrm>
              <a:off x="4852587" y="4095062"/>
              <a:ext cx="924848" cy="141054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Abaixo de</a:t>
              </a:r>
            </a:p>
            <a:p>
              <a:pPr algn="ctr"/>
              <a:r>
                <a:rPr lang="pt-PT" sz="2800" dirty="0">
                  <a:latin typeface="Calibri" panose="020F0502020204030204" pitchFamily="34" charset="0"/>
                </a:rPr>
                <a:t>1,5g</a:t>
              </a:r>
            </a:p>
          </p:txBody>
        </p:sp>
        <p:sp>
          <p:nvSpPr>
            <p:cNvPr id="38" name="Retângulo arredondado 37"/>
            <p:cNvSpPr/>
            <p:nvPr/>
          </p:nvSpPr>
          <p:spPr>
            <a:xfrm>
              <a:off x="5842996" y="4095061"/>
              <a:ext cx="924848" cy="1410545"/>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latin typeface="Calibri" panose="020F0502020204030204" pitchFamily="34" charset="0"/>
                </a:rPr>
                <a:t>Abaixo de</a:t>
              </a:r>
            </a:p>
            <a:p>
              <a:pPr algn="ctr"/>
              <a:r>
                <a:rPr lang="pt-PT" sz="2800" dirty="0">
                  <a:latin typeface="Calibri" panose="020F0502020204030204" pitchFamily="34" charset="0"/>
                </a:rPr>
                <a:t>0,3g</a:t>
              </a:r>
            </a:p>
          </p:txBody>
        </p:sp>
        <p:sp>
          <p:nvSpPr>
            <p:cNvPr id="39" name="Retângulo 38"/>
            <p:cNvSpPr/>
            <p:nvPr/>
          </p:nvSpPr>
          <p:spPr>
            <a:xfrm>
              <a:off x="2065872" y="1329947"/>
              <a:ext cx="757844" cy="830244"/>
            </a:xfrm>
            <a:prstGeom prst="rect">
              <a:avLst/>
            </a:prstGeom>
          </p:spPr>
          <p:txBody>
            <a:bodyPr wrap="none">
              <a:spAutoFit/>
            </a:bodyPr>
            <a:lstStyle/>
            <a:p>
              <a:pPr algn="r"/>
              <a:r>
                <a:rPr lang="pt-PT" sz="1400" b="1" dirty="0">
                  <a:solidFill>
                    <a:srgbClr val="000000"/>
                  </a:solidFill>
                  <a:latin typeface="Calibri"/>
                </a:rPr>
                <a:t>Teor</a:t>
              </a:r>
            </a:p>
            <a:p>
              <a:pPr algn="r"/>
              <a:r>
                <a:rPr lang="pt-PT" sz="3600" b="1" dirty="0">
                  <a:solidFill>
                    <a:srgbClr val="FF0000"/>
                  </a:solidFill>
                  <a:latin typeface="Calibri"/>
                </a:rPr>
                <a:t>Alto</a:t>
              </a:r>
            </a:p>
            <a:p>
              <a:pPr algn="r"/>
              <a:r>
                <a:rPr lang="pt-PT" sz="1400" b="1" dirty="0">
                  <a:solidFill>
                    <a:srgbClr val="000000"/>
                  </a:solidFill>
                  <a:latin typeface="Calibri"/>
                </a:rPr>
                <a:t>por 100g</a:t>
              </a:r>
              <a:endParaRPr lang="pt-PT" sz="1400" b="1" dirty="0"/>
            </a:p>
          </p:txBody>
        </p:sp>
        <p:sp>
          <p:nvSpPr>
            <p:cNvPr id="40" name="Retângulo 39"/>
            <p:cNvSpPr/>
            <p:nvPr/>
          </p:nvSpPr>
          <p:spPr>
            <a:xfrm>
              <a:off x="1768236" y="2788278"/>
              <a:ext cx="1103533" cy="830244"/>
            </a:xfrm>
            <a:prstGeom prst="rect">
              <a:avLst/>
            </a:prstGeom>
          </p:spPr>
          <p:txBody>
            <a:bodyPr wrap="none">
              <a:spAutoFit/>
            </a:bodyPr>
            <a:lstStyle/>
            <a:p>
              <a:pPr algn="r"/>
              <a:r>
                <a:rPr lang="pt-PT" sz="1400" b="1" dirty="0">
                  <a:solidFill>
                    <a:srgbClr val="000000"/>
                  </a:solidFill>
                  <a:latin typeface="Calibri"/>
                </a:rPr>
                <a:t>Teor</a:t>
              </a:r>
            </a:p>
            <a:p>
              <a:pPr algn="r"/>
              <a:r>
                <a:rPr lang="pt-PT" sz="3600" b="1" dirty="0">
                  <a:solidFill>
                    <a:srgbClr val="FFC000"/>
                  </a:solidFill>
                  <a:latin typeface="Calibri"/>
                </a:rPr>
                <a:t>Médio</a:t>
              </a:r>
            </a:p>
            <a:p>
              <a:pPr algn="r"/>
              <a:r>
                <a:rPr lang="pt-PT" sz="1400" b="1" dirty="0">
                  <a:solidFill>
                    <a:srgbClr val="000000"/>
                  </a:solidFill>
                  <a:latin typeface="Calibri"/>
                </a:rPr>
                <a:t>por 100g</a:t>
              </a:r>
              <a:endParaRPr lang="pt-PT" sz="1400" b="1" dirty="0"/>
            </a:p>
          </p:txBody>
        </p:sp>
        <p:sp>
          <p:nvSpPr>
            <p:cNvPr id="41" name="Retângulo 40"/>
            <p:cNvSpPr/>
            <p:nvPr/>
          </p:nvSpPr>
          <p:spPr>
            <a:xfrm>
              <a:off x="1920942" y="4261724"/>
              <a:ext cx="950827" cy="830244"/>
            </a:xfrm>
            <a:prstGeom prst="rect">
              <a:avLst/>
            </a:prstGeom>
          </p:spPr>
          <p:txBody>
            <a:bodyPr wrap="none">
              <a:spAutoFit/>
            </a:bodyPr>
            <a:lstStyle/>
            <a:p>
              <a:pPr algn="r"/>
              <a:r>
                <a:rPr lang="pt-PT" sz="1400" b="1" dirty="0">
                  <a:solidFill>
                    <a:srgbClr val="000000"/>
                  </a:solidFill>
                  <a:latin typeface="Calibri"/>
                </a:rPr>
                <a:t>Teor</a:t>
              </a:r>
            </a:p>
            <a:p>
              <a:pPr algn="r"/>
              <a:r>
                <a:rPr lang="pt-PT" sz="3600" b="1" dirty="0">
                  <a:solidFill>
                    <a:srgbClr val="00B050"/>
                  </a:solidFill>
                  <a:latin typeface="Calibri"/>
                </a:rPr>
                <a:t>Baixo</a:t>
              </a:r>
            </a:p>
            <a:p>
              <a:pPr algn="r"/>
              <a:r>
                <a:rPr lang="pt-PT" sz="1400" b="1" dirty="0">
                  <a:solidFill>
                    <a:srgbClr val="000000"/>
                  </a:solidFill>
                  <a:latin typeface="Calibri"/>
                </a:rPr>
                <a:t>por 100g</a:t>
              </a:r>
              <a:endParaRPr lang="pt-PT" sz="1400" b="1" dirty="0"/>
            </a:p>
          </p:txBody>
        </p:sp>
      </p:grpSp>
      <p:sp>
        <p:nvSpPr>
          <p:cNvPr id="23" name="Retângulo 22"/>
          <p:cNvSpPr/>
          <p:nvPr/>
        </p:nvSpPr>
        <p:spPr>
          <a:xfrm>
            <a:off x="141820" y="1601718"/>
            <a:ext cx="4111027" cy="4524315"/>
          </a:xfrm>
          <a:prstGeom prst="rect">
            <a:avLst/>
          </a:prstGeom>
          <a:noFill/>
        </p:spPr>
        <p:txBody>
          <a:bodyPr wrap="square">
            <a:spAutoFit/>
          </a:bodyPr>
          <a:lstStyle/>
          <a:p>
            <a:r>
              <a:rPr lang="pt-PT" sz="6000" b="1" dirty="0" smtClean="0">
                <a:solidFill>
                  <a:schemeClr val="accent4"/>
                </a:solidFill>
                <a:latin typeface="Folks-Light" panose="02000403020000020004" pitchFamily="2" charset="0"/>
              </a:rPr>
              <a:t>Modelo Visual </a:t>
            </a:r>
          </a:p>
          <a:p>
            <a:r>
              <a:rPr lang="pt-PT" sz="4000" b="1" dirty="0" smtClean="0">
                <a:solidFill>
                  <a:schemeClr val="accent5">
                    <a:lumMod val="50000"/>
                  </a:schemeClr>
                </a:solidFill>
                <a:latin typeface="Folks-Light" panose="02000403020000020004" pitchFamily="2" charset="0"/>
              </a:rPr>
              <a:t>para</a:t>
            </a:r>
            <a:r>
              <a:rPr lang="pt-PT" sz="4800" b="1" dirty="0" smtClean="0">
                <a:solidFill>
                  <a:schemeClr val="accent5">
                    <a:lumMod val="50000"/>
                  </a:schemeClr>
                </a:solidFill>
                <a:latin typeface="Folks-Light" panose="02000403020000020004" pitchFamily="2" charset="0"/>
              </a:rPr>
              <a:t> </a:t>
            </a:r>
            <a:r>
              <a:rPr lang="pt-PT" sz="4000" b="1" dirty="0" smtClean="0">
                <a:solidFill>
                  <a:schemeClr val="accent5">
                    <a:lumMod val="50000"/>
                  </a:schemeClr>
                </a:solidFill>
                <a:latin typeface="Folks-Light" panose="02000403020000020004" pitchFamily="2" charset="0"/>
              </a:rPr>
              <a:t>as</a:t>
            </a:r>
            <a:r>
              <a:rPr lang="pt-PT" sz="4800" b="1" dirty="0" smtClean="0">
                <a:solidFill>
                  <a:schemeClr val="accent4"/>
                </a:solidFill>
                <a:latin typeface="Folks-Light" panose="02000403020000020004" pitchFamily="2" charset="0"/>
              </a:rPr>
              <a:t> </a:t>
            </a:r>
            <a:r>
              <a:rPr lang="pt-PT" sz="6000" b="1" dirty="0" smtClean="0">
                <a:solidFill>
                  <a:schemeClr val="accent4"/>
                </a:solidFill>
                <a:latin typeface="Folks-Light" panose="02000403020000020004" pitchFamily="2" charset="0"/>
              </a:rPr>
              <a:t>Escolhas Alimentares </a:t>
            </a:r>
            <a:endParaRPr lang="pt-PT" sz="4800" b="1" u="sng" dirty="0" smtClean="0">
              <a:solidFill>
                <a:srgbClr val="002060"/>
              </a:solidFill>
              <a:latin typeface="Folks-Light" panose="02000403020000020004" pitchFamily="2" charset="0"/>
            </a:endParaRPr>
          </a:p>
        </p:txBody>
      </p:sp>
      <p:grpSp>
        <p:nvGrpSpPr>
          <p:cNvPr id="24" name="Grupo 23"/>
          <p:cNvGrpSpPr/>
          <p:nvPr/>
        </p:nvGrpSpPr>
        <p:grpSpPr>
          <a:xfrm>
            <a:off x="-127140" y="-379964"/>
            <a:ext cx="2213231" cy="1932927"/>
            <a:chOff x="-98681" y="-418452"/>
            <a:chExt cx="2272741" cy="2018022"/>
          </a:xfrm>
        </p:grpSpPr>
        <p:pic>
          <p:nvPicPr>
            <p:cNvPr id="42"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43"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Tree>
    <p:extLst>
      <p:ext uri="{BB962C8B-B14F-4D97-AF65-F5344CB8AC3E}">
        <p14:creationId xmlns:p14="http://schemas.microsoft.com/office/powerpoint/2010/main" val="3036814623"/>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1567"/>
            <a:ext cx="11353800" cy="1325563"/>
          </a:xfrm>
          <a:solidFill>
            <a:schemeClr val="bg1"/>
          </a:solidFill>
          <a:ln w="76200">
            <a:solidFill>
              <a:schemeClr val="bg1"/>
            </a:solidFill>
            <a:prstDash val="dashDot"/>
          </a:ln>
          <a:effectLst>
            <a:softEdge rad="127000"/>
          </a:effectLst>
        </p:spPr>
        <p:txBody>
          <a:bodyPr>
            <a:noAutofit/>
          </a:bodyPr>
          <a:lstStyle/>
          <a:p>
            <a:pPr algn="r"/>
            <a:r>
              <a:rPr lang="pt-PT" sz="4800" b="1" dirty="0">
                <a:solidFill>
                  <a:srgbClr val="002060"/>
                </a:solidFill>
                <a:latin typeface="Folks-Light" panose="02000403020000020004" pitchFamily="2" charset="0"/>
                <a:ea typeface="+mn-ea"/>
                <a:cs typeface="Intro Light"/>
              </a:rPr>
              <a:t>Como ler a </a:t>
            </a:r>
            <a:r>
              <a:rPr lang="pt-PT" sz="5400" b="1" dirty="0" smtClean="0">
                <a:solidFill>
                  <a:schemeClr val="accent4"/>
                </a:solidFill>
                <a:latin typeface="Folks-Light" panose="02000403020000020004" pitchFamily="2" charset="0"/>
                <a:ea typeface="+mn-ea"/>
                <a:cs typeface="Intro Light"/>
              </a:rPr>
              <a:t>LISTA DE INGREDIENTES</a:t>
            </a:r>
            <a:endParaRPr lang="pt-PT" sz="5400" b="1" dirty="0">
              <a:solidFill>
                <a:schemeClr val="accent4"/>
              </a:solidFill>
              <a:latin typeface="Folks-Light" panose="02000403020000020004" pitchFamily="2" charset="0"/>
              <a:ea typeface="+mn-ea"/>
              <a:cs typeface="Intro Light"/>
            </a:endParaRPr>
          </a:p>
        </p:txBody>
      </p:sp>
      <p:grpSp>
        <p:nvGrpSpPr>
          <p:cNvPr id="7" name="Grupo 6"/>
          <p:cNvGrpSpPr/>
          <p:nvPr/>
        </p:nvGrpSpPr>
        <p:grpSpPr>
          <a:xfrm>
            <a:off x="6048328" y="1308591"/>
            <a:ext cx="5976841" cy="2277547"/>
            <a:chOff x="1775344" y="3796739"/>
            <a:chExt cx="5976841" cy="2277547"/>
          </a:xfrm>
        </p:grpSpPr>
        <p:sp>
          <p:nvSpPr>
            <p:cNvPr id="4" name="CaixaDeTexto 3"/>
            <p:cNvSpPr txBox="1"/>
            <p:nvPr/>
          </p:nvSpPr>
          <p:spPr>
            <a:xfrm>
              <a:off x="1847352" y="3796739"/>
              <a:ext cx="5904833" cy="2277547"/>
            </a:xfrm>
            <a:prstGeom prst="rect">
              <a:avLst/>
            </a:prstGeom>
            <a:noFill/>
          </p:spPr>
          <p:txBody>
            <a:bodyPr wrap="square" rtlCol="0">
              <a:spAutoFit/>
            </a:bodyPr>
            <a:lstStyle/>
            <a:p>
              <a:endParaRPr lang="pt-PT" dirty="0"/>
            </a:p>
            <a:p>
              <a:r>
                <a:rPr lang="pt-PT" sz="2400" b="1" dirty="0">
                  <a:latin typeface="Calibri" panose="020F0502020204030204" pitchFamily="34" charset="0"/>
                </a:rPr>
                <a:t>Preparado para Bebida Achocolatada </a:t>
              </a:r>
              <a:endParaRPr lang="pt-PT" sz="2400" dirty="0">
                <a:latin typeface="Calibri" panose="020F0502020204030204" pitchFamily="34" charset="0"/>
              </a:endParaRPr>
            </a:p>
            <a:p>
              <a:pPr algn="just"/>
              <a:r>
                <a:rPr lang="pt-PT" sz="2000" b="1" dirty="0">
                  <a:latin typeface="Calibri" panose="020F0502020204030204" pitchFamily="34" charset="0"/>
                </a:rPr>
                <a:t>Ingredientes: Açúcar, </a:t>
              </a:r>
              <a:r>
                <a:rPr lang="pt-PT" sz="2000" dirty="0">
                  <a:latin typeface="Calibri" panose="020F0502020204030204" pitchFamily="34" charset="0"/>
                </a:rPr>
                <a:t>cacau magro (20,2%), dextrose, emulsionante (lecitina de soja), sais minerais (pirofosfato ferroso, carbonato de magnésio), sal, vitaminas (D, C, B1, </a:t>
              </a:r>
              <a:r>
                <a:rPr lang="pt-PT" sz="2000" dirty="0" err="1">
                  <a:latin typeface="Calibri" panose="020F0502020204030204" pitchFamily="34" charset="0"/>
                </a:rPr>
                <a:t>Niacina</a:t>
              </a:r>
              <a:r>
                <a:rPr lang="pt-PT" sz="2000" dirty="0">
                  <a:latin typeface="Calibri" panose="020F0502020204030204" pitchFamily="34" charset="0"/>
                </a:rPr>
                <a:t>, B6, ácido </a:t>
              </a:r>
              <a:r>
                <a:rPr lang="pt-PT" sz="2000" dirty="0" err="1">
                  <a:latin typeface="Calibri" panose="020F0502020204030204" pitchFamily="34" charset="0"/>
                </a:rPr>
                <a:t>pantoténico</a:t>
              </a:r>
              <a:r>
                <a:rPr lang="pt-PT" sz="2000" dirty="0">
                  <a:latin typeface="Calibri" panose="020F0502020204030204" pitchFamily="34" charset="0"/>
                </a:rPr>
                <a:t>, ácido fólico) óleo de girassol, aromatizantes, canela. </a:t>
              </a:r>
            </a:p>
          </p:txBody>
        </p:sp>
        <p:sp>
          <p:nvSpPr>
            <p:cNvPr id="5" name="Retângulo de cantos arredondados 4"/>
            <p:cNvSpPr/>
            <p:nvPr/>
          </p:nvSpPr>
          <p:spPr>
            <a:xfrm>
              <a:off x="1775344" y="4008522"/>
              <a:ext cx="5976841" cy="2004353"/>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009900"/>
                </a:solidFill>
              </a:endParaRPr>
            </a:p>
          </p:txBody>
        </p:sp>
        <p:sp>
          <p:nvSpPr>
            <p:cNvPr id="6" name="Retângulo de cantos arredondados 5"/>
            <p:cNvSpPr/>
            <p:nvPr/>
          </p:nvSpPr>
          <p:spPr>
            <a:xfrm>
              <a:off x="3280064" y="4475019"/>
              <a:ext cx="943728"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8" name="Grupo 7"/>
          <p:cNvGrpSpPr/>
          <p:nvPr/>
        </p:nvGrpSpPr>
        <p:grpSpPr>
          <a:xfrm>
            <a:off x="-127140" y="-379964"/>
            <a:ext cx="2213231" cy="1932927"/>
            <a:chOff x="-98681" y="-418452"/>
            <a:chExt cx="2272741" cy="2018022"/>
          </a:xfrm>
        </p:grpSpPr>
        <p:pic>
          <p:nvPicPr>
            <p:cNvPr id="9"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0"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11" name="Retângulo 10"/>
          <p:cNvSpPr/>
          <p:nvPr/>
        </p:nvSpPr>
        <p:spPr>
          <a:xfrm>
            <a:off x="-1" y="2447365"/>
            <a:ext cx="5953506" cy="32810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pt-PT" sz="3600" dirty="0">
                <a:latin typeface="Folks-Light" panose="02000403020000020004" pitchFamily="2" charset="0"/>
              </a:rPr>
              <a:t>Verificar sempre a lista de ingredientes (encontram-se por ordem decrescente das suas quantidades nos produtos</a:t>
            </a:r>
            <a:r>
              <a:rPr lang="pt-PT" sz="3600" dirty="0" smtClean="0">
                <a:latin typeface="Folks-Light" panose="02000403020000020004" pitchFamily="2" charset="0"/>
              </a:rPr>
              <a:t>)</a:t>
            </a:r>
            <a:endParaRPr lang="pt-PT" sz="3600" dirty="0">
              <a:latin typeface="Folks-Light" panose="02000403020000020004" pitchFamily="2" charset="0"/>
            </a:endParaRPr>
          </a:p>
        </p:txBody>
      </p:sp>
      <p:pic>
        <p:nvPicPr>
          <p:cNvPr id="12" name="Picture 2" descr="Resultado de imagem para leite achocolat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2634" y="3597971"/>
            <a:ext cx="2148227" cy="322234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8190410" y="4206240"/>
            <a:ext cx="653143" cy="232518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478413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5763517" y="3198995"/>
            <a:ext cx="7331071" cy="4123727"/>
            <a:chOff x="5763517" y="3198995"/>
            <a:chExt cx="7331071" cy="4123727"/>
          </a:xfrm>
        </p:grpSpPr>
        <p:pic>
          <p:nvPicPr>
            <p:cNvPr id="3074" name="Picture 2" descr="Resultado de imagem para bolacha belga com chocolat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517" y="3198995"/>
              <a:ext cx="7331071" cy="4123727"/>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rot="5230982">
              <a:off x="8427584" y="4268895"/>
              <a:ext cx="653143" cy="136111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 name="Espaço Reservado para Conteúdo 2"/>
          <p:cNvSpPr>
            <a:spLocks noGrp="1"/>
          </p:cNvSpPr>
          <p:nvPr>
            <p:ph idx="4294967295"/>
          </p:nvPr>
        </p:nvSpPr>
        <p:spPr>
          <a:xfrm>
            <a:off x="5216598" y="1741292"/>
            <a:ext cx="8424910" cy="2915406"/>
          </a:xfrm>
          <a:prstGeom prst="rect">
            <a:avLst/>
          </a:prstGeom>
        </p:spPr>
        <p:txBody>
          <a:bodyPr>
            <a:noAutofit/>
          </a:bodyPr>
          <a:lstStyle/>
          <a:p>
            <a:pPr marL="0" indent="0">
              <a:lnSpc>
                <a:spcPct val="150000"/>
              </a:lnSpc>
              <a:buClr>
                <a:srgbClr val="002060"/>
              </a:buClr>
              <a:buNone/>
            </a:pPr>
            <a:endParaRPr lang="pt-PT" dirty="0"/>
          </a:p>
          <a:p>
            <a:pPr>
              <a:lnSpc>
                <a:spcPct val="150000"/>
              </a:lnSpc>
              <a:buClr>
                <a:srgbClr val="002060"/>
              </a:buClr>
              <a:buFont typeface="Wingdings" panose="05000000000000000000" pitchFamily="2" charset="2"/>
              <a:buChar char="Ø"/>
            </a:pPr>
            <a:endParaRPr lang="pt-PT" dirty="0" smtClean="0"/>
          </a:p>
          <a:p>
            <a:endParaRPr lang="pt-PT" dirty="0"/>
          </a:p>
        </p:txBody>
      </p:sp>
      <p:grpSp>
        <p:nvGrpSpPr>
          <p:cNvPr id="7" name="Grupo 6"/>
          <p:cNvGrpSpPr/>
          <p:nvPr/>
        </p:nvGrpSpPr>
        <p:grpSpPr>
          <a:xfrm>
            <a:off x="5880775" y="1741292"/>
            <a:ext cx="6192688" cy="2216135"/>
            <a:chOff x="1631504" y="3796740"/>
            <a:chExt cx="6192688" cy="2216135"/>
          </a:xfrm>
        </p:grpSpPr>
        <p:sp>
          <p:nvSpPr>
            <p:cNvPr id="4" name="CaixaDeTexto 3"/>
            <p:cNvSpPr txBox="1"/>
            <p:nvPr/>
          </p:nvSpPr>
          <p:spPr>
            <a:xfrm>
              <a:off x="1631504" y="3796740"/>
              <a:ext cx="6192688" cy="2215991"/>
            </a:xfrm>
            <a:prstGeom prst="rect">
              <a:avLst/>
            </a:prstGeom>
            <a:noFill/>
          </p:spPr>
          <p:txBody>
            <a:bodyPr wrap="square" rtlCol="0">
              <a:spAutoFit/>
            </a:bodyPr>
            <a:lstStyle/>
            <a:p>
              <a:endParaRPr lang="pt-PT" dirty="0"/>
            </a:p>
            <a:p>
              <a:pPr algn="just"/>
              <a:r>
                <a:rPr lang="pt-PT" sz="2000" b="1" dirty="0">
                  <a:latin typeface="Calibri" panose="020F0502020204030204" pitchFamily="34" charset="0"/>
                </a:rPr>
                <a:t>Bolacha de Trigo com Chocolate Negro </a:t>
              </a:r>
              <a:endParaRPr lang="pt-PT" sz="2000" dirty="0">
                <a:latin typeface="Calibri" panose="020F0502020204030204" pitchFamily="34" charset="0"/>
              </a:endParaRPr>
            </a:p>
            <a:p>
              <a:pPr algn="just"/>
              <a:r>
                <a:rPr lang="pt-PT" sz="2000" b="1" dirty="0">
                  <a:latin typeface="Calibri" panose="020F0502020204030204" pitchFamily="34" charset="0"/>
                </a:rPr>
                <a:t>Ingredientes: </a:t>
              </a:r>
              <a:r>
                <a:rPr lang="pt-PT" sz="2000" dirty="0">
                  <a:latin typeface="Calibri" panose="020F0502020204030204" pitchFamily="34" charset="0"/>
                </a:rPr>
                <a:t>Farinha de trigo 41,5%, cobertura de chocolate negro 30% </a:t>
              </a:r>
              <a:r>
                <a:rPr lang="pt-PT" sz="2000" b="1" dirty="0">
                  <a:latin typeface="Calibri" panose="020F0502020204030204" pitchFamily="34" charset="0"/>
                </a:rPr>
                <a:t>(açúcar</a:t>
              </a:r>
              <a:r>
                <a:rPr lang="pt-PT" sz="2000" dirty="0">
                  <a:latin typeface="Calibri" panose="020F0502020204030204" pitchFamily="34" charset="0"/>
                </a:rPr>
                <a:t>, pasta de cacau, manteiga de cacau, emulsionante: lecitina de soja, aromas), gordura vegetal, </a:t>
              </a:r>
              <a:r>
                <a:rPr lang="pt-PT" sz="2000" b="1" dirty="0">
                  <a:latin typeface="Calibri" panose="020F0502020204030204" pitchFamily="34" charset="0"/>
                </a:rPr>
                <a:t>açúcar, xarope de glucose, frutose</a:t>
              </a:r>
              <a:r>
                <a:rPr lang="pt-PT" sz="2000" dirty="0">
                  <a:latin typeface="Calibri" panose="020F0502020204030204" pitchFamily="34" charset="0"/>
                </a:rPr>
                <a:t>, </a:t>
              </a:r>
              <a:r>
                <a:rPr lang="pt-PT" sz="2000" dirty="0" err="1">
                  <a:latin typeface="Calibri" panose="020F0502020204030204" pitchFamily="34" charset="0"/>
                </a:rPr>
                <a:t>levedantes</a:t>
              </a:r>
              <a:r>
                <a:rPr lang="pt-PT" sz="2000" dirty="0">
                  <a:latin typeface="Calibri" panose="020F0502020204030204" pitchFamily="34" charset="0"/>
                </a:rPr>
                <a:t> químicos: bicarbonatos de sódio e amónio, sal.</a:t>
              </a:r>
              <a:endParaRPr lang="pt-PT" dirty="0">
                <a:latin typeface="Calibri" panose="020F0502020204030204" pitchFamily="34" charset="0"/>
              </a:endParaRPr>
            </a:p>
          </p:txBody>
        </p:sp>
        <p:sp>
          <p:nvSpPr>
            <p:cNvPr id="5" name="Retângulo de cantos arredondados 4"/>
            <p:cNvSpPr/>
            <p:nvPr/>
          </p:nvSpPr>
          <p:spPr>
            <a:xfrm>
              <a:off x="1631505" y="4008522"/>
              <a:ext cx="6192687" cy="2004353"/>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de cantos arredondados 5"/>
            <p:cNvSpPr/>
            <p:nvPr/>
          </p:nvSpPr>
          <p:spPr>
            <a:xfrm>
              <a:off x="4080642" y="4745407"/>
              <a:ext cx="791222"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tângulo de cantos arredondados 7"/>
            <p:cNvSpPr/>
            <p:nvPr/>
          </p:nvSpPr>
          <p:spPr>
            <a:xfrm>
              <a:off x="3457188" y="5355966"/>
              <a:ext cx="2062749"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de cantos arredondados 8"/>
            <p:cNvSpPr/>
            <p:nvPr/>
          </p:nvSpPr>
          <p:spPr>
            <a:xfrm>
              <a:off x="2567608" y="5355966"/>
              <a:ext cx="847006"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tângulo de cantos arredondados 9"/>
            <p:cNvSpPr/>
            <p:nvPr/>
          </p:nvSpPr>
          <p:spPr>
            <a:xfrm>
              <a:off x="5591945" y="5344285"/>
              <a:ext cx="936104"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5" name="Título 1"/>
          <p:cNvSpPr>
            <a:spLocks noGrp="1"/>
          </p:cNvSpPr>
          <p:nvPr>
            <p:ph type="title"/>
          </p:nvPr>
        </p:nvSpPr>
        <p:spPr>
          <a:xfrm>
            <a:off x="838200" y="121567"/>
            <a:ext cx="11353800" cy="1325563"/>
          </a:xfrm>
          <a:solidFill>
            <a:schemeClr val="bg1"/>
          </a:solidFill>
          <a:ln w="76200">
            <a:solidFill>
              <a:schemeClr val="bg1"/>
            </a:solidFill>
            <a:prstDash val="dashDot"/>
          </a:ln>
          <a:effectLst>
            <a:softEdge rad="127000"/>
          </a:effectLst>
        </p:spPr>
        <p:txBody>
          <a:bodyPr>
            <a:noAutofit/>
          </a:bodyPr>
          <a:lstStyle/>
          <a:p>
            <a:pPr algn="r"/>
            <a:r>
              <a:rPr lang="pt-PT" sz="4800" b="1" dirty="0">
                <a:solidFill>
                  <a:srgbClr val="002060"/>
                </a:solidFill>
                <a:latin typeface="Folks-Light" panose="02000403020000020004" pitchFamily="2" charset="0"/>
                <a:ea typeface="+mn-ea"/>
                <a:cs typeface="Intro Light"/>
              </a:rPr>
              <a:t>Como ler a </a:t>
            </a:r>
            <a:r>
              <a:rPr lang="pt-PT" sz="5400" b="1" dirty="0" smtClean="0">
                <a:solidFill>
                  <a:schemeClr val="accent4"/>
                </a:solidFill>
                <a:latin typeface="Folks-Light" panose="02000403020000020004" pitchFamily="2" charset="0"/>
                <a:ea typeface="+mn-ea"/>
                <a:cs typeface="Intro Light"/>
              </a:rPr>
              <a:t>LISTA DE INGREDIENTES</a:t>
            </a:r>
            <a:endParaRPr lang="pt-PT" sz="5400" b="1" dirty="0">
              <a:solidFill>
                <a:schemeClr val="accent4"/>
              </a:solidFill>
              <a:latin typeface="Folks-Light" panose="02000403020000020004" pitchFamily="2" charset="0"/>
              <a:ea typeface="+mn-ea"/>
              <a:cs typeface="Intro Light"/>
            </a:endParaRPr>
          </a:p>
        </p:txBody>
      </p:sp>
      <p:grpSp>
        <p:nvGrpSpPr>
          <p:cNvPr id="16" name="Grupo 15"/>
          <p:cNvGrpSpPr/>
          <p:nvPr/>
        </p:nvGrpSpPr>
        <p:grpSpPr>
          <a:xfrm>
            <a:off x="-127140" y="-379964"/>
            <a:ext cx="2213231" cy="1932927"/>
            <a:chOff x="-98681" y="-418452"/>
            <a:chExt cx="2272741" cy="2018022"/>
          </a:xfrm>
        </p:grpSpPr>
        <p:pic>
          <p:nvPicPr>
            <p:cNvPr id="17"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8"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19" name="Retângulo 18"/>
          <p:cNvSpPr/>
          <p:nvPr/>
        </p:nvSpPr>
        <p:spPr>
          <a:xfrm>
            <a:off x="-2" y="1948662"/>
            <a:ext cx="5762239" cy="43311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2060"/>
              </a:buClr>
            </a:pPr>
            <a:r>
              <a:rPr lang="pt-PT" sz="2800" b="1" dirty="0">
                <a:latin typeface="Folks-Light" panose="02000403020000020004" pitchFamily="2" charset="0"/>
              </a:rPr>
              <a:t>Procure os </a:t>
            </a:r>
            <a:r>
              <a:rPr lang="pt-PT" sz="2800" b="1" u="sng" dirty="0" smtClean="0">
                <a:latin typeface="Folks-Light" panose="02000403020000020004" pitchFamily="2" charset="0"/>
              </a:rPr>
              <a:t>AÇÚCARES</a:t>
            </a:r>
            <a:r>
              <a:rPr lang="pt-PT" sz="2800" b="1" dirty="0" smtClean="0">
                <a:latin typeface="Folks-Light" panose="02000403020000020004" pitchFamily="2" charset="0"/>
              </a:rPr>
              <a:t> </a:t>
            </a:r>
            <a:r>
              <a:rPr lang="pt-PT" sz="2800" b="1" dirty="0">
                <a:latin typeface="Folks-Light" panose="02000403020000020004" pitchFamily="2" charset="0"/>
              </a:rPr>
              <a:t>existentes no produto: </a:t>
            </a:r>
          </a:p>
          <a:p>
            <a:pPr marL="800100" lvl="1" indent="-342900">
              <a:buFont typeface="Arial" panose="020B0604020202020204" pitchFamily="34" charset="0"/>
              <a:buChar char="•"/>
            </a:pPr>
            <a:r>
              <a:rPr lang="pt-PT" sz="2800" dirty="0" smtClean="0">
                <a:latin typeface="Folks-Light" panose="02000403020000020004" pitchFamily="2" charset="0"/>
              </a:rPr>
              <a:t>Sacarose </a:t>
            </a:r>
          </a:p>
          <a:p>
            <a:pPr marL="800100" lvl="1" indent="-342900">
              <a:buFont typeface="Arial" panose="020B0604020202020204" pitchFamily="34" charset="0"/>
              <a:buChar char="•"/>
            </a:pPr>
            <a:r>
              <a:rPr lang="pt-PT" sz="2800" dirty="0" smtClean="0">
                <a:latin typeface="Folks-Light" panose="02000403020000020004" pitchFamily="2" charset="0"/>
              </a:rPr>
              <a:t>Glicose</a:t>
            </a:r>
            <a:endParaRPr lang="pt-PT" sz="2800" dirty="0">
              <a:latin typeface="Folks-Light" panose="02000403020000020004" pitchFamily="2" charset="0"/>
            </a:endParaRPr>
          </a:p>
          <a:p>
            <a:pPr marL="800100" lvl="1" indent="-342900">
              <a:buFont typeface="Arial" panose="020B0604020202020204" pitchFamily="34" charset="0"/>
              <a:buChar char="•"/>
            </a:pPr>
            <a:r>
              <a:rPr lang="pt-PT" sz="2800" dirty="0" smtClean="0">
                <a:latin typeface="Folks-Light" panose="02000403020000020004" pitchFamily="2" charset="0"/>
              </a:rPr>
              <a:t>Frutose </a:t>
            </a:r>
            <a:r>
              <a:rPr lang="pt-PT" sz="2800" dirty="0">
                <a:latin typeface="Folks-Light" panose="02000403020000020004" pitchFamily="2" charset="0"/>
              </a:rPr>
              <a:t>	</a:t>
            </a:r>
            <a:endParaRPr lang="pt-PT" sz="2800" dirty="0" smtClean="0">
              <a:latin typeface="Folks-Light" panose="02000403020000020004" pitchFamily="2" charset="0"/>
            </a:endParaRPr>
          </a:p>
          <a:p>
            <a:pPr marL="800100" lvl="1" indent="-342900">
              <a:buFont typeface="Arial" panose="020B0604020202020204" pitchFamily="34" charset="0"/>
              <a:buChar char="•"/>
            </a:pPr>
            <a:r>
              <a:rPr lang="pt-PT" sz="2800" dirty="0" smtClean="0">
                <a:latin typeface="Folks-Light" panose="02000403020000020004" pitchFamily="2" charset="0"/>
              </a:rPr>
              <a:t>Dextrose</a:t>
            </a:r>
            <a:endParaRPr lang="pt-PT" sz="2800" dirty="0">
              <a:latin typeface="Folks-Light" panose="02000403020000020004" pitchFamily="2" charset="0"/>
            </a:endParaRPr>
          </a:p>
          <a:p>
            <a:pPr marL="800100" lvl="1" indent="-342900">
              <a:buFont typeface="Arial" panose="020B0604020202020204" pitchFamily="34" charset="0"/>
              <a:buChar char="•"/>
            </a:pPr>
            <a:r>
              <a:rPr lang="pt-PT" sz="2800" dirty="0" smtClean="0">
                <a:latin typeface="Folks-Light" panose="02000403020000020004" pitchFamily="2" charset="0"/>
              </a:rPr>
              <a:t>Xarope </a:t>
            </a:r>
            <a:r>
              <a:rPr lang="pt-PT" sz="2800" dirty="0">
                <a:latin typeface="Folks-Light" panose="02000403020000020004" pitchFamily="2" charset="0"/>
              </a:rPr>
              <a:t>de milho 	</a:t>
            </a:r>
          </a:p>
          <a:p>
            <a:pPr marL="800100" lvl="1" indent="-342900">
              <a:buFont typeface="Arial" panose="020B0604020202020204" pitchFamily="34" charset="0"/>
              <a:buChar char="•"/>
            </a:pPr>
            <a:r>
              <a:rPr lang="pt-PT" sz="2800" dirty="0" smtClean="0">
                <a:latin typeface="Folks-Light" panose="02000403020000020004" pitchFamily="2" charset="0"/>
              </a:rPr>
              <a:t>Maltose</a:t>
            </a:r>
          </a:p>
          <a:p>
            <a:pPr marL="800100" lvl="1" indent="-342900">
              <a:buFont typeface="Arial" panose="020B0604020202020204" pitchFamily="34" charset="0"/>
              <a:buChar char="•"/>
            </a:pPr>
            <a:r>
              <a:rPr lang="pt-PT" sz="2800" dirty="0" smtClean="0">
                <a:latin typeface="Folks-Light" panose="02000403020000020004" pitchFamily="2" charset="0"/>
              </a:rPr>
              <a:t>Xarope </a:t>
            </a:r>
            <a:r>
              <a:rPr lang="pt-PT" sz="2800" dirty="0">
                <a:latin typeface="Folks-Light" panose="02000403020000020004" pitchFamily="2" charset="0"/>
              </a:rPr>
              <a:t>de </a:t>
            </a:r>
            <a:r>
              <a:rPr lang="pt-PT" sz="2800" dirty="0" smtClean="0">
                <a:latin typeface="Folks-Light" panose="02000403020000020004" pitchFamily="2" charset="0"/>
              </a:rPr>
              <a:t>glucose</a:t>
            </a:r>
          </a:p>
          <a:p>
            <a:pPr marL="800100" lvl="1" indent="-342900">
              <a:buFont typeface="Arial" panose="020B0604020202020204" pitchFamily="34" charset="0"/>
              <a:buChar char="•"/>
            </a:pPr>
            <a:r>
              <a:rPr lang="pt-PT" sz="2800" dirty="0" smtClean="0">
                <a:latin typeface="Folks-Light" panose="02000403020000020004" pitchFamily="2" charset="0"/>
              </a:rPr>
              <a:t>Lactose </a:t>
            </a:r>
            <a:endParaRPr lang="pt-PT" sz="2800" dirty="0">
              <a:latin typeface="Folks-Light" panose="02000403020000020004" pitchFamily="2" charset="0"/>
            </a:endParaRPr>
          </a:p>
        </p:txBody>
      </p:sp>
    </p:spTree>
    <p:extLst>
      <p:ext uri="{BB962C8B-B14F-4D97-AF65-F5344CB8AC3E}">
        <p14:creationId xmlns:p14="http://schemas.microsoft.com/office/powerpoint/2010/main" val="935578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5970827" y="1559757"/>
            <a:ext cx="5976841" cy="2277547"/>
            <a:chOff x="1775344" y="4051931"/>
            <a:chExt cx="5976841" cy="2277547"/>
          </a:xfrm>
        </p:grpSpPr>
        <p:sp>
          <p:nvSpPr>
            <p:cNvPr id="8" name="CaixaDeTexto 7"/>
            <p:cNvSpPr txBox="1"/>
            <p:nvPr/>
          </p:nvSpPr>
          <p:spPr>
            <a:xfrm>
              <a:off x="1847352" y="4051931"/>
              <a:ext cx="5904833" cy="2277547"/>
            </a:xfrm>
            <a:prstGeom prst="rect">
              <a:avLst/>
            </a:prstGeom>
            <a:noFill/>
          </p:spPr>
          <p:txBody>
            <a:bodyPr wrap="square" rtlCol="0">
              <a:spAutoFit/>
            </a:bodyPr>
            <a:lstStyle/>
            <a:p>
              <a:endParaRPr lang="pt-PT" dirty="0"/>
            </a:p>
            <a:p>
              <a:r>
                <a:rPr lang="pt-PT" sz="2400" b="1" dirty="0">
                  <a:latin typeface="Calibri" panose="020F0502020204030204" pitchFamily="34" charset="0"/>
                </a:rPr>
                <a:t>Caldo </a:t>
              </a:r>
              <a:r>
                <a:rPr lang="pt-PT" sz="2400" b="1" dirty="0" smtClean="0">
                  <a:latin typeface="Calibri" panose="020F0502020204030204" pitchFamily="34" charset="0"/>
                </a:rPr>
                <a:t>Alimentar</a:t>
              </a:r>
              <a:endParaRPr lang="pt-PT" sz="2400" dirty="0">
                <a:latin typeface="Calibri" panose="020F0502020204030204" pitchFamily="34" charset="0"/>
              </a:endParaRPr>
            </a:p>
            <a:p>
              <a:pPr algn="just"/>
              <a:r>
                <a:rPr lang="pt-PT" sz="2000" b="1" dirty="0">
                  <a:latin typeface="Calibri" panose="020F0502020204030204" pitchFamily="34" charset="0"/>
                </a:rPr>
                <a:t>Ingredientes: Gordura de palma, </a:t>
              </a:r>
              <a:r>
                <a:rPr lang="pt-PT" sz="2000" dirty="0">
                  <a:latin typeface="Calibri" panose="020F0502020204030204" pitchFamily="34" charset="0"/>
                </a:rPr>
                <a:t>farinha de trigo, sal, amido</a:t>
              </a:r>
              <a:r>
                <a:rPr lang="pt-PT" sz="2000" b="1" dirty="0">
                  <a:latin typeface="Calibri" panose="020F0502020204030204" pitchFamily="34" charset="0"/>
                </a:rPr>
                <a:t>, natas em pó, </a:t>
              </a:r>
              <a:r>
                <a:rPr lang="pt-PT" sz="2000" dirty="0">
                  <a:latin typeface="Calibri" panose="020F0502020204030204" pitchFamily="34" charset="0"/>
                </a:rPr>
                <a:t>leite magro em pó, alho</a:t>
              </a:r>
              <a:r>
                <a:rPr lang="pt-PT" sz="2000" b="1" dirty="0">
                  <a:latin typeface="Calibri" panose="020F0502020204030204" pitchFamily="34" charset="0"/>
                </a:rPr>
                <a:t>, gordura de palma totalmente hidrogenada, </a:t>
              </a:r>
              <a:r>
                <a:rPr lang="pt-PT" sz="2000" dirty="0">
                  <a:latin typeface="Calibri" panose="020F0502020204030204" pitchFamily="34" charset="0"/>
                </a:rPr>
                <a:t>intensificador de sabor, extrato de vinho branco, pimenta, folhas de louro, corante. </a:t>
              </a:r>
            </a:p>
          </p:txBody>
        </p:sp>
        <p:sp>
          <p:nvSpPr>
            <p:cNvPr id="9" name="Retângulo de cantos arredondados 4"/>
            <p:cNvSpPr/>
            <p:nvPr/>
          </p:nvSpPr>
          <p:spPr>
            <a:xfrm>
              <a:off x="1775344" y="4263714"/>
              <a:ext cx="5976841" cy="2004353"/>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009900"/>
                </a:solidFill>
              </a:endParaRPr>
            </a:p>
          </p:txBody>
        </p:sp>
        <p:sp>
          <p:nvSpPr>
            <p:cNvPr id="10" name="Retângulo de cantos arredondados 5"/>
            <p:cNvSpPr/>
            <p:nvPr/>
          </p:nvSpPr>
          <p:spPr>
            <a:xfrm>
              <a:off x="3395330" y="4745407"/>
              <a:ext cx="1988289"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de cantos arredondados 5"/>
            <p:cNvSpPr/>
            <p:nvPr/>
          </p:nvSpPr>
          <p:spPr>
            <a:xfrm>
              <a:off x="2686493" y="5064061"/>
              <a:ext cx="1421219"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tângulo de cantos arredondados 5"/>
            <p:cNvSpPr/>
            <p:nvPr/>
          </p:nvSpPr>
          <p:spPr>
            <a:xfrm>
              <a:off x="1850896" y="5382715"/>
              <a:ext cx="3872965"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3" name="Retângulo 12"/>
          <p:cNvSpPr/>
          <p:nvPr/>
        </p:nvSpPr>
        <p:spPr>
          <a:xfrm>
            <a:off x="0" y="1691917"/>
            <a:ext cx="5762239" cy="45744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2060"/>
              </a:buClr>
            </a:pPr>
            <a:r>
              <a:rPr lang="pt-PT" sz="2800" b="1" dirty="0" smtClean="0">
                <a:latin typeface="Folks-Light" panose="02000403020000020004" pitchFamily="2" charset="0"/>
              </a:rPr>
              <a:t>VERIFICAR o tipo de </a:t>
            </a:r>
            <a:r>
              <a:rPr lang="pt-PT" sz="2800" b="1" u="sng" dirty="0" smtClean="0">
                <a:latin typeface="Folks-Light" panose="02000403020000020004" pitchFamily="2" charset="0"/>
              </a:rPr>
              <a:t>GORDURAS </a:t>
            </a:r>
            <a:r>
              <a:rPr lang="pt-PT" sz="2800" b="1" dirty="0" smtClean="0">
                <a:latin typeface="Folks-Light" panose="02000403020000020004" pitchFamily="2" charset="0"/>
              </a:rPr>
              <a:t>existentes </a:t>
            </a:r>
            <a:r>
              <a:rPr lang="pt-PT" sz="2800" b="1" dirty="0">
                <a:latin typeface="Folks-Light" panose="02000403020000020004" pitchFamily="2" charset="0"/>
              </a:rPr>
              <a:t>no produto</a:t>
            </a:r>
            <a:r>
              <a:rPr lang="pt-PT" sz="2800" b="1" dirty="0" smtClean="0">
                <a:latin typeface="Folks-Light" panose="02000403020000020004" pitchFamily="2" charset="0"/>
              </a:rPr>
              <a:t>:</a:t>
            </a:r>
          </a:p>
          <a:p>
            <a:pPr>
              <a:buClr>
                <a:srgbClr val="002060"/>
              </a:buClr>
            </a:pPr>
            <a:r>
              <a:rPr lang="pt-PT" sz="2800" b="1" dirty="0" smtClean="0">
                <a:latin typeface="Folks-Light" panose="02000403020000020004" pitchFamily="2" charset="0"/>
              </a:rPr>
              <a:t> </a:t>
            </a:r>
          </a:p>
          <a:p>
            <a:pPr marL="457200" indent="-457200">
              <a:buFont typeface="Arial" panose="020B0604020202020204" pitchFamily="34" charset="0"/>
              <a:buChar char="•"/>
            </a:pPr>
            <a:r>
              <a:rPr lang="pt-PT" sz="2800" dirty="0" smtClean="0">
                <a:latin typeface="Calibri" panose="020F0502020204030204" pitchFamily="34" charset="0"/>
              </a:rPr>
              <a:t>Óleo </a:t>
            </a:r>
            <a:r>
              <a:rPr lang="pt-PT" sz="2800" dirty="0">
                <a:latin typeface="Calibri" panose="020F0502020204030204" pitchFamily="34" charset="0"/>
              </a:rPr>
              <a:t>de </a:t>
            </a:r>
            <a:r>
              <a:rPr lang="pt-PT" sz="2800" dirty="0" smtClean="0">
                <a:latin typeface="Calibri" panose="020F0502020204030204" pitchFamily="34" charset="0"/>
              </a:rPr>
              <a:t>girassol</a:t>
            </a:r>
          </a:p>
          <a:p>
            <a:pPr marL="457200" indent="-457200">
              <a:buFont typeface="Arial" panose="020B0604020202020204" pitchFamily="34" charset="0"/>
              <a:buChar char="•"/>
            </a:pPr>
            <a:r>
              <a:rPr lang="pt-PT" sz="2800" dirty="0" smtClean="0">
                <a:latin typeface="Calibri" panose="020F0502020204030204" pitchFamily="34" charset="0"/>
              </a:rPr>
              <a:t>Gordura </a:t>
            </a:r>
            <a:r>
              <a:rPr lang="pt-PT" sz="2800" dirty="0">
                <a:latin typeface="Calibri" panose="020F0502020204030204" pitchFamily="34" charset="0"/>
              </a:rPr>
              <a:t>hidrogenada</a:t>
            </a:r>
          </a:p>
          <a:p>
            <a:pPr marL="457200" indent="-457200">
              <a:buFont typeface="Arial" panose="020B0604020202020204" pitchFamily="34" charset="0"/>
              <a:buChar char="•"/>
            </a:pPr>
            <a:r>
              <a:rPr lang="pt-PT" sz="2800" dirty="0" smtClean="0">
                <a:latin typeface="Calibri" panose="020F0502020204030204" pitchFamily="34" charset="0"/>
              </a:rPr>
              <a:t>Óleo </a:t>
            </a:r>
            <a:r>
              <a:rPr lang="pt-PT" sz="2800" dirty="0">
                <a:latin typeface="Calibri" panose="020F0502020204030204" pitchFamily="34" charset="0"/>
              </a:rPr>
              <a:t>de </a:t>
            </a:r>
            <a:r>
              <a:rPr lang="pt-PT" sz="2800" dirty="0" smtClean="0">
                <a:latin typeface="Calibri" panose="020F0502020204030204" pitchFamily="34" charset="0"/>
              </a:rPr>
              <a:t>palma</a:t>
            </a:r>
            <a:endParaRPr lang="pt-PT" sz="2800" dirty="0">
              <a:latin typeface="Calibri" panose="020F0502020204030204" pitchFamily="34" charset="0"/>
            </a:endParaRPr>
          </a:p>
          <a:p>
            <a:pPr marL="457200" indent="-457200">
              <a:buFont typeface="Arial" panose="020B0604020202020204" pitchFamily="34" charset="0"/>
              <a:buChar char="•"/>
            </a:pPr>
            <a:r>
              <a:rPr lang="pt-PT" sz="2800" dirty="0" smtClean="0">
                <a:latin typeface="Calibri" panose="020F0502020204030204" pitchFamily="34" charset="0"/>
              </a:rPr>
              <a:t>Manteiga </a:t>
            </a:r>
            <a:r>
              <a:rPr lang="pt-PT" sz="2800" dirty="0">
                <a:latin typeface="Calibri" panose="020F0502020204030204" pitchFamily="34" charset="0"/>
              </a:rPr>
              <a:t>de </a:t>
            </a:r>
            <a:r>
              <a:rPr lang="pt-PT" sz="2800" dirty="0" smtClean="0">
                <a:latin typeface="Calibri" panose="020F0502020204030204" pitchFamily="34" charset="0"/>
              </a:rPr>
              <a:t>cacau</a:t>
            </a:r>
          </a:p>
          <a:p>
            <a:pPr marL="457200" indent="-457200">
              <a:buFont typeface="Arial" panose="020B0604020202020204" pitchFamily="34" charset="0"/>
              <a:buChar char="•"/>
            </a:pPr>
            <a:r>
              <a:rPr lang="pt-PT" sz="2800" dirty="0" smtClean="0">
                <a:latin typeface="Calibri" panose="020F0502020204030204" pitchFamily="34" charset="0"/>
              </a:rPr>
              <a:t>Manteiga</a:t>
            </a:r>
            <a:endParaRPr lang="pt-PT" sz="2800" dirty="0">
              <a:latin typeface="Calibri" panose="020F0502020204030204" pitchFamily="34" charset="0"/>
            </a:endParaRPr>
          </a:p>
          <a:p>
            <a:pPr marL="457200" indent="-457200">
              <a:buFont typeface="Arial" panose="020B0604020202020204" pitchFamily="34" charset="0"/>
              <a:buChar char="•"/>
            </a:pPr>
            <a:r>
              <a:rPr lang="pt-PT" sz="2800" dirty="0" smtClean="0">
                <a:latin typeface="Calibri" panose="020F0502020204030204" pitchFamily="34" charset="0"/>
              </a:rPr>
              <a:t>Natas</a:t>
            </a:r>
          </a:p>
          <a:p>
            <a:pPr marL="457200" indent="-457200">
              <a:buFont typeface="Arial" panose="020B0604020202020204" pitchFamily="34" charset="0"/>
              <a:buChar char="•"/>
            </a:pPr>
            <a:r>
              <a:rPr lang="pt-PT" sz="2800" dirty="0" smtClean="0">
                <a:latin typeface="Calibri" panose="020F0502020204030204" pitchFamily="34" charset="0"/>
              </a:rPr>
              <a:t>Azeite </a:t>
            </a:r>
            <a:endParaRPr lang="pt-PT" sz="2800" dirty="0">
              <a:latin typeface="Calibri" panose="020F0502020204030204" pitchFamily="34" charset="0"/>
            </a:endParaRPr>
          </a:p>
        </p:txBody>
      </p:sp>
      <p:pic>
        <p:nvPicPr>
          <p:cNvPr id="4098" name="Picture 2" descr="Resultado de imagem para CALDO KNORR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244" y="3028185"/>
            <a:ext cx="3734010" cy="45988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p:cNvGrpSpPr/>
          <p:nvPr/>
        </p:nvGrpSpPr>
        <p:grpSpPr>
          <a:xfrm>
            <a:off x="-127140" y="-379964"/>
            <a:ext cx="2213231" cy="1932927"/>
            <a:chOff x="-98681" y="-418452"/>
            <a:chExt cx="2272741" cy="2018022"/>
          </a:xfrm>
        </p:grpSpPr>
        <p:pic>
          <p:nvPicPr>
            <p:cNvPr id="16"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7"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18" name="Título 1"/>
          <p:cNvSpPr>
            <a:spLocks noGrp="1"/>
          </p:cNvSpPr>
          <p:nvPr>
            <p:ph type="title"/>
          </p:nvPr>
        </p:nvSpPr>
        <p:spPr>
          <a:xfrm>
            <a:off x="838200" y="121567"/>
            <a:ext cx="11353800" cy="1325563"/>
          </a:xfrm>
          <a:noFill/>
          <a:ln w="76200">
            <a:solidFill>
              <a:schemeClr val="bg1"/>
            </a:solidFill>
            <a:prstDash val="dashDot"/>
          </a:ln>
          <a:effectLst>
            <a:softEdge rad="127000"/>
          </a:effectLst>
        </p:spPr>
        <p:txBody>
          <a:bodyPr>
            <a:noAutofit/>
          </a:bodyPr>
          <a:lstStyle/>
          <a:p>
            <a:pPr algn="r"/>
            <a:r>
              <a:rPr lang="pt-PT" sz="4800" b="1" dirty="0">
                <a:solidFill>
                  <a:srgbClr val="002060"/>
                </a:solidFill>
                <a:latin typeface="Folks-Light" panose="02000403020000020004" pitchFamily="2" charset="0"/>
                <a:ea typeface="+mn-ea"/>
                <a:cs typeface="Intro Light"/>
              </a:rPr>
              <a:t>Como ler a </a:t>
            </a:r>
            <a:r>
              <a:rPr lang="pt-PT" sz="5400" b="1" dirty="0" smtClean="0">
                <a:solidFill>
                  <a:schemeClr val="accent4"/>
                </a:solidFill>
                <a:latin typeface="Folks-Light" panose="02000403020000020004" pitchFamily="2" charset="0"/>
                <a:ea typeface="+mn-ea"/>
                <a:cs typeface="Intro Light"/>
              </a:rPr>
              <a:t>LISTA DE INGREDIENTES</a:t>
            </a:r>
            <a:endParaRPr lang="pt-PT" sz="5400" b="1" dirty="0">
              <a:solidFill>
                <a:schemeClr val="accent4"/>
              </a:solidFill>
              <a:latin typeface="Folks-Light" panose="02000403020000020004" pitchFamily="2" charset="0"/>
              <a:ea typeface="+mn-ea"/>
              <a:cs typeface="Intro Light"/>
            </a:endParaRPr>
          </a:p>
        </p:txBody>
      </p:sp>
      <p:grpSp>
        <p:nvGrpSpPr>
          <p:cNvPr id="4" name="Grupo 3"/>
          <p:cNvGrpSpPr/>
          <p:nvPr/>
        </p:nvGrpSpPr>
        <p:grpSpPr>
          <a:xfrm>
            <a:off x="7206374" y="4178218"/>
            <a:ext cx="1852337" cy="1104658"/>
            <a:chOff x="7206374" y="4178218"/>
            <a:chExt cx="1852337" cy="1104658"/>
          </a:xfrm>
        </p:grpSpPr>
        <p:sp>
          <p:nvSpPr>
            <p:cNvPr id="19" name="Oval 18"/>
            <p:cNvSpPr/>
            <p:nvPr/>
          </p:nvSpPr>
          <p:spPr>
            <a:xfrm rot="5003662">
              <a:off x="8014592" y="4238757"/>
              <a:ext cx="653143" cy="14350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Oval 19"/>
            <p:cNvSpPr/>
            <p:nvPr/>
          </p:nvSpPr>
          <p:spPr>
            <a:xfrm>
              <a:off x="7206374" y="4178218"/>
              <a:ext cx="325309" cy="1036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2034988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6095999" y="1331399"/>
            <a:ext cx="5976841" cy="2277547"/>
            <a:chOff x="2221382" y="3869496"/>
            <a:chExt cx="5976841" cy="2277547"/>
          </a:xfrm>
        </p:grpSpPr>
        <p:sp>
          <p:nvSpPr>
            <p:cNvPr id="5" name="CaixaDeTexto 4"/>
            <p:cNvSpPr txBox="1"/>
            <p:nvPr/>
          </p:nvSpPr>
          <p:spPr>
            <a:xfrm>
              <a:off x="2293390" y="3869496"/>
              <a:ext cx="5904833" cy="2277547"/>
            </a:xfrm>
            <a:prstGeom prst="rect">
              <a:avLst/>
            </a:prstGeom>
            <a:noFill/>
          </p:spPr>
          <p:txBody>
            <a:bodyPr wrap="square" rtlCol="0">
              <a:spAutoFit/>
            </a:bodyPr>
            <a:lstStyle/>
            <a:p>
              <a:endParaRPr lang="pt-PT" dirty="0"/>
            </a:p>
            <a:p>
              <a:r>
                <a:rPr lang="pt-PT" sz="2400" b="1" dirty="0">
                  <a:latin typeface="Calibri" panose="020F0502020204030204" pitchFamily="34" charset="0"/>
                </a:rPr>
                <a:t>Caldo </a:t>
              </a:r>
              <a:r>
                <a:rPr lang="pt-PT" sz="2400" b="1" dirty="0" smtClean="0">
                  <a:latin typeface="Calibri" panose="020F0502020204030204" pitchFamily="34" charset="0"/>
                </a:rPr>
                <a:t>Alimentar (Massa</a:t>
              </a:r>
              <a:r>
                <a:rPr lang="pt-PT" sz="2400" b="1" dirty="0">
                  <a:latin typeface="Calibri" panose="020F0502020204030204" pitchFamily="34" charset="0"/>
                </a:rPr>
                <a:t>)</a:t>
              </a:r>
              <a:endParaRPr lang="pt-PT" sz="2400" dirty="0">
                <a:latin typeface="Calibri" panose="020F0502020204030204" pitchFamily="34" charset="0"/>
              </a:endParaRPr>
            </a:p>
            <a:p>
              <a:pPr algn="just"/>
              <a:r>
                <a:rPr lang="pt-PT" sz="2000" b="1" dirty="0">
                  <a:latin typeface="Calibri" panose="020F0502020204030204" pitchFamily="34" charset="0"/>
                </a:rPr>
                <a:t>Ingredientes: Sal, </a:t>
              </a:r>
              <a:r>
                <a:rPr lang="pt-PT" sz="2000" dirty="0">
                  <a:latin typeface="Calibri" panose="020F0502020204030204" pitchFamily="34" charset="0"/>
                </a:rPr>
                <a:t>gordura vegetal hidrogenada e não hidrogenada (palma), intensificador de sabor (glutamato </a:t>
              </a:r>
              <a:r>
                <a:rPr lang="pt-PT" sz="2000" dirty="0" err="1">
                  <a:latin typeface="Calibri" panose="020F0502020204030204" pitchFamily="34" charset="0"/>
                </a:rPr>
                <a:t>monossódico</a:t>
              </a:r>
              <a:r>
                <a:rPr lang="pt-PT" sz="2000" dirty="0">
                  <a:latin typeface="Calibri" panose="020F0502020204030204" pitchFamily="34" charset="0"/>
                </a:rPr>
                <a:t>), extrato de levedura, cebola, açúcar, azeite virgem extra, salsa, lactose, alho, amido, folha de louro, tomilho, raiz de salsa, aromas, dextrose.</a:t>
              </a:r>
            </a:p>
          </p:txBody>
        </p:sp>
        <p:sp>
          <p:nvSpPr>
            <p:cNvPr id="7" name="Retângulo de cantos arredondados 4"/>
            <p:cNvSpPr/>
            <p:nvPr/>
          </p:nvSpPr>
          <p:spPr>
            <a:xfrm>
              <a:off x="2221382" y="4142690"/>
              <a:ext cx="5976841" cy="2004353"/>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009900"/>
                </a:solidFill>
              </a:endParaRPr>
            </a:p>
          </p:txBody>
        </p:sp>
        <p:sp>
          <p:nvSpPr>
            <p:cNvPr id="8" name="Retângulo de cantos arredondados 5"/>
            <p:cNvSpPr/>
            <p:nvPr/>
          </p:nvSpPr>
          <p:spPr>
            <a:xfrm>
              <a:off x="3815206" y="4604120"/>
              <a:ext cx="494585" cy="318654"/>
            </a:xfrm>
            <a:prstGeom prst="roundRect">
              <a:avLst/>
            </a:prstGeom>
            <a:noFill/>
            <a:ln w="38100">
              <a:solidFill>
                <a:srgbClr val="E3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9" name="Retângulo 8"/>
          <p:cNvSpPr/>
          <p:nvPr/>
        </p:nvSpPr>
        <p:spPr>
          <a:xfrm>
            <a:off x="0" y="5186968"/>
            <a:ext cx="7689824" cy="10791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2060"/>
              </a:buClr>
            </a:pPr>
            <a:r>
              <a:rPr lang="pt-PT" sz="3600" b="1" dirty="0" smtClean="0">
                <a:latin typeface="Folks-Light" panose="02000403020000020004" pitchFamily="2" charset="0"/>
              </a:rPr>
              <a:t>VERIFICAR o </a:t>
            </a:r>
            <a:r>
              <a:rPr lang="pt-PT" sz="3600" b="1" u="sng" dirty="0" smtClean="0">
                <a:latin typeface="Folks-Light" panose="02000403020000020004" pitchFamily="2" charset="0"/>
              </a:rPr>
              <a:t>SAL</a:t>
            </a:r>
            <a:r>
              <a:rPr lang="pt-PT" sz="3600" b="1" dirty="0" smtClean="0">
                <a:latin typeface="Folks-Light" panose="02000403020000020004" pitchFamily="2" charset="0"/>
              </a:rPr>
              <a:t>.</a:t>
            </a:r>
            <a:endParaRPr lang="pt-PT" sz="3600" dirty="0">
              <a:latin typeface="Calibri" panose="020F0502020204030204" pitchFamily="34" charset="0"/>
            </a:endParaRPr>
          </a:p>
        </p:txBody>
      </p:sp>
      <p:pic>
        <p:nvPicPr>
          <p:cNvPr id="5122" name="Picture 2" descr="Resultado de imagem para CALDO KNORR MASSA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170" y="3645615"/>
            <a:ext cx="7048500" cy="314325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o 13"/>
          <p:cNvGrpSpPr/>
          <p:nvPr/>
        </p:nvGrpSpPr>
        <p:grpSpPr>
          <a:xfrm>
            <a:off x="-116016" y="-333397"/>
            <a:ext cx="2213231" cy="1932927"/>
            <a:chOff x="-98681" y="-418452"/>
            <a:chExt cx="2272741" cy="2018022"/>
          </a:xfrm>
        </p:grpSpPr>
        <p:pic>
          <p:nvPicPr>
            <p:cNvPr id="15"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6"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3" name="Grupo 2"/>
          <p:cNvGrpSpPr/>
          <p:nvPr/>
        </p:nvGrpSpPr>
        <p:grpSpPr>
          <a:xfrm>
            <a:off x="7138734" y="4118742"/>
            <a:ext cx="1879551" cy="1288965"/>
            <a:chOff x="7138734" y="4118742"/>
            <a:chExt cx="1879551" cy="1288965"/>
          </a:xfrm>
        </p:grpSpPr>
        <p:sp>
          <p:nvSpPr>
            <p:cNvPr id="18" name="Oval 17"/>
            <p:cNvSpPr/>
            <p:nvPr/>
          </p:nvSpPr>
          <p:spPr>
            <a:xfrm rot="5003662">
              <a:off x="7857837" y="4247259"/>
              <a:ext cx="653143" cy="166775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Oval 18"/>
            <p:cNvSpPr/>
            <p:nvPr/>
          </p:nvSpPr>
          <p:spPr>
            <a:xfrm rot="4884493">
              <a:off x="7554495" y="3702981"/>
              <a:ext cx="204677" cy="1036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0" name="Título 1"/>
          <p:cNvSpPr>
            <a:spLocks noGrp="1"/>
          </p:cNvSpPr>
          <p:nvPr>
            <p:ph type="title"/>
          </p:nvPr>
        </p:nvSpPr>
        <p:spPr>
          <a:xfrm>
            <a:off x="838200" y="121567"/>
            <a:ext cx="11353800" cy="1325563"/>
          </a:xfrm>
          <a:noFill/>
          <a:ln w="76200">
            <a:noFill/>
            <a:prstDash val="dashDot"/>
          </a:ln>
          <a:effectLst>
            <a:softEdge rad="127000"/>
          </a:effectLst>
        </p:spPr>
        <p:txBody>
          <a:bodyPr>
            <a:noAutofit/>
          </a:bodyPr>
          <a:lstStyle/>
          <a:p>
            <a:pPr algn="r"/>
            <a:r>
              <a:rPr lang="pt-PT" sz="4800" b="1" dirty="0">
                <a:solidFill>
                  <a:srgbClr val="002060"/>
                </a:solidFill>
                <a:latin typeface="Folks-Light" panose="02000403020000020004" pitchFamily="2" charset="0"/>
                <a:ea typeface="+mn-ea"/>
                <a:cs typeface="Intro Light"/>
              </a:rPr>
              <a:t>Como ler a </a:t>
            </a:r>
            <a:r>
              <a:rPr lang="pt-PT" sz="5400" b="1" dirty="0" smtClean="0">
                <a:solidFill>
                  <a:schemeClr val="accent4"/>
                </a:solidFill>
                <a:latin typeface="Folks-Light" panose="02000403020000020004" pitchFamily="2" charset="0"/>
                <a:ea typeface="+mn-ea"/>
                <a:cs typeface="Intro Light"/>
              </a:rPr>
              <a:t>LISTA DE INGREDIENTES</a:t>
            </a:r>
            <a:endParaRPr lang="pt-PT" sz="5400" b="1" dirty="0">
              <a:solidFill>
                <a:schemeClr val="accent4"/>
              </a:solidFill>
              <a:latin typeface="Folks-Light" panose="02000403020000020004" pitchFamily="2" charset="0"/>
              <a:ea typeface="+mn-ea"/>
              <a:cs typeface="Intro Light"/>
            </a:endParaRPr>
          </a:p>
        </p:txBody>
      </p:sp>
    </p:spTree>
    <p:extLst>
      <p:ext uri="{BB962C8B-B14F-4D97-AF65-F5344CB8AC3E}">
        <p14:creationId xmlns:p14="http://schemas.microsoft.com/office/powerpoint/2010/main" val="2008933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a:spLocks noGrp="1"/>
          </p:cNvSpPr>
          <p:nvPr>
            <p:ph type="title"/>
          </p:nvPr>
        </p:nvSpPr>
        <p:spPr>
          <a:xfrm>
            <a:off x="838200" y="121567"/>
            <a:ext cx="11353800" cy="1325563"/>
          </a:xfrm>
          <a:solidFill>
            <a:schemeClr val="bg1"/>
          </a:solidFill>
          <a:ln w="76200">
            <a:solidFill>
              <a:schemeClr val="bg1"/>
            </a:solidFill>
            <a:prstDash val="dashDot"/>
          </a:ln>
          <a:effectLst>
            <a:softEdge rad="127000"/>
          </a:effectLst>
        </p:spPr>
        <p:txBody>
          <a:bodyPr>
            <a:noAutofit/>
          </a:bodyPr>
          <a:lstStyle/>
          <a:p>
            <a:pPr algn="r"/>
            <a:r>
              <a:rPr lang="pt-PT" sz="4800" b="1" dirty="0">
                <a:solidFill>
                  <a:srgbClr val="002060"/>
                </a:solidFill>
                <a:latin typeface="Folks-Light" panose="02000403020000020004" pitchFamily="2" charset="0"/>
                <a:ea typeface="+mn-ea"/>
                <a:cs typeface="Intro Light"/>
              </a:rPr>
              <a:t>Como ler a </a:t>
            </a:r>
            <a:r>
              <a:rPr lang="pt-PT" sz="5400" b="1" dirty="0" smtClean="0">
                <a:solidFill>
                  <a:schemeClr val="accent4"/>
                </a:solidFill>
                <a:latin typeface="Folks-Light" panose="02000403020000020004" pitchFamily="2" charset="0"/>
                <a:ea typeface="+mn-ea"/>
                <a:cs typeface="Intro Light"/>
              </a:rPr>
              <a:t>LISTA DE INGREDIENTES</a:t>
            </a:r>
            <a:endParaRPr lang="pt-PT" sz="5400" b="1" dirty="0">
              <a:solidFill>
                <a:schemeClr val="accent4"/>
              </a:solidFill>
              <a:latin typeface="Folks-Light" panose="02000403020000020004" pitchFamily="2" charset="0"/>
              <a:ea typeface="+mn-ea"/>
              <a:cs typeface="Intro Light"/>
            </a:endParaRPr>
          </a:p>
        </p:txBody>
      </p:sp>
      <p:sp>
        <p:nvSpPr>
          <p:cNvPr id="3" name="Espaço Reservado para Conteúdo 2"/>
          <p:cNvSpPr>
            <a:spLocks noGrp="1"/>
          </p:cNvSpPr>
          <p:nvPr>
            <p:ph idx="4294967295"/>
          </p:nvPr>
        </p:nvSpPr>
        <p:spPr>
          <a:xfrm>
            <a:off x="0" y="4370294"/>
            <a:ext cx="4291865" cy="2058020"/>
          </a:xfrm>
          <a:prstGeom prst="rect">
            <a:avLst/>
          </a:prstGeom>
          <a:solidFill>
            <a:schemeClr val="accent5">
              <a:lumMod val="75000"/>
            </a:schemeClr>
          </a:solidFill>
        </p:spPr>
        <p:txBody>
          <a:bodyPr>
            <a:noAutofit/>
          </a:bodyPr>
          <a:lstStyle/>
          <a:p>
            <a:pPr>
              <a:lnSpc>
                <a:spcPct val="150000"/>
              </a:lnSpc>
              <a:buClr>
                <a:srgbClr val="002060"/>
              </a:buClr>
            </a:pPr>
            <a:r>
              <a:rPr lang="pt-PT" b="1" dirty="0">
                <a:solidFill>
                  <a:schemeClr val="bg1"/>
                </a:solidFill>
                <a:latin typeface="Folks-Light" panose="02000403020000020004" pitchFamily="2" charset="0"/>
              </a:rPr>
              <a:t>Verificar o valor energético e a sua relação com as doses.</a:t>
            </a:r>
          </a:p>
        </p:txBody>
      </p:sp>
      <p:graphicFrame>
        <p:nvGraphicFramePr>
          <p:cNvPr id="5" name="Tabela 4"/>
          <p:cNvGraphicFramePr>
            <a:graphicFrameLocks noGrp="1"/>
          </p:cNvGraphicFramePr>
          <p:nvPr>
            <p:extLst>
              <p:ext uri="{D42A27DB-BD31-4B8C-83A1-F6EECF244321}">
                <p14:modId xmlns:p14="http://schemas.microsoft.com/office/powerpoint/2010/main" val="356468907"/>
              </p:ext>
            </p:extLst>
          </p:nvPr>
        </p:nvGraphicFramePr>
        <p:xfrm>
          <a:off x="4814047" y="1552963"/>
          <a:ext cx="5123330" cy="4846319"/>
        </p:xfrm>
        <a:graphic>
          <a:graphicData uri="http://schemas.openxmlformats.org/drawingml/2006/table">
            <a:tbl>
              <a:tblPr>
                <a:tableStyleId>{5C22544A-7EE6-4342-B048-85BDC9FD1C3A}</a:tableStyleId>
              </a:tblPr>
              <a:tblGrid>
                <a:gridCol w="2036470"/>
                <a:gridCol w="1500557"/>
                <a:gridCol w="1586303"/>
              </a:tblGrid>
              <a:tr h="894637">
                <a:tc>
                  <a:txBody>
                    <a:bodyPr/>
                    <a:lstStyle/>
                    <a:p>
                      <a:pPr algn="ctr" fontAlgn="ctr"/>
                      <a:r>
                        <a:rPr lang="fr-CH" sz="2000" b="0" u="none" strike="noStrike" dirty="0" smtClean="0">
                          <a:effectLst/>
                          <a:latin typeface="Intro "/>
                        </a:rPr>
                        <a:t>INFORMAÇÃO NUTRICIONAL</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fr-CH" sz="2000" b="0" u="none" strike="noStrike" dirty="0" err="1">
                          <a:effectLst/>
                          <a:latin typeface="Intro "/>
                        </a:rPr>
                        <a:t>Por</a:t>
                      </a:r>
                      <a:r>
                        <a:rPr lang="fr-CH" sz="2000" b="0" u="none" strike="noStrike" dirty="0">
                          <a:effectLst/>
                          <a:latin typeface="Intro "/>
                        </a:rPr>
                        <a:t> 100g de </a:t>
                      </a:r>
                      <a:r>
                        <a:rPr lang="fr-CH" sz="2000" b="0" u="none" strike="noStrike" dirty="0" err="1" smtClean="0">
                          <a:effectLst/>
                          <a:latin typeface="Intro "/>
                        </a:rPr>
                        <a:t>Chocolate</a:t>
                      </a:r>
                      <a:endParaRPr lang="fr-CH"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pt-PT" sz="2000" b="0" u="none" strike="noStrike" dirty="0" smtClean="0">
                          <a:effectLst/>
                          <a:latin typeface="Intro "/>
                        </a:rPr>
                        <a:t>Por</a:t>
                      </a:r>
                      <a:r>
                        <a:rPr lang="pt-PT" sz="2000" b="0" u="none" strike="noStrike" baseline="0" dirty="0" smtClean="0">
                          <a:effectLst/>
                          <a:latin typeface="Intro "/>
                        </a:rPr>
                        <a:t> dose (4 quadrados)</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559423">
                <a:tc>
                  <a:txBody>
                    <a:bodyPr/>
                    <a:lstStyle/>
                    <a:p>
                      <a:pPr algn="ctr" fontAlgn="ctr"/>
                      <a:r>
                        <a:rPr lang="pt-PT" sz="1800" b="0" u="none" strike="noStrike" noProof="0" dirty="0" smtClean="0">
                          <a:effectLst/>
                          <a:latin typeface="Intro "/>
                        </a:rPr>
                        <a:t>Energia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2252 kJ</a:t>
                      </a:r>
                    </a:p>
                    <a:p>
                      <a:pPr algn="ctr" fontAlgn="ctr"/>
                      <a:r>
                        <a:rPr lang="en-GB" sz="1800" b="0" u="none" strike="noStrike" dirty="0" smtClean="0">
                          <a:effectLst/>
                          <a:latin typeface="Intro "/>
                        </a:rPr>
                        <a:t>536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563 kJ</a:t>
                      </a:r>
                    </a:p>
                    <a:p>
                      <a:pPr algn="ctr" fontAlgn="ctr"/>
                      <a:r>
                        <a:rPr lang="en-GB" sz="1800" b="0" u="none" strike="noStrike" dirty="0" smtClean="0">
                          <a:effectLst/>
                          <a:latin typeface="Intro "/>
                        </a:rPr>
                        <a:t>134 </a:t>
                      </a:r>
                      <a:r>
                        <a:rPr lang="en-GB" sz="1800" b="0" u="none" strike="noStrike" dirty="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746531">
                <a:tc>
                  <a:txBody>
                    <a:bodyPr/>
                    <a:lstStyle/>
                    <a:p>
                      <a:pPr algn="ctr" fontAlgn="ctr"/>
                      <a:r>
                        <a:rPr lang="pt-PT" sz="1800" b="0" u="none" strike="noStrike" noProof="0" dirty="0" smtClean="0">
                          <a:effectLst/>
                          <a:latin typeface="Intro "/>
                        </a:rPr>
                        <a:t>Lípidos</a:t>
                      </a:r>
                    </a:p>
                    <a:p>
                      <a:pPr algn="ctr" fontAlgn="ctr"/>
                      <a:r>
                        <a:rPr lang="pt-PT" sz="1800" b="0" i="0" u="none" strike="noStrike" noProof="0" dirty="0" smtClean="0">
                          <a:solidFill>
                            <a:srgbClr val="000000"/>
                          </a:solidFill>
                          <a:effectLst/>
                          <a:latin typeface="Intro "/>
                        </a:rPr>
                        <a:t>dos quais saturados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31,6 g</a:t>
                      </a:r>
                    </a:p>
                    <a:p>
                      <a:pPr algn="ctr" fontAlgn="ctr"/>
                      <a:r>
                        <a:rPr lang="es-ES_tradnl" sz="1800" b="0" i="0" u="none" strike="noStrike" dirty="0" smtClean="0">
                          <a:solidFill>
                            <a:srgbClr val="000000"/>
                          </a:solidFill>
                          <a:effectLst/>
                          <a:latin typeface="Intro "/>
                        </a:rPr>
                        <a:t>17,2 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7,6 g</a:t>
                      </a:r>
                    </a:p>
                    <a:p>
                      <a:pPr algn="ctr" fontAlgn="ctr"/>
                      <a:r>
                        <a:rPr lang="es-ES_tradnl" sz="1800" b="0" i="0" u="none" strike="noStrike" dirty="0" smtClean="0">
                          <a:solidFill>
                            <a:srgbClr val="000000"/>
                          </a:solidFill>
                          <a:effectLst/>
                          <a:latin typeface="Intro "/>
                        </a:rPr>
                        <a:t>4,3</a:t>
                      </a:r>
                      <a:r>
                        <a:rPr lang="es-ES_tradnl" sz="1800" b="0" i="0" u="none" strike="noStrike" baseline="0" dirty="0" smtClean="0">
                          <a:solidFill>
                            <a:srgbClr val="000000"/>
                          </a:solidFill>
                          <a:effectLst/>
                          <a:latin typeface="Intro "/>
                        </a:rPr>
                        <a:t> </a:t>
                      </a:r>
                      <a:r>
                        <a:rPr lang="es-ES_tradnl" sz="1800" b="0" i="0" u="none" strike="noStrike" dirty="0" smtClean="0">
                          <a:solidFill>
                            <a:srgbClr val="000000"/>
                          </a:solidFill>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970490">
                <a:tc>
                  <a:txBody>
                    <a:bodyPr/>
                    <a:lstStyle/>
                    <a:p>
                      <a:pPr algn="ctr" fontAlgn="ctr"/>
                      <a:r>
                        <a:rPr lang="pt-PT" sz="1800" b="0" u="none" strike="noStrike" noProof="0" dirty="0" smtClean="0">
                          <a:effectLst/>
                          <a:latin typeface="Intro "/>
                        </a:rPr>
                        <a:t>Hidratos de Carbono</a:t>
                      </a:r>
                    </a:p>
                    <a:p>
                      <a:pPr marL="0" marR="0" indent="0" algn="ctr" defTabSz="914400" rtl="0" eaLnBrk="1" fontAlgn="ctr" latinLnBrk="0" hangingPunct="1">
                        <a:lnSpc>
                          <a:spcPct val="100000"/>
                        </a:lnSpc>
                        <a:spcBef>
                          <a:spcPts val="0"/>
                        </a:spcBef>
                        <a:spcAft>
                          <a:spcPts val="0"/>
                        </a:spcAft>
                        <a:buClrTx/>
                        <a:buSzTx/>
                        <a:buFontTx/>
                        <a:buNone/>
                        <a:tabLst/>
                        <a:defRPr/>
                      </a:pPr>
                      <a:r>
                        <a:rPr lang="pt-PT" sz="1800" b="0" u="none" strike="noStrike" noProof="0" dirty="0" smtClean="0">
                          <a:effectLst/>
                          <a:latin typeface="Intro "/>
                        </a:rPr>
                        <a:t>dos quais açucares</a:t>
                      </a:r>
                      <a:endParaRPr lang="pt-PT" sz="1800" b="0" i="0" u="none" strike="noStrike" noProof="0" dirty="0" smtClean="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60 g</a:t>
                      </a:r>
                    </a:p>
                    <a:p>
                      <a:pPr algn="ctr" fontAlgn="ctr"/>
                      <a:r>
                        <a:rPr lang="es-ES_tradnl" sz="1800" b="0" i="0" u="none" strike="noStrike" dirty="0" smtClean="0">
                          <a:solidFill>
                            <a:srgbClr val="000000"/>
                          </a:solidFill>
                          <a:effectLst/>
                          <a:latin typeface="Intro "/>
                        </a:rPr>
                        <a:t>55</a:t>
                      </a:r>
                      <a:r>
                        <a:rPr lang="es-ES_tradnl" sz="1800" b="0" i="0" u="none" strike="noStrike" baseline="0" dirty="0" smtClean="0">
                          <a:solidFill>
                            <a:srgbClr val="000000"/>
                          </a:solidFill>
                          <a:effectLst/>
                          <a:latin typeface="Intro "/>
                        </a:rPr>
                        <a:t> </a:t>
                      </a:r>
                      <a:r>
                        <a:rPr lang="es-ES_tradnl" sz="1800" b="0" i="0" u="none" strike="noStrike" dirty="0" smtClean="0">
                          <a:solidFill>
                            <a:srgbClr val="000000"/>
                          </a:solidFill>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15 g</a:t>
                      </a:r>
                    </a:p>
                    <a:p>
                      <a:pPr algn="ctr" fontAlgn="ctr"/>
                      <a:r>
                        <a:rPr lang="es-ES_tradnl" sz="1800" b="0" i="0" u="none" strike="noStrike" dirty="0" smtClean="0">
                          <a:solidFill>
                            <a:srgbClr val="000000"/>
                          </a:solidFill>
                          <a:effectLst/>
                          <a:latin typeface="Intro "/>
                        </a:rPr>
                        <a:t>14 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19670">
                <a:tc>
                  <a:txBody>
                    <a:bodyPr/>
                    <a:lstStyle/>
                    <a:p>
                      <a:pPr algn="ctr" fontAlgn="ctr"/>
                      <a:r>
                        <a:rPr lang="pt-PT" sz="1800" b="0" u="none" strike="noStrike" noProof="0" dirty="0" smtClean="0">
                          <a:effectLst/>
                          <a:latin typeface="Intro "/>
                        </a:rPr>
                        <a:t>Fibra</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0 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0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19670">
                <a:tc>
                  <a:txBody>
                    <a:bodyPr/>
                    <a:lstStyle/>
                    <a:p>
                      <a:pPr algn="ctr" fontAlgn="ctr"/>
                      <a:r>
                        <a:rPr lang="pt-PT" sz="1800" b="0" i="0" u="none" strike="noStrike" noProof="0" dirty="0" smtClean="0">
                          <a:solidFill>
                            <a:schemeClr val="dk1"/>
                          </a:solidFill>
                          <a:effectLst/>
                          <a:latin typeface="Intro "/>
                        </a:rPr>
                        <a:t>Proteínas</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800" b="0" u="none" strike="noStrike" dirty="0" smtClean="0">
                          <a:effectLst/>
                          <a:latin typeface="Intro "/>
                        </a:rPr>
                        <a:t>5,2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n-GB" sz="1800" b="0" u="none" strike="noStrike" dirty="0" smtClean="0">
                          <a:effectLst/>
                          <a:latin typeface="Intro "/>
                        </a:rPr>
                        <a:t>1,3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r h="319670">
                <a:tc>
                  <a:txBody>
                    <a:bodyPr/>
                    <a:lstStyle/>
                    <a:p>
                      <a:pPr algn="ctr" fontAlgn="ctr"/>
                      <a:r>
                        <a:rPr lang="pt-PT" sz="1800" b="0" u="none" strike="noStrike" noProof="0" dirty="0" smtClean="0">
                          <a:effectLst/>
                          <a:latin typeface="Intro "/>
                        </a:rPr>
                        <a:t>Sal</a:t>
                      </a:r>
                      <a:endParaRPr lang="pt-PT" sz="1800" b="0" i="0" u="none" strike="noStrike" noProof="0"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40000"/>
                        <a:lumOff val="60000"/>
                      </a:schemeClr>
                    </a:solidFill>
                  </a:tcPr>
                </a:tc>
                <a:tc>
                  <a:txBody>
                    <a:bodyPr/>
                    <a:lstStyle/>
                    <a:p>
                      <a:pPr algn="ctr" fontAlgn="ctr"/>
                      <a:r>
                        <a:rPr lang="es-ES_tradnl" sz="1800" b="0" u="none" strike="noStrike" dirty="0" smtClean="0">
                          <a:effectLst/>
                          <a:latin typeface="Intro "/>
                        </a:rPr>
                        <a:t>1,6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E8EF"/>
                    </a:solidFill>
                  </a:tcPr>
                </a:tc>
                <a:tc>
                  <a:txBody>
                    <a:bodyPr/>
                    <a:lstStyle/>
                    <a:p>
                      <a:pPr algn="ctr" fontAlgn="ctr"/>
                      <a:r>
                        <a:rPr lang="es-ES_tradnl" sz="1800" b="0" u="none" strike="noStrike" dirty="0" smtClean="0">
                          <a:effectLst/>
                          <a:latin typeface="Intro "/>
                        </a:rPr>
                        <a:t>0,4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FDB5"/>
                    </a:solidFill>
                  </a:tcPr>
                </a:tc>
              </a:tr>
            </a:tbl>
          </a:graphicData>
        </a:graphic>
      </p:graphicFrame>
      <p:graphicFrame>
        <p:nvGraphicFramePr>
          <p:cNvPr id="2" name="Tabela 1"/>
          <p:cNvGraphicFramePr>
            <a:graphicFrameLocks noGrp="1"/>
          </p:cNvGraphicFramePr>
          <p:nvPr>
            <p:extLst>
              <p:ext uri="{D42A27DB-BD31-4B8C-83A1-F6EECF244321}">
                <p14:modId xmlns:p14="http://schemas.microsoft.com/office/powerpoint/2010/main" val="1247803667"/>
              </p:ext>
            </p:extLst>
          </p:nvPr>
        </p:nvGraphicFramePr>
        <p:xfrm>
          <a:off x="10089179" y="1552964"/>
          <a:ext cx="1569422" cy="4855510"/>
        </p:xfrm>
        <a:graphic>
          <a:graphicData uri="http://schemas.openxmlformats.org/drawingml/2006/table">
            <a:tbl>
              <a:tblPr>
                <a:tableStyleId>{5C22544A-7EE6-4342-B048-85BDC9FD1C3A}</a:tableStyleId>
              </a:tblPr>
              <a:tblGrid>
                <a:gridCol w="1569422"/>
              </a:tblGrid>
              <a:tr h="1007026">
                <a:tc>
                  <a:txBody>
                    <a:bodyPr/>
                    <a:lstStyle/>
                    <a:p>
                      <a:pPr algn="ctr" fontAlgn="ctr"/>
                      <a:r>
                        <a:rPr lang="pt-PT" sz="2000" b="0" u="none" strike="noStrike" dirty="0" smtClean="0">
                          <a:effectLst/>
                          <a:latin typeface="Intro "/>
                        </a:rPr>
                        <a:t>Meia </a:t>
                      </a:r>
                    </a:p>
                    <a:p>
                      <a:pPr algn="ctr" fontAlgn="ctr"/>
                      <a:r>
                        <a:rPr lang="pt-PT" sz="2000" b="0" u="none" strike="noStrike" dirty="0" smtClean="0">
                          <a:effectLst/>
                          <a:latin typeface="Intro "/>
                        </a:rPr>
                        <a:t>Tablete</a:t>
                      </a:r>
                      <a:endParaRPr lang="pt-PT" sz="20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r h="630889">
                <a:tc>
                  <a:txBody>
                    <a:bodyPr/>
                    <a:lstStyle/>
                    <a:p>
                      <a:pPr algn="ctr" fontAlgn="ctr"/>
                      <a:r>
                        <a:rPr lang="en-GB" sz="1800" b="0" u="none" strike="noStrike" dirty="0" smtClean="0">
                          <a:effectLst/>
                          <a:latin typeface="Intro "/>
                        </a:rPr>
                        <a:t>1689 kJ</a:t>
                      </a:r>
                    </a:p>
                    <a:p>
                      <a:pPr algn="ctr" fontAlgn="ctr"/>
                      <a:r>
                        <a:rPr lang="en-GB" sz="1800" b="0" u="none" strike="noStrike" dirty="0" smtClean="0">
                          <a:effectLst/>
                          <a:latin typeface="Intro "/>
                        </a:rPr>
                        <a:t>402</a:t>
                      </a:r>
                      <a:r>
                        <a:rPr lang="en-GB" sz="1800" b="0" u="none" strike="noStrike" baseline="0" dirty="0" smtClean="0">
                          <a:effectLst/>
                          <a:latin typeface="Intro "/>
                        </a:rPr>
                        <a:t> </a:t>
                      </a:r>
                      <a:r>
                        <a:rPr lang="en-GB" sz="1800" b="0" u="none" strike="noStrike" dirty="0" smtClean="0">
                          <a:effectLst/>
                          <a:latin typeface="Intro "/>
                        </a:rPr>
                        <a:t>kcal</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r h="880040">
                <a:tc>
                  <a:txBody>
                    <a:bodyPr/>
                    <a:lstStyle/>
                    <a:p>
                      <a:pPr algn="ctr" fontAlgn="ctr"/>
                      <a:r>
                        <a:rPr lang="es-ES_tradnl" sz="1800" b="0" u="none" strike="noStrike" dirty="0" smtClean="0">
                          <a:effectLst/>
                          <a:latin typeface="Intro "/>
                        </a:rPr>
                        <a:t>22,8 g</a:t>
                      </a:r>
                    </a:p>
                    <a:p>
                      <a:pPr algn="ctr" fontAlgn="ctr"/>
                      <a:r>
                        <a:rPr lang="es-ES_tradnl" sz="1800" b="0" i="0" u="none" strike="noStrike" baseline="0" dirty="0" smtClean="0">
                          <a:solidFill>
                            <a:srgbClr val="000000"/>
                          </a:solidFill>
                          <a:effectLst/>
                          <a:latin typeface="Intro "/>
                        </a:rPr>
                        <a:t>12,9 </a:t>
                      </a:r>
                      <a:r>
                        <a:rPr lang="es-ES_tradnl" sz="1800" b="0" i="0" u="none" strike="noStrike" dirty="0" smtClean="0">
                          <a:solidFill>
                            <a:srgbClr val="000000"/>
                          </a:solidFill>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r h="1031734">
                <a:tc>
                  <a:txBody>
                    <a:bodyPr/>
                    <a:lstStyle/>
                    <a:p>
                      <a:pPr algn="ctr" fontAlgn="ctr"/>
                      <a:endParaRPr lang="es-ES_tradnl" sz="1800" b="0" u="none" strike="noStrike" dirty="0" smtClean="0">
                        <a:effectLst/>
                        <a:latin typeface="Intro "/>
                      </a:endParaRPr>
                    </a:p>
                    <a:p>
                      <a:pPr algn="ctr" fontAlgn="ctr"/>
                      <a:r>
                        <a:rPr lang="es-ES_tradnl" sz="1800" b="0" u="none" strike="noStrike" dirty="0" smtClean="0">
                          <a:effectLst/>
                          <a:latin typeface="Intro "/>
                        </a:rPr>
                        <a:t>45 g</a:t>
                      </a:r>
                    </a:p>
                    <a:p>
                      <a:pPr algn="ctr" fontAlgn="ctr"/>
                      <a:r>
                        <a:rPr lang="es-ES_tradnl" sz="1800" b="0" i="0" u="none" strike="noStrike" dirty="0" smtClean="0">
                          <a:solidFill>
                            <a:srgbClr val="000000"/>
                          </a:solidFill>
                          <a:effectLst/>
                          <a:latin typeface="Intro "/>
                        </a:rPr>
                        <a:t>42 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r h="412695">
                <a:tc>
                  <a:txBody>
                    <a:bodyPr/>
                    <a:lstStyle/>
                    <a:p>
                      <a:pPr algn="ctr" fontAlgn="ctr"/>
                      <a:r>
                        <a:rPr lang="en-GB" sz="1800" b="0" u="none" strike="noStrike" dirty="0" smtClean="0">
                          <a:effectLst/>
                          <a:latin typeface="Intro "/>
                        </a:rPr>
                        <a:t>0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r h="471240">
                <a:tc>
                  <a:txBody>
                    <a:bodyPr/>
                    <a:lstStyle/>
                    <a:p>
                      <a:pPr algn="ctr" fontAlgn="ctr"/>
                      <a:r>
                        <a:rPr lang="en-GB" sz="1800" b="0" u="none" strike="noStrike" dirty="0" smtClean="0">
                          <a:effectLst/>
                          <a:latin typeface="Intro "/>
                        </a:rPr>
                        <a:t>3,9 </a:t>
                      </a:r>
                      <a:r>
                        <a:rPr lang="en-GB" sz="1800" b="0" u="none" strike="noStrike" dirty="0">
                          <a:effectLst/>
                          <a:latin typeface="Intro "/>
                        </a:rPr>
                        <a:t>g</a:t>
                      </a:r>
                      <a:endParaRPr lang="en-GB"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r h="412695">
                <a:tc>
                  <a:txBody>
                    <a:bodyPr/>
                    <a:lstStyle/>
                    <a:p>
                      <a:pPr algn="ctr" fontAlgn="ctr"/>
                      <a:r>
                        <a:rPr lang="es-ES_tradnl" sz="1800" b="0" u="none" strike="noStrike" dirty="0" smtClean="0">
                          <a:effectLst/>
                          <a:latin typeface="Intro "/>
                        </a:rPr>
                        <a:t>1,2 </a:t>
                      </a:r>
                      <a:r>
                        <a:rPr lang="es-ES_tradnl" sz="1800" b="0" u="none" strike="noStrike" dirty="0">
                          <a:effectLst/>
                          <a:latin typeface="Intro "/>
                        </a:rPr>
                        <a:t>g</a:t>
                      </a:r>
                      <a:endParaRPr lang="es-ES_tradnl" sz="1800" b="0" i="0" u="none" strike="noStrike" dirty="0">
                        <a:solidFill>
                          <a:srgbClr val="000000"/>
                        </a:solidFill>
                        <a:effectLst/>
                        <a:latin typeface="Intro "/>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60000"/>
                        <a:lumOff val="40000"/>
                      </a:schemeClr>
                    </a:solidFill>
                  </a:tcPr>
                </a:tc>
              </a:tr>
            </a:tbl>
          </a:graphicData>
        </a:graphic>
      </p:graphicFrame>
      <p:pic>
        <p:nvPicPr>
          <p:cNvPr id="6146" name="Picture 2" descr="Resultado de imagem para TABLETE DE CHOCOLATE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20" y="1767416"/>
            <a:ext cx="4082436" cy="29342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127140" y="-379964"/>
            <a:ext cx="2213231" cy="1932927"/>
            <a:chOff x="-98681" y="-418452"/>
            <a:chExt cx="2272741" cy="2018022"/>
          </a:xfrm>
        </p:grpSpPr>
        <p:pic>
          <p:nvPicPr>
            <p:cNvPr id="10"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1"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Tree>
    <p:extLst>
      <p:ext uri="{BB962C8B-B14F-4D97-AF65-F5344CB8AC3E}">
        <p14:creationId xmlns:p14="http://schemas.microsoft.com/office/powerpoint/2010/main" val="1685796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987" y="702505"/>
            <a:ext cx="4805013" cy="7029553"/>
          </a:xfrm>
          <a:prstGeom prst="rect">
            <a:avLst/>
          </a:prstGeom>
        </p:spPr>
      </p:pic>
      <p:sp>
        <p:nvSpPr>
          <p:cNvPr id="2" name="Título 1"/>
          <p:cNvSpPr>
            <a:spLocks noGrp="1"/>
          </p:cNvSpPr>
          <p:nvPr>
            <p:ph type="title"/>
          </p:nvPr>
        </p:nvSpPr>
        <p:spPr>
          <a:xfrm>
            <a:off x="838200" y="104648"/>
            <a:ext cx="11122152" cy="1429964"/>
          </a:xfrm>
        </p:spPr>
        <p:txBody>
          <a:bodyPr>
            <a:noAutofit/>
          </a:bodyPr>
          <a:lstStyle/>
          <a:p>
            <a:pPr algn="r"/>
            <a:r>
              <a:rPr lang="pt-PT" sz="5400" b="1" dirty="0">
                <a:solidFill>
                  <a:srgbClr val="F2B540"/>
                </a:solidFill>
                <a:latin typeface="Folks-Light" panose="02000403020000020004" pitchFamily="2" charset="0"/>
                <a:ea typeface="+mn-ea"/>
                <a:cs typeface="Intro Light"/>
              </a:rPr>
              <a:t>NECESSIDADES DE ENERGIA E </a:t>
            </a:r>
            <a:r>
              <a:rPr lang="pt-PT" sz="5400" b="1" dirty="0" smtClean="0">
                <a:solidFill>
                  <a:srgbClr val="F2B540"/>
                </a:solidFill>
                <a:latin typeface="Folks-Light" panose="02000403020000020004" pitchFamily="2" charset="0"/>
                <a:ea typeface="+mn-ea"/>
                <a:cs typeface="Intro Light"/>
              </a:rPr>
              <a:t>NUTRIENTES</a:t>
            </a:r>
            <a:endParaRPr lang="pt-PT" sz="5400" b="1" dirty="0">
              <a:solidFill>
                <a:srgbClr val="F2B540"/>
              </a:solidFill>
              <a:latin typeface="Folks-Light" panose="02000403020000020004" pitchFamily="2" charset="0"/>
              <a:ea typeface="+mn-ea"/>
              <a:cs typeface="Intro Light"/>
            </a:endParaRPr>
          </a:p>
        </p:txBody>
      </p:sp>
      <p:sp>
        <p:nvSpPr>
          <p:cNvPr id="7" name="Retângulo arredondado 6"/>
          <p:cNvSpPr/>
          <p:nvPr/>
        </p:nvSpPr>
        <p:spPr>
          <a:xfrm>
            <a:off x="0" y="1534612"/>
            <a:ext cx="7288306" cy="16674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dirty="0" smtClean="0">
                <a:latin typeface="Folks-Light" panose="02000403020000020004" pitchFamily="2" charset="0"/>
              </a:rPr>
              <a:t>A </a:t>
            </a:r>
            <a:r>
              <a:rPr lang="pt-PT" sz="3200" b="1" dirty="0" smtClean="0">
                <a:latin typeface="Folks-Light" panose="02000403020000020004" pitchFamily="2" charset="0"/>
              </a:rPr>
              <a:t>Nutrição</a:t>
            </a:r>
            <a:r>
              <a:rPr lang="pt-PT" sz="2400" dirty="0" smtClean="0">
                <a:latin typeface="Folks-Light" panose="02000403020000020004" pitchFamily="2" charset="0"/>
              </a:rPr>
              <a:t> é a ciência que estuda os alimentos, a sua composição e o processo pelo qual as substâncias nutritivas são usadas para a realização de todas as funções corporais. </a:t>
            </a:r>
            <a:endParaRPr lang="pt-PT" sz="2400" dirty="0">
              <a:latin typeface="Folks-Light" panose="02000403020000020004" pitchFamily="2" charset="0"/>
            </a:endParaRPr>
          </a:p>
        </p:txBody>
      </p:sp>
      <p:sp>
        <p:nvSpPr>
          <p:cNvPr id="8" name="Retângulo arredondado 7"/>
          <p:cNvSpPr/>
          <p:nvPr/>
        </p:nvSpPr>
        <p:spPr>
          <a:xfrm>
            <a:off x="0" y="3426861"/>
            <a:ext cx="7288306" cy="133611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dirty="0" smtClean="0">
                <a:latin typeface="Folks-Light" panose="02000403020000020004" pitchFamily="2" charset="0"/>
              </a:rPr>
              <a:t>Os</a:t>
            </a:r>
            <a:r>
              <a:rPr lang="pt-PT" sz="2000" dirty="0" smtClean="0">
                <a:latin typeface="Folks-Light" panose="02000403020000020004" pitchFamily="2" charset="0"/>
              </a:rPr>
              <a:t> </a:t>
            </a:r>
            <a:r>
              <a:rPr lang="pt-PT" sz="3200" b="1" dirty="0" smtClean="0">
                <a:latin typeface="Folks-Light" panose="02000403020000020004" pitchFamily="2" charset="0"/>
              </a:rPr>
              <a:t>nutrientes</a:t>
            </a:r>
            <a:r>
              <a:rPr lang="pt-PT" sz="2000" dirty="0" smtClean="0">
                <a:latin typeface="Folks-Light" panose="02000403020000020004" pitchFamily="2" charset="0"/>
              </a:rPr>
              <a:t> </a:t>
            </a:r>
            <a:r>
              <a:rPr lang="pt-PT" sz="2400" dirty="0" smtClean="0">
                <a:latin typeface="Folks-Light" panose="02000403020000020004" pitchFamily="2" charset="0"/>
              </a:rPr>
              <a:t>servem para fornecer energia, construir, manter e reparar os órgãos. </a:t>
            </a:r>
            <a:endParaRPr lang="pt-PT" sz="2400" dirty="0">
              <a:latin typeface="Folks-Light" panose="02000403020000020004" pitchFamily="2" charset="0"/>
            </a:endParaRPr>
          </a:p>
        </p:txBody>
      </p:sp>
      <p:grpSp>
        <p:nvGrpSpPr>
          <p:cNvPr id="4" name="Grupo 3"/>
          <p:cNvGrpSpPr/>
          <p:nvPr/>
        </p:nvGrpSpPr>
        <p:grpSpPr>
          <a:xfrm>
            <a:off x="-98681" y="-418452"/>
            <a:ext cx="2272741" cy="2018022"/>
            <a:chOff x="-98681" y="-418452"/>
            <a:chExt cx="2272741" cy="2018022"/>
          </a:xfrm>
        </p:grpSpPr>
        <p:pic>
          <p:nvPicPr>
            <p:cNvPr id="5"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6"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12" name="Retângulo arredondado 11"/>
          <p:cNvSpPr/>
          <p:nvPr/>
        </p:nvSpPr>
        <p:spPr>
          <a:xfrm>
            <a:off x="1596796" y="4943883"/>
            <a:ext cx="3939988" cy="141194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dirty="0">
                <a:solidFill>
                  <a:schemeClr val="tx1"/>
                </a:solidFill>
                <a:latin typeface="Folks-Light" panose="02000403020000020004" pitchFamily="2" charset="0"/>
              </a:rPr>
              <a:t>A Energia é medida em </a:t>
            </a:r>
            <a:r>
              <a:rPr lang="pt-PT" sz="2800" b="1" dirty="0">
                <a:solidFill>
                  <a:schemeClr val="tx1"/>
                </a:solidFill>
                <a:latin typeface="Folks-Light" panose="02000403020000020004" pitchFamily="2" charset="0"/>
              </a:rPr>
              <a:t>Calorias (cal</a:t>
            </a:r>
            <a:r>
              <a:rPr lang="pt-PT" sz="2800" b="1" dirty="0" smtClean="0">
                <a:solidFill>
                  <a:schemeClr val="tx1"/>
                </a:solidFill>
                <a:latin typeface="Folks-Light" panose="02000403020000020004" pitchFamily="2" charset="0"/>
              </a:rPr>
              <a:t>)</a:t>
            </a:r>
            <a:endParaRPr lang="pt-PT" sz="2800" b="1" dirty="0">
              <a:solidFill>
                <a:schemeClr val="tx1"/>
              </a:solidFill>
              <a:latin typeface="Folks-Light" panose="02000403020000020004" pitchFamily="2" charset="0"/>
            </a:endParaRPr>
          </a:p>
        </p:txBody>
      </p:sp>
    </p:spTree>
    <p:extLst>
      <p:ext uri="{BB962C8B-B14F-4D97-AF65-F5344CB8AC3E}">
        <p14:creationId xmlns:p14="http://schemas.microsoft.com/office/powerpoint/2010/main" val="26277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gtEl>
                                        <p:attrNameLst>
                                          <p:attrName>ppt_y</p:attrName>
                                        </p:attrNameLst>
                                      </p:cBhvr>
                                      <p:tavLst>
                                        <p:tav tm="0">
                                          <p:val>
                                            <p:strVal val="#ppt_y"/>
                                          </p:val>
                                        </p:tav>
                                        <p:tav tm="100000">
                                          <p:val>
                                            <p:strVal val="#ppt_y"/>
                                          </p:val>
                                        </p:tav>
                                      </p:tavLst>
                                    </p:anim>
                                    <p:anim calcmode="lin" valueType="num">
                                      <p:cBhvr>
                                        <p:cTn id="1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gtEl>
                                      </p:cBhvr>
                                    </p:animEffect>
                                  </p:childTnLst>
                                </p:cTn>
                              </p:par>
                            </p:childTnLst>
                          </p:cTn>
                        </p:par>
                        <p:par>
                          <p:cTn id="16" fill="hold">
                            <p:stCondLst>
                              <p:cond delay="4050"/>
                            </p:stCondLst>
                            <p:childTnLst>
                              <p:par>
                                <p:cTn id="17" presetID="26"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750" fill="hold"/>
                                        <p:tgtEl>
                                          <p:spTgt spid="7"/>
                                        </p:tgtEl>
                                        <p:attrNameLst>
                                          <p:attrName>ppt_x</p:attrName>
                                        </p:attrNameLst>
                                      </p:cBhvr>
                                      <p:tavLst>
                                        <p:tav tm="0">
                                          <p:val>
                                            <p:strVal val="#ppt_x"/>
                                          </p:val>
                                        </p:tav>
                                        <p:tav tm="100000">
                                          <p:val>
                                            <p:strVal val="#ppt_x"/>
                                          </p:val>
                                        </p:tav>
                                      </p:tavLst>
                                    </p:anim>
                                    <p:anim calcmode="lin" valueType="num">
                                      <p:cBhvr additive="base">
                                        <p:cTn id="3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23623" y="-61778"/>
            <a:ext cx="4723397" cy="6919778"/>
            <a:chOff x="623623" y="-61778"/>
            <a:chExt cx="4723397" cy="6919778"/>
          </a:xfrm>
        </p:grpSpPr>
        <p:pic>
          <p:nvPicPr>
            <p:cNvPr id="7170" name="Picture 2" descr="Resultado de imagem para RICO EM FIBRA PRODU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23" y="-61778"/>
              <a:ext cx="4723397" cy="6919778"/>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rot="21158638">
              <a:off x="1353927" y="2722983"/>
              <a:ext cx="1358537"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10"/>
            <p:cNvSpPr/>
            <p:nvPr/>
          </p:nvSpPr>
          <p:spPr>
            <a:xfrm rot="21158638">
              <a:off x="1289231" y="3060778"/>
              <a:ext cx="3620893" cy="1376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tângulo 11"/>
            <p:cNvSpPr/>
            <p:nvPr/>
          </p:nvSpPr>
          <p:spPr>
            <a:xfrm rot="1824608">
              <a:off x="681170" y="4058880"/>
              <a:ext cx="741458" cy="47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 name="Título 1"/>
          <p:cNvSpPr>
            <a:spLocks noGrp="1"/>
          </p:cNvSpPr>
          <p:nvPr>
            <p:ph type="title"/>
          </p:nvPr>
        </p:nvSpPr>
        <p:spPr>
          <a:xfrm>
            <a:off x="5082988" y="39766"/>
            <a:ext cx="6918922" cy="2528621"/>
          </a:xfrm>
          <a:noFill/>
          <a:ln w="76200">
            <a:solidFill>
              <a:schemeClr val="bg1"/>
            </a:solidFill>
            <a:prstDash val="dashDot"/>
          </a:ln>
          <a:effectLst>
            <a:softEdge rad="127000"/>
          </a:effectLst>
        </p:spPr>
        <p:txBody>
          <a:bodyPr>
            <a:noAutofit/>
          </a:bodyPr>
          <a:lstStyle/>
          <a:p>
            <a:pPr algn="r"/>
            <a:r>
              <a:rPr lang="pt-PT" sz="5400" b="1" dirty="0" smtClean="0">
                <a:solidFill>
                  <a:schemeClr val="accent4"/>
                </a:solidFill>
                <a:latin typeface="Folks-Light" panose="02000403020000020004" pitchFamily="2" charset="0"/>
                <a:ea typeface="+mn-ea"/>
                <a:cs typeface="Intro Light"/>
              </a:rPr>
              <a:t>ALEGAÇÕES NUTRICIONAIS/ DE SAÚDE</a:t>
            </a:r>
            <a:endParaRPr lang="pt-PT" sz="5400" b="1" dirty="0">
              <a:solidFill>
                <a:schemeClr val="accent4"/>
              </a:solidFill>
              <a:latin typeface="Folks-Light" panose="02000403020000020004" pitchFamily="2" charset="0"/>
              <a:ea typeface="+mn-ea"/>
              <a:cs typeface="Intro Light"/>
            </a:endParaRPr>
          </a:p>
        </p:txBody>
      </p:sp>
      <p:sp>
        <p:nvSpPr>
          <p:cNvPr id="9" name="Espaço Reservado para Conteúdo 2"/>
          <p:cNvSpPr txBox="1">
            <a:spLocks/>
          </p:cNvSpPr>
          <p:nvPr/>
        </p:nvSpPr>
        <p:spPr>
          <a:xfrm>
            <a:off x="2086091" y="3398111"/>
            <a:ext cx="5642161" cy="3148860"/>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pt-PT" sz="2400" dirty="0" smtClean="0">
                <a:latin typeface="+mj-lt"/>
              </a:rPr>
              <a:t>-</a:t>
            </a:r>
            <a:endParaRPr lang="pt-PT" dirty="0"/>
          </a:p>
        </p:txBody>
      </p:sp>
      <p:grpSp>
        <p:nvGrpSpPr>
          <p:cNvPr id="5" name="Grupo 4"/>
          <p:cNvGrpSpPr/>
          <p:nvPr/>
        </p:nvGrpSpPr>
        <p:grpSpPr>
          <a:xfrm>
            <a:off x="-127140" y="-379964"/>
            <a:ext cx="2213231" cy="1932927"/>
            <a:chOff x="-98681" y="-418452"/>
            <a:chExt cx="2272741" cy="2018022"/>
          </a:xfrm>
        </p:grpSpPr>
        <p:pic>
          <p:nvPicPr>
            <p:cNvPr id="6"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8"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2" name="Retângulo 1"/>
          <p:cNvSpPr/>
          <p:nvPr/>
        </p:nvSpPr>
        <p:spPr>
          <a:xfrm>
            <a:off x="5082988" y="3087082"/>
            <a:ext cx="2645264" cy="303016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PT" sz="2400" dirty="0">
                <a:latin typeface="Folks-Light" panose="02000403020000020004" pitchFamily="2" charset="0"/>
              </a:rPr>
              <a:t>Rico em </a:t>
            </a:r>
            <a:r>
              <a:rPr lang="pt-PT" sz="2400" dirty="0" smtClean="0">
                <a:latin typeface="Folks-Light" panose="02000403020000020004" pitchFamily="2" charset="0"/>
              </a:rPr>
              <a:t>fibra</a:t>
            </a:r>
            <a:endParaRPr lang="pt-PT" sz="2400" dirty="0">
              <a:latin typeface="Folks-Light" panose="02000403020000020004" pitchFamily="2" charset="0"/>
            </a:endParaRPr>
          </a:p>
          <a:p>
            <a:pPr algn="ctr">
              <a:lnSpc>
                <a:spcPct val="150000"/>
              </a:lnSpc>
            </a:pPr>
            <a:r>
              <a:rPr lang="pt-PT" sz="2400" dirty="0" smtClean="0">
                <a:latin typeface="Folks-Light" panose="02000403020000020004" pitchFamily="2" charset="0"/>
              </a:rPr>
              <a:t>Fonte </a:t>
            </a:r>
            <a:r>
              <a:rPr lang="pt-PT" sz="2400" dirty="0">
                <a:latin typeface="Folks-Light" panose="02000403020000020004" pitchFamily="2" charset="0"/>
              </a:rPr>
              <a:t>de ferro</a:t>
            </a:r>
          </a:p>
          <a:p>
            <a:pPr algn="ctr">
              <a:lnSpc>
                <a:spcPct val="150000"/>
              </a:lnSpc>
            </a:pPr>
            <a:r>
              <a:rPr lang="pt-PT" sz="2400" dirty="0" smtClean="0">
                <a:latin typeface="Folks-Light" panose="02000403020000020004" pitchFamily="2" charset="0"/>
              </a:rPr>
              <a:t>Rico </a:t>
            </a:r>
            <a:r>
              <a:rPr lang="pt-PT" sz="2400" dirty="0">
                <a:latin typeface="Folks-Light" panose="02000403020000020004" pitchFamily="2" charset="0"/>
              </a:rPr>
              <a:t>em </a:t>
            </a:r>
            <a:r>
              <a:rPr lang="pt-PT" sz="2400" dirty="0" smtClean="0">
                <a:latin typeface="Folks-Light" panose="02000403020000020004" pitchFamily="2" charset="0"/>
              </a:rPr>
              <a:t>vitamina D</a:t>
            </a:r>
            <a:endParaRPr lang="pt-PT" sz="2400" dirty="0">
              <a:latin typeface="Folks-Light" panose="02000403020000020004" pitchFamily="2" charset="0"/>
            </a:endParaRPr>
          </a:p>
          <a:p>
            <a:pPr algn="ctr">
              <a:lnSpc>
                <a:spcPct val="150000"/>
              </a:lnSpc>
            </a:pPr>
            <a:r>
              <a:rPr lang="pt-PT" sz="2400" dirty="0" smtClean="0">
                <a:latin typeface="Folks-Light" panose="02000403020000020004" pitchFamily="2" charset="0"/>
              </a:rPr>
              <a:t>0</a:t>
            </a:r>
            <a:r>
              <a:rPr lang="pt-PT" sz="2400" dirty="0">
                <a:latin typeface="Folks-Light" panose="02000403020000020004" pitchFamily="2" charset="0"/>
              </a:rPr>
              <a:t>% de </a:t>
            </a:r>
            <a:r>
              <a:rPr lang="pt-PT" sz="2400" dirty="0" smtClean="0">
                <a:latin typeface="Folks-Light" panose="02000403020000020004" pitchFamily="2" charset="0"/>
              </a:rPr>
              <a:t>…</a:t>
            </a:r>
            <a:endParaRPr lang="pt-PT" sz="2400" dirty="0">
              <a:latin typeface="Folks-Light" panose="02000403020000020004" pitchFamily="2" charset="0"/>
            </a:endParaRPr>
          </a:p>
        </p:txBody>
      </p:sp>
      <p:sp>
        <p:nvSpPr>
          <p:cNvPr id="4" name="Retângulo 3"/>
          <p:cNvSpPr/>
          <p:nvPr/>
        </p:nvSpPr>
        <p:spPr>
          <a:xfrm>
            <a:off x="7826188" y="2568387"/>
            <a:ext cx="4365812" cy="35488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PT" sz="1900" dirty="0">
                <a:latin typeface="Folks-Light" panose="02000403020000020004" pitchFamily="2" charset="0"/>
              </a:rPr>
              <a:t>Sem adição de açúcares</a:t>
            </a:r>
          </a:p>
          <a:p>
            <a:pPr algn="ctr">
              <a:lnSpc>
                <a:spcPct val="150000"/>
              </a:lnSpc>
            </a:pPr>
            <a:r>
              <a:rPr lang="pt-PT" sz="1900" dirty="0">
                <a:latin typeface="Folks-Light" panose="02000403020000020004" pitchFamily="2" charset="0"/>
              </a:rPr>
              <a:t>Light</a:t>
            </a:r>
          </a:p>
          <a:p>
            <a:pPr algn="ctr">
              <a:lnSpc>
                <a:spcPct val="150000"/>
              </a:lnSpc>
            </a:pPr>
            <a:r>
              <a:rPr lang="pt-PT" sz="1900" dirty="0">
                <a:latin typeface="Folks-Light" panose="02000403020000020004" pitchFamily="2" charset="0"/>
              </a:rPr>
              <a:t>“A vitamina D contribui para níveis normais de cálcio no sangue”</a:t>
            </a:r>
          </a:p>
          <a:p>
            <a:pPr algn="ctr">
              <a:lnSpc>
                <a:spcPct val="150000"/>
              </a:lnSpc>
            </a:pPr>
            <a:r>
              <a:rPr lang="pt-PT" sz="1900" dirty="0">
                <a:latin typeface="Folks-Light" panose="02000403020000020004" pitchFamily="2" charset="0"/>
              </a:rPr>
              <a:t>“As proteínas contribuem para o crescimento da massa muscular</a:t>
            </a:r>
            <a:r>
              <a:rPr lang="pt-PT" sz="1900" dirty="0" smtClean="0">
                <a:latin typeface="Folks-Light" panose="02000403020000020004" pitchFamily="2" charset="0"/>
              </a:rPr>
              <a:t>”</a:t>
            </a:r>
            <a:endParaRPr lang="pt-PT" sz="1900" dirty="0">
              <a:latin typeface="Folks-Light" panose="02000403020000020004" pitchFamily="2" charset="0"/>
            </a:endParaRPr>
          </a:p>
        </p:txBody>
      </p:sp>
    </p:spTree>
    <p:extLst>
      <p:ext uri="{BB962C8B-B14F-4D97-AF65-F5344CB8AC3E}">
        <p14:creationId xmlns:p14="http://schemas.microsoft.com/office/powerpoint/2010/main" val="23728630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034322" y="2686665"/>
            <a:ext cx="7967587" cy="2585323"/>
          </a:xfrm>
          <a:prstGeom prst="rect">
            <a:avLst/>
          </a:prstGeom>
          <a:solidFill>
            <a:schemeClr val="accent5">
              <a:lumMod val="75000"/>
            </a:schemeClr>
          </a:solidFill>
        </p:spPr>
        <p:txBody>
          <a:bodyPr wrap="square" rtlCol="0">
            <a:spAutoFit/>
          </a:bodyPr>
          <a:lstStyle/>
          <a:p>
            <a:pPr lvl="0" algn="ctr">
              <a:lnSpc>
                <a:spcPct val="150000"/>
              </a:lnSpc>
            </a:pPr>
            <a:r>
              <a:rPr lang="pt-PT" sz="2400" b="1" i="1" dirty="0" smtClean="0">
                <a:solidFill>
                  <a:schemeClr val="bg1"/>
                </a:solidFill>
                <a:latin typeface="Folks-Light" panose="02000403020000020004" pitchFamily="2" charset="0"/>
              </a:rPr>
              <a:t>“</a:t>
            </a:r>
            <a:r>
              <a:rPr lang="pt-PT" sz="3600" b="1" i="1" dirty="0">
                <a:solidFill>
                  <a:schemeClr val="bg1"/>
                </a:solidFill>
                <a:latin typeface="Folks-Light" panose="02000403020000020004" pitchFamily="2" charset="0"/>
              </a:rPr>
              <a:t>Não devem </a:t>
            </a:r>
            <a:r>
              <a:rPr lang="pt-PT" sz="2400" i="1" dirty="0">
                <a:solidFill>
                  <a:schemeClr val="bg1"/>
                </a:solidFill>
                <a:latin typeface="Folks-Light" panose="02000403020000020004" pitchFamily="2" charset="0"/>
              </a:rPr>
              <a:t>atribuir ao género alimentício efeitos ou propriedades que não possua, ou sugerir que possui características especiais quando todos os similares as possuem</a:t>
            </a:r>
            <a:r>
              <a:rPr lang="pt-PT" sz="2400" i="1" dirty="0" smtClean="0">
                <a:solidFill>
                  <a:schemeClr val="bg1"/>
                </a:solidFill>
                <a:latin typeface="Folks-Light" panose="02000403020000020004" pitchFamily="2" charset="0"/>
              </a:rPr>
              <a:t>.”</a:t>
            </a:r>
          </a:p>
        </p:txBody>
      </p:sp>
      <p:grpSp>
        <p:nvGrpSpPr>
          <p:cNvPr id="5" name="Grupo 4"/>
          <p:cNvGrpSpPr/>
          <p:nvPr/>
        </p:nvGrpSpPr>
        <p:grpSpPr>
          <a:xfrm>
            <a:off x="-127140" y="-379964"/>
            <a:ext cx="2213231" cy="1932927"/>
            <a:chOff x="-98681" y="-418452"/>
            <a:chExt cx="2272741" cy="2018022"/>
          </a:xfrm>
        </p:grpSpPr>
        <p:pic>
          <p:nvPicPr>
            <p:cNvPr id="6"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7"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8" name="Título 1"/>
          <p:cNvSpPr txBox="1">
            <a:spLocks/>
          </p:cNvSpPr>
          <p:nvPr/>
        </p:nvSpPr>
        <p:spPr>
          <a:xfrm>
            <a:off x="1398493" y="-229252"/>
            <a:ext cx="10603416" cy="2528621"/>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6000" b="1" dirty="0" smtClean="0">
                <a:solidFill>
                  <a:schemeClr val="accent4"/>
                </a:solidFill>
                <a:latin typeface="Folks-Light" panose="02000403020000020004" pitchFamily="2" charset="0"/>
                <a:ea typeface="+mn-ea"/>
                <a:cs typeface="Intro Light"/>
              </a:rPr>
              <a:t>ALEGAÇÕES NUTRICIONAIS/ DE SAÚDE</a:t>
            </a:r>
            <a:endParaRPr lang="pt-PT" sz="6000" b="1" dirty="0">
              <a:solidFill>
                <a:schemeClr val="accent4"/>
              </a:solidFill>
              <a:latin typeface="Folks-Light" panose="02000403020000020004" pitchFamily="2" charset="0"/>
              <a:ea typeface="+mn-ea"/>
              <a:cs typeface="Intro Light"/>
            </a:endParaRPr>
          </a:p>
        </p:txBody>
      </p:sp>
      <p:grpSp>
        <p:nvGrpSpPr>
          <p:cNvPr id="3" name="Grupo 2"/>
          <p:cNvGrpSpPr/>
          <p:nvPr/>
        </p:nvGrpSpPr>
        <p:grpSpPr>
          <a:xfrm>
            <a:off x="671181" y="1450706"/>
            <a:ext cx="3363142" cy="4927681"/>
            <a:chOff x="671181" y="1450706"/>
            <a:chExt cx="3363142" cy="4927681"/>
          </a:xfrm>
        </p:grpSpPr>
        <p:pic>
          <p:nvPicPr>
            <p:cNvPr id="1030" name="Picture 6" descr="Resultado de imagem para iogurte magro indíce glicêm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81" y="1450706"/>
              <a:ext cx="3363142" cy="492768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856595" y="3914545"/>
              <a:ext cx="666205" cy="418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Oval 8"/>
            <p:cNvSpPr/>
            <p:nvPr/>
          </p:nvSpPr>
          <p:spPr>
            <a:xfrm>
              <a:off x="1011279" y="3705540"/>
              <a:ext cx="666205" cy="418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3161212" y="5773783"/>
              <a:ext cx="666205" cy="4180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29506673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965538" y="2562100"/>
            <a:ext cx="8226461" cy="954107"/>
          </a:xfrm>
          <a:prstGeom prst="rect">
            <a:avLst/>
          </a:prstGeom>
          <a:solidFill>
            <a:schemeClr val="accent5">
              <a:lumMod val="60000"/>
              <a:lumOff val="40000"/>
            </a:schemeClr>
          </a:solidFill>
        </p:spPr>
        <p:txBody>
          <a:bodyPr wrap="square" rtlCol="0">
            <a:spAutoFit/>
          </a:bodyPr>
          <a:lstStyle/>
          <a:p>
            <a:r>
              <a:rPr lang="pt-PT" sz="2800" b="1" dirty="0">
                <a:latin typeface="Folks-Light" panose="02000403020000020004" pitchFamily="2" charset="0"/>
              </a:rPr>
              <a:t>Redução da quantidade de um nutriente, em 30%, relativamente a um produto semelhante.</a:t>
            </a:r>
          </a:p>
        </p:txBody>
      </p:sp>
      <p:graphicFrame>
        <p:nvGraphicFramePr>
          <p:cNvPr id="10" name="Tabela 9"/>
          <p:cNvGraphicFramePr>
            <a:graphicFrameLocks noGrp="1"/>
          </p:cNvGraphicFramePr>
          <p:nvPr>
            <p:extLst>
              <p:ext uri="{D42A27DB-BD31-4B8C-83A1-F6EECF244321}">
                <p14:modId xmlns:p14="http://schemas.microsoft.com/office/powerpoint/2010/main" val="2266072797"/>
              </p:ext>
            </p:extLst>
          </p:nvPr>
        </p:nvGraphicFramePr>
        <p:xfrm>
          <a:off x="3783674" y="5308039"/>
          <a:ext cx="2054788" cy="1112520"/>
        </p:xfrm>
        <a:graphic>
          <a:graphicData uri="http://schemas.openxmlformats.org/drawingml/2006/table">
            <a:tbl>
              <a:tblPr firstRow="1" bandRow="1">
                <a:tableStyleId>{5940675A-B579-460E-94D1-54222C63F5DA}</a:tableStyleId>
              </a:tblPr>
              <a:tblGrid>
                <a:gridCol w="1027394"/>
                <a:gridCol w="1027394"/>
              </a:tblGrid>
              <a:tr h="370840">
                <a:tc>
                  <a:txBody>
                    <a:bodyPr/>
                    <a:lstStyle/>
                    <a:p>
                      <a:pPr algn="ctr"/>
                      <a:r>
                        <a:rPr lang="pt-PT" b="1" dirty="0" smtClean="0">
                          <a:solidFill>
                            <a:schemeClr val="tx1"/>
                          </a:solidFill>
                          <a:latin typeface="Folks-Light" panose="02000403020000020004" pitchFamily="2" charset="0"/>
                        </a:rPr>
                        <a:t>Energia</a:t>
                      </a:r>
                      <a:endParaRPr lang="pt-PT" b="1" dirty="0">
                        <a:solidFill>
                          <a:schemeClr val="tx1"/>
                        </a:solidFill>
                        <a:latin typeface="Folks-Light" panose="02000403020000020004" pitchFamily="2" charset="0"/>
                      </a:endParaRPr>
                    </a:p>
                  </a:txBody>
                  <a:tcPr>
                    <a:solidFill>
                      <a:schemeClr val="accent5">
                        <a:lumMod val="60000"/>
                        <a:lumOff val="40000"/>
                      </a:schemeClr>
                    </a:solidFill>
                  </a:tcPr>
                </a:tc>
                <a:tc>
                  <a:txBody>
                    <a:bodyPr/>
                    <a:lstStyle/>
                    <a:p>
                      <a:pPr algn="ctr"/>
                      <a:r>
                        <a:rPr lang="pt-PT" b="1" dirty="0" smtClean="0">
                          <a:latin typeface="Calibri" panose="020F0502020204030204" pitchFamily="34" charset="0"/>
                        </a:rPr>
                        <a:t>322kcal</a:t>
                      </a:r>
                      <a:endParaRPr lang="pt-PT" b="1" dirty="0">
                        <a:latin typeface="Calibri" panose="020F0502020204030204" pitchFamily="34" charset="0"/>
                      </a:endParaRPr>
                    </a:p>
                  </a:txBody>
                  <a:tcPr>
                    <a:solidFill>
                      <a:schemeClr val="accent5">
                        <a:lumMod val="40000"/>
                        <a:lumOff val="60000"/>
                      </a:schemeClr>
                    </a:solidFill>
                  </a:tcPr>
                </a:tc>
              </a:tr>
              <a:tr h="370840">
                <a:tc>
                  <a:txBody>
                    <a:bodyPr/>
                    <a:lstStyle/>
                    <a:p>
                      <a:pPr algn="ctr"/>
                      <a:r>
                        <a:rPr lang="pt-PT" b="1" dirty="0" smtClean="0">
                          <a:solidFill>
                            <a:schemeClr val="tx1"/>
                          </a:solidFill>
                          <a:latin typeface="Folks-Light" panose="02000403020000020004" pitchFamily="2" charset="0"/>
                        </a:rPr>
                        <a:t>HC</a:t>
                      </a:r>
                      <a:endParaRPr lang="pt-PT" b="1" dirty="0">
                        <a:solidFill>
                          <a:schemeClr val="tx1"/>
                        </a:solidFill>
                        <a:latin typeface="Folks-Light" panose="02000403020000020004" pitchFamily="2" charset="0"/>
                      </a:endParaRPr>
                    </a:p>
                  </a:txBody>
                  <a:tcPr>
                    <a:solidFill>
                      <a:schemeClr val="accent5">
                        <a:lumMod val="60000"/>
                        <a:lumOff val="40000"/>
                      </a:schemeClr>
                    </a:solidFill>
                  </a:tcPr>
                </a:tc>
                <a:tc>
                  <a:txBody>
                    <a:bodyPr/>
                    <a:lstStyle/>
                    <a:p>
                      <a:pPr algn="ctr"/>
                      <a:r>
                        <a:rPr lang="pt-PT" b="1" dirty="0" smtClean="0">
                          <a:latin typeface="Calibri" panose="020F0502020204030204" pitchFamily="34" charset="0"/>
                        </a:rPr>
                        <a:t>55g</a:t>
                      </a:r>
                      <a:endParaRPr lang="pt-PT" b="1" dirty="0">
                        <a:latin typeface="Calibri" panose="020F0502020204030204" pitchFamily="34" charset="0"/>
                      </a:endParaRPr>
                    </a:p>
                  </a:txBody>
                  <a:tcPr>
                    <a:solidFill>
                      <a:schemeClr val="accent5">
                        <a:lumMod val="40000"/>
                        <a:lumOff val="60000"/>
                      </a:schemeClr>
                    </a:solidFill>
                  </a:tcPr>
                </a:tc>
              </a:tr>
              <a:tr h="370840">
                <a:tc>
                  <a:txBody>
                    <a:bodyPr/>
                    <a:lstStyle/>
                    <a:p>
                      <a:pPr algn="ctr"/>
                      <a:r>
                        <a:rPr lang="pt-PT" b="1" dirty="0" smtClean="0">
                          <a:solidFill>
                            <a:schemeClr val="tx1"/>
                          </a:solidFill>
                          <a:latin typeface="Folks-Light" panose="02000403020000020004" pitchFamily="2" charset="0"/>
                        </a:rPr>
                        <a:t>Lípidos</a:t>
                      </a:r>
                      <a:endParaRPr lang="pt-PT" b="1" dirty="0">
                        <a:solidFill>
                          <a:schemeClr val="tx1"/>
                        </a:solidFill>
                        <a:latin typeface="Folks-Light" panose="02000403020000020004" pitchFamily="2" charset="0"/>
                      </a:endParaRPr>
                    </a:p>
                  </a:txBody>
                  <a:tcPr>
                    <a:solidFill>
                      <a:schemeClr val="accent5">
                        <a:lumMod val="60000"/>
                        <a:lumOff val="40000"/>
                      </a:schemeClr>
                    </a:solidFill>
                  </a:tcPr>
                </a:tc>
                <a:tc>
                  <a:txBody>
                    <a:bodyPr/>
                    <a:lstStyle/>
                    <a:p>
                      <a:pPr algn="ctr"/>
                      <a:r>
                        <a:rPr lang="pt-PT" b="1" dirty="0" smtClean="0">
                          <a:latin typeface="Calibri" panose="020F0502020204030204" pitchFamily="34" charset="0"/>
                        </a:rPr>
                        <a:t>8g</a:t>
                      </a:r>
                      <a:endParaRPr lang="pt-PT" b="1" dirty="0">
                        <a:latin typeface="Calibri" panose="020F0502020204030204" pitchFamily="34" charset="0"/>
                      </a:endParaRPr>
                    </a:p>
                  </a:txBody>
                  <a:tcPr>
                    <a:solidFill>
                      <a:schemeClr val="accent5">
                        <a:lumMod val="40000"/>
                        <a:lumOff val="60000"/>
                      </a:schemeClr>
                    </a:solidFill>
                  </a:tcPr>
                </a:tc>
              </a:tr>
            </a:tbl>
          </a:graphicData>
        </a:graphic>
      </p:graphicFrame>
      <p:graphicFrame>
        <p:nvGraphicFramePr>
          <p:cNvPr id="17" name="Tabela 16"/>
          <p:cNvGraphicFramePr>
            <a:graphicFrameLocks noGrp="1"/>
          </p:cNvGraphicFramePr>
          <p:nvPr>
            <p:extLst>
              <p:ext uri="{D42A27DB-BD31-4B8C-83A1-F6EECF244321}">
                <p14:modId xmlns:p14="http://schemas.microsoft.com/office/powerpoint/2010/main" val="2288246425"/>
              </p:ext>
            </p:extLst>
          </p:nvPr>
        </p:nvGraphicFramePr>
        <p:xfrm>
          <a:off x="9034988" y="5323237"/>
          <a:ext cx="2054788" cy="1112520"/>
        </p:xfrm>
        <a:graphic>
          <a:graphicData uri="http://schemas.openxmlformats.org/drawingml/2006/table">
            <a:tbl>
              <a:tblPr firstRow="1" bandRow="1">
                <a:tableStyleId>{5940675A-B579-460E-94D1-54222C63F5DA}</a:tableStyleId>
              </a:tblPr>
              <a:tblGrid>
                <a:gridCol w="1027394"/>
                <a:gridCol w="1027394"/>
              </a:tblGrid>
              <a:tr h="370840">
                <a:tc>
                  <a:txBody>
                    <a:bodyPr/>
                    <a:lstStyle/>
                    <a:p>
                      <a:pPr algn="ctr"/>
                      <a:r>
                        <a:rPr lang="pt-PT" b="1" dirty="0" smtClean="0">
                          <a:solidFill>
                            <a:schemeClr val="tx1"/>
                          </a:solidFill>
                          <a:latin typeface="Folks-Light" panose="02000403020000020004" pitchFamily="2" charset="0"/>
                        </a:rPr>
                        <a:t>Energia</a:t>
                      </a:r>
                      <a:endParaRPr lang="pt-PT" b="1" dirty="0">
                        <a:solidFill>
                          <a:schemeClr val="tx1"/>
                        </a:solidFill>
                        <a:latin typeface="Folks-Light" panose="02000403020000020004" pitchFamily="2" charset="0"/>
                      </a:endParaRPr>
                    </a:p>
                  </a:txBody>
                  <a:tcPr>
                    <a:solidFill>
                      <a:schemeClr val="accent5">
                        <a:lumMod val="40000"/>
                        <a:lumOff val="60000"/>
                      </a:schemeClr>
                    </a:solidFill>
                  </a:tcPr>
                </a:tc>
                <a:tc>
                  <a:txBody>
                    <a:bodyPr/>
                    <a:lstStyle/>
                    <a:p>
                      <a:pPr algn="ctr"/>
                      <a:r>
                        <a:rPr lang="pt-PT" b="1" dirty="0" smtClean="0">
                          <a:latin typeface="Calibri" panose="020F0502020204030204" pitchFamily="34" charset="0"/>
                        </a:rPr>
                        <a:t>279kcal</a:t>
                      </a:r>
                      <a:endParaRPr lang="pt-PT" b="1" dirty="0">
                        <a:latin typeface="Calibri" panose="020F0502020204030204" pitchFamily="34" charset="0"/>
                      </a:endParaRPr>
                    </a:p>
                  </a:txBody>
                  <a:tcPr>
                    <a:solidFill>
                      <a:schemeClr val="accent5">
                        <a:lumMod val="40000"/>
                        <a:lumOff val="60000"/>
                      </a:schemeClr>
                    </a:solidFill>
                  </a:tcPr>
                </a:tc>
              </a:tr>
              <a:tr h="370840">
                <a:tc>
                  <a:txBody>
                    <a:bodyPr/>
                    <a:lstStyle/>
                    <a:p>
                      <a:pPr algn="ctr"/>
                      <a:r>
                        <a:rPr lang="pt-PT" b="1" dirty="0" smtClean="0">
                          <a:solidFill>
                            <a:schemeClr val="tx1"/>
                          </a:solidFill>
                          <a:latin typeface="Folks-Light" panose="02000403020000020004" pitchFamily="2" charset="0"/>
                        </a:rPr>
                        <a:t>HC</a:t>
                      </a:r>
                      <a:endParaRPr lang="pt-PT" b="1" dirty="0">
                        <a:solidFill>
                          <a:schemeClr val="tx1"/>
                        </a:solidFill>
                        <a:latin typeface="Folks-Light" panose="02000403020000020004" pitchFamily="2" charset="0"/>
                      </a:endParaRPr>
                    </a:p>
                  </a:txBody>
                  <a:tcPr>
                    <a:solidFill>
                      <a:schemeClr val="accent5">
                        <a:lumMod val="40000"/>
                        <a:lumOff val="60000"/>
                      </a:schemeClr>
                    </a:solidFill>
                  </a:tcPr>
                </a:tc>
                <a:tc>
                  <a:txBody>
                    <a:bodyPr/>
                    <a:lstStyle/>
                    <a:p>
                      <a:pPr algn="ctr"/>
                      <a:r>
                        <a:rPr lang="pt-PT" b="1" dirty="0" smtClean="0">
                          <a:latin typeface="Calibri" panose="020F0502020204030204" pitchFamily="34" charset="0"/>
                        </a:rPr>
                        <a:t>60,4g</a:t>
                      </a:r>
                      <a:endParaRPr lang="pt-PT" b="1" dirty="0">
                        <a:latin typeface="Calibri" panose="020F0502020204030204" pitchFamily="34" charset="0"/>
                      </a:endParaRPr>
                    </a:p>
                  </a:txBody>
                  <a:tcPr>
                    <a:solidFill>
                      <a:schemeClr val="accent5">
                        <a:lumMod val="40000"/>
                        <a:lumOff val="60000"/>
                      </a:schemeClr>
                    </a:solidFill>
                  </a:tcPr>
                </a:tc>
              </a:tr>
              <a:tr h="370840">
                <a:tc>
                  <a:txBody>
                    <a:bodyPr/>
                    <a:lstStyle/>
                    <a:p>
                      <a:pPr algn="ctr"/>
                      <a:r>
                        <a:rPr lang="pt-PT" b="1" dirty="0" smtClean="0">
                          <a:solidFill>
                            <a:schemeClr val="tx1"/>
                          </a:solidFill>
                          <a:latin typeface="Folks-Light" panose="02000403020000020004" pitchFamily="2" charset="0"/>
                        </a:rPr>
                        <a:t>Lípidos</a:t>
                      </a:r>
                      <a:endParaRPr lang="pt-PT" b="1" dirty="0">
                        <a:solidFill>
                          <a:schemeClr val="tx1"/>
                        </a:solidFill>
                        <a:latin typeface="Folks-Light" panose="02000403020000020004" pitchFamily="2" charset="0"/>
                      </a:endParaRPr>
                    </a:p>
                  </a:txBody>
                  <a:tcPr>
                    <a:solidFill>
                      <a:schemeClr val="accent5">
                        <a:lumMod val="40000"/>
                        <a:lumOff val="60000"/>
                      </a:schemeClr>
                    </a:solidFill>
                  </a:tcPr>
                </a:tc>
                <a:tc>
                  <a:txBody>
                    <a:bodyPr/>
                    <a:lstStyle/>
                    <a:p>
                      <a:pPr algn="ctr"/>
                      <a:r>
                        <a:rPr lang="pt-PT" b="1" dirty="0" smtClean="0">
                          <a:latin typeface="Calibri" panose="020F0502020204030204" pitchFamily="34" charset="0"/>
                        </a:rPr>
                        <a:t>0,2g</a:t>
                      </a:r>
                      <a:endParaRPr lang="pt-PT" b="1" dirty="0">
                        <a:latin typeface="Calibri" panose="020F0502020204030204" pitchFamily="34" charset="0"/>
                      </a:endParaRPr>
                    </a:p>
                  </a:txBody>
                  <a:tcPr>
                    <a:solidFill>
                      <a:schemeClr val="accent5">
                        <a:lumMod val="40000"/>
                        <a:lumOff val="60000"/>
                      </a:schemeClr>
                    </a:solidFill>
                  </a:tcPr>
                </a:tc>
              </a:tr>
            </a:tbl>
          </a:graphicData>
        </a:graphic>
      </p:graphicFrame>
      <p:sp>
        <p:nvSpPr>
          <p:cNvPr id="11" name="Título 1"/>
          <p:cNvSpPr txBox="1">
            <a:spLocks/>
          </p:cNvSpPr>
          <p:nvPr/>
        </p:nvSpPr>
        <p:spPr>
          <a:xfrm>
            <a:off x="786685" y="-107175"/>
            <a:ext cx="11181639" cy="224419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6000" b="1" dirty="0" smtClean="0">
                <a:solidFill>
                  <a:schemeClr val="accent4"/>
                </a:solidFill>
                <a:latin typeface="Folks-Light" panose="02000403020000020004" pitchFamily="2" charset="0"/>
                <a:ea typeface="+mn-ea"/>
                <a:cs typeface="Intro Light"/>
              </a:rPr>
              <a:t>ALEGAÇÕES NUTRICIONAIS/ DE SAÚDE</a:t>
            </a:r>
            <a:endParaRPr lang="pt-PT" sz="6000" b="1" dirty="0">
              <a:solidFill>
                <a:schemeClr val="accent4"/>
              </a:solidFill>
              <a:latin typeface="Folks-Light" panose="02000403020000020004" pitchFamily="2" charset="0"/>
              <a:ea typeface="+mn-ea"/>
              <a:cs typeface="Intro Light"/>
            </a:endParaRPr>
          </a:p>
        </p:txBody>
      </p:sp>
      <p:grpSp>
        <p:nvGrpSpPr>
          <p:cNvPr id="13" name="Grupo 12"/>
          <p:cNvGrpSpPr/>
          <p:nvPr/>
        </p:nvGrpSpPr>
        <p:grpSpPr>
          <a:xfrm>
            <a:off x="-127140" y="-379964"/>
            <a:ext cx="2213231" cy="1932927"/>
            <a:chOff x="-98681" y="-418452"/>
            <a:chExt cx="2272741" cy="2018022"/>
          </a:xfrm>
        </p:grpSpPr>
        <p:pic>
          <p:nvPicPr>
            <p:cNvPr id="14"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5"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7" name="Grupo 6"/>
          <p:cNvGrpSpPr/>
          <p:nvPr/>
        </p:nvGrpSpPr>
        <p:grpSpPr>
          <a:xfrm>
            <a:off x="525901" y="2552761"/>
            <a:ext cx="3120380" cy="953036"/>
            <a:chOff x="1909041" y="1839975"/>
            <a:chExt cx="3120380" cy="953036"/>
          </a:xfrm>
        </p:grpSpPr>
        <p:sp>
          <p:nvSpPr>
            <p:cNvPr id="2" name="CaixaDeTexto 1"/>
            <p:cNvSpPr txBox="1"/>
            <p:nvPr/>
          </p:nvSpPr>
          <p:spPr>
            <a:xfrm>
              <a:off x="2113209" y="2000933"/>
              <a:ext cx="2916212" cy="584775"/>
            </a:xfrm>
            <a:prstGeom prst="rect">
              <a:avLst/>
            </a:prstGeom>
            <a:noFill/>
          </p:spPr>
          <p:txBody>
            <a:bodyPr wrap="square" rtlCol="0">
              <a:spAutoFit/>
            </a:bodyPr>
            <a:lstStyle/>
            <a:p>
              <a:r>
                <a:rPr lang="pt-PT" sz="3200" b="1" dirty="0">
                  <a:latin typeface="Folks-Light" panose="02000403020000020004" pitchFamily="2" charset="0"/>
                </a:rPr>
                <a:t>Light ou Magro</a:t>
              </a:r>
            </a:p>
          </p:txBody>
        </p:sp>
        <p:sp>
          <p:nvSpPr>
            <p:cNvPr id="3" name="Retângulo de cantos arredondados 2"/>
            <p:cNvSpPr/>
            <p:nvPr/>
          </p:nvSpPr>
          <p:spPr>
            <a:xfrm>
              <a:off x="1909041" y="1839975"/>
              <a:ext cx="3012802" cy="953036"/>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5" name="Grupo 4"/>
          <p:cNvGrpSpPr/>
          <p:nvPr/>
        </p:nvGrpSpPr>
        <p:grpSpPr>
          <a:xfrm>
            <a:off x="1242180" y="3988366"/>
            <a:ext cx="2541494" cy="2765170"/>
            <a:chOff x="1242180" y="3988366"/>
            <a:chExt cx="2541494" cy="2765170"/>
          </a:xfrm>
        </p:grpSpPr>
        <p:pic>
          <p:nvPicPr>
            <p:cNvPr id="6" name="Picture 2" descr="https://www.nestle.pt/SaboreiaaVida/Produtos/Culinarios/LeiteCondensado/PublishingImages/268x249_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180" y="3988366"/>
              <a:ext cx="2541494" cy="276517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858454" y="4296589"/>
              <a:ext cx="1250506" cy="575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8" name="Grupo 7"/>
          <p:cNvGrpSpPr/>
          <p:nvPr/>
        </p:nvGrpSpPr>
        <p:grpSpPr>
          <a:xfrm>
            <a:off x="6377505" y="3912781"/>
            <a:ext cx="2564789" cy="2790516"/>
            <a:chOff x="6377505" y="3912781"/>
            <a:chExt cx="2564789" cy="2790516"/>
          </a:xfrm>
        </p:grpSpPr>
        <p:pic>
          <p:nvPicPr>
            <p:cNvPr id="1028" name="Picture 4" descr="https://www.nestle.pt/SaboreiaaVida/Produtos/Culinarios/LeiteCondensado/PublishingImages/268x249_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7505" y="3912781"/>
              <a:ext cx="2564789" cy="279051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7034646" y="4170982"/>
              <a:ext cx="1250506" cy="575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841764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612189" y="1919796"/>
            <a:ext cx="988452" cy="953036"/>
            <a:chOff x="612189" y="2438257"/>
            <a:chExt cx="988452" cy="953036"/>
          </a:xfrm>
        </p:grpSpPr>
        <p:sp>
          <p:nvSpPr>
            <p:cNvPr id="2" name="CaixaDeTexto 1"/>
            <p:cNvSpPr txBox="1"/>
            <p:nvPr/>
          </p:nvSpPr>
          <p:spPr>
            <a:xfrm>
              <a:off x="660484" y="2622387"/>
              <a:ext cx="891861" cy="584775"/>
            </a:xfrm>
            <a:prstGeom prst="rect">
              <a:avLst/>
            </a:prstGeom>
            <a:noFill/>
          </p:spPr>
          <p:txBody>
            <a:bodyPr wrap="square" rtlCol="0">
              <a:spAutoFit/>
            </a:bodyPr>
            <a:lstStyle/>
            <a:p>
              <a:pPr algn="ctr"/>
              <a:r>
                <a:rPr lang="pt-PT" sz="3200" b="1" dirty="0">
                  <a:latin typeface="Calibri" panose="020F0502020204030204" pitchFamily="34" charset="0"/>
                </a:rPr>
                <a:t>0%</a:t>
              </a:r>
            </a:p>
          </p:txBody>
        </p:sp>
        <p:sp>
          <p:nvSpPr>
            <p:cNvPr id="3" name="Retângulo de cantos arredondados 2"/>
            <p:cNvSpPr/>
            <p:nvPr/>
          </p:nvSpPr>
          <p:spPr>
            <a:xfrm>
              <a:off x="612189" y="2438257"/>
              <a:ext cx="988452" cy="953036"/>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 name="CaixaDeTexto 3"/>
          <p:cNvSpPr txBox="1"/>
          <p:nvPr/>
        </p:nvSpPr>
        <p:spPr>
          <a:xfrm>
            <a:off x="1704086" y="2334223"/>
            <a:ext cx="10264238" cy="1077218"/>
          </a:xfrm>
          <a:prstGeom prst="rect">
            <a:avLst/>
          </a:prstGeom>
          <a:solidFill>
            <a:schemeClr val="accent4"/>
          </a:solidFill>
        </p:spPr>
        <p:txBody>
          <a:bodyPr wrap="square" rtlCol="0">
            <a:spAutoFit/>
          </a:bodyPr>
          <a:lstStyle/>
          <a:p>
            <a:r>
              <a:rPr lang="pt-PT" sz="3200" b="1" dirty="0">
                <a:latin typeface="Folks-Light" panose="02000403020000020004" pitchFamily="2" charset="0"/>
              </a:rPr>
              <a:t>Produto com 0% de um nutriente. Tem de dizer qual o nutriente.</a:t>
            </a:r>
          </a:p>
        </p:txBody>
      </p:sp>
      <p:sp>
        <p:nvSpPr>
          <p:cNvPr id="14" name="CaixaDeTexto 13"/>
          <p:cNvSpPr txBox="1"/>
          <p:nvPr/>
        </p:nvSpPr>
        <p:spPr>
          <a:xfrm>
            <a:off x="4419413" y="4959702"/>
            <a:ext cx="1176981" cy="707886"/>
          </a:xfrm>
          <a:prstGeom prst="rect">
            <a:avLst/>
          </a:prstGeom>
          <a:noFill/>
        </p:spPr>
        <p:txBody>
          <a:bodyPr wrap="square" rtlCol="0">
            <a:spAutoFit/>
          </a:bodyPr>
          <a:lstStyle/>
          <a:p>
            <a:pPr algn="ctr"/>
            <a:r>
              <a:rPr lang="pt-PT" sz="2000" dirty="0">
                <a:latin typeface="Folks-Light" panose="02000403020000020004" pitchFamily="2" charset="0"/>
              </a:rPr>
              <a:t>Gelatina Normal</a:t>
            </a:r>
          </a:p>
        </p:txBody>
      </p:sp>
      <p:sp>
        <p:nvSpPr>
          <p:cNvPr id="15" name="CaixaDeTexto 14"/>
          <p:cNvSpPr txBox="1"/>
          <p:nvPr/>
        </p:nvSpPr>
        <p:spPr>
          <a:xfrm>
            <a:off x="8954710" y="4990479"/>
            <a:ext cx="1566220" cy="646331"/>
          </a:xfrm>
          <a:prstGeom prst="rect">
            <a:avLst/>
          </a:prstGeom>
          <a:noFill/>
        </p:spPr>
        <p:txBody>
          <a:bodyPr wrap="square" rtlCol="0">
            <a:spAutoFit/>
          </a:bodyPr>
          <a:lstStyle/>
          <a:p>
            <a:pPr algn="ctr"/>
            <a:r>
              <a:rPr lang="pt-PT" dirty="0">
                <a:latin typeface="Folks-Light" panose="02000403020000020004" pitchFamily="2" charset="0"/>
              </a:rPr>
              <a:t>Gelatina com 0% de gordura</a:t>
            </a:r>
          </a:p>
        </p:txBody>
      </p:sp>
      <p:graphicFrame>
        <p:nvGraphicFramePr>
          <p:cNvPr id="17" name="Tabela 16"/>
          <p:cNvGraphicFramePr>
            <a:graphicFrameLocks noGrp="1"/>
          </p:cNvGraphicFramePr>
          <p:nvPr>
            <p:extLst>
              <p:ext uri="{D42A27DB-BD31-4B8C-83A1-F6EECF244321}">
                <p14:modId xmlns:p14="http://schemas.microsoft.com/office/powerpoint/2010/main" val="1929461076"/>
              </p:ext>
            </p:extLst>
          </p:nvPr>
        </p:nvGraphicFramePr>
        <p:xfrm>
          <a:off x="3913948" y="5819798"/>
          <a:ext cx="2054788" cy="741680"/>
        </p:xfrm>
        <a:graphic>
          <a:graphicData uri="http://schemas.openxmlformats.org/drawingml/2006/table">
            <a:tbl>
              <a:tblPr firstRow="1" bandRow="1">
                <a:tableStyleId>{5940675A-B579-460E-94D1-54222C63F5DA}</a:tableStyleId>
              </a:tblPr>
              <a:tblGrid>
                <a:gridCol w="1027394"/>
                <a:gridCol w="1027394"/>
              </a:tblGrid>
              <a:tr h="370840">
                <a:tc>
                  <a:txBody>
                    <a:bodyPr/>
                    <a:lstStyle/>
                    <a:p>
                      <a:pPr algn="ctr"/>
                      <a:r>
                        <a:rPr lang="pt-PT" b="1" dirty="0" smtClean="0">
                          <a:solidFill>
                            <a:schemeClr val="bg1"/>
                          </a:solidFill>
                          <a:latin typeface="Calibri" panose="020F0502020204030204" pitchFamily="34" charset="0"/>
                        </a:rPr>
                        <a:t>Energia</a:t>
                      </a:r>
                      <a:endParaRPr lang="pt-PT" b="1" dirty="0">
                        <a:solidFill>
                          <a:schemeClr val="bg1"/>
                        </a:solidFill>
                        <a:latin typeface="Calibri" panose="020F0502020204030204" pitchFamily="34" charset="0"/>
                      </a:endParaRPr>
                    </a:p>
                  </a:txBody>
                  <a:tcPr>
                    <a:solidFill>
                      <a:srgbClr val="C00000"/>
                    </a:solidFill>
                  </a:tcPr>
                </a:tc>
                <a:tc>
                  <a:txBody>
                    <a:bodyPr/>
                    <a:lstStyle/>
                    <a:p>
                      <a:pPr algn="ctr"/>
                      <a:r>
                        <a:rPr lang="pt-PT" b="1" dirty="0" smtClean="0">
                          <a:latin typeface="Calibri" panose="020F0502020204030204" pitchFamily="34" charset="0"/>
                        </a:rPr>
                        <a:t>380kcal</a:t>
                      </a:r>
                      <a:endParaRPr lang="pt-PT" b="1" dirty="0">
                        <a:latin typeface="Calibri" panose="020F0502020204030204" pitchFamily="34" charset="0"/>
                      </a:endParaRPr>
                    </a:p>
                  </a:txBody>
                  <a:tcPr/>
                </a:tc>
              </a:tr>
              <a:tr h="370840">
                <a:tc>
                  <a:txBody>
                    <a:bodyPr/>
                    <a:lstStyle/>
                    <a:p>
                      <a:pPr algn="ctr"/>
                      <a:r>
                        <a:rPr lang="pt-PT" b="1" dirty="0" smtClean="0">
                          <a:solidFill>
                            <a:schemeClr val="bg1"/>
                          </a:solidFill>
                          <a:latin typeface="Calibri" panose="020F0502020204030204" pitchFamily="34" charset="0"/>
                        </a:rPr>
                        <a:t>Lípidos</a:t>
                      </a:r>
                      <a:endParaRPr lang="pt-PT" b="1" dirty="0">
                        <a:solidFill>
                          <a:schemeClr val="bg1"/>
                        </a:solidFill>
                        <a:latin typeface="Calibri" panose="020F0502020204030204" pitchFamily="34" charset="0"/>
                      </a:endParaRPr>
                    </a:p>
                  </a:txBody>
                  <a:tcPr>
                    <a:solidFill>
                      <a:srgbClr val="C00000"/>
                    </a:solidFill>
                  </a:tcPr>
                </a:tc>
                <a:tc>
                  <a:txBody>
                    <a:bodyPr/>
                    <a:lstStyle/>
                    <a:p>
                      <a:pPr algn="ctr"/>
                      <a:r>
                        <a:rPr lang="pt-PT" b="1" dirty="0" smtClean="0">
                          <a:latin typeface="Calibri" panose="020F0502020204030204" pitchFamily="34" charset="0"/>
                        </a:rPr>
                        <a:t>0g</a:t>
                      </a:r>
                      <a:endParaRPr lang="pt-PT" b="1" dirty="0">
                        <a:latin typeface="Calibri" panose="020F0502020204030204" pitchFamily="34" charset="0"/>
                      </a:endParaRPr>
                    </a:p>
                  </a:txBody>
                  <a:tcPr/>
                </a:tc>
              </a:tr>
            </a:tbl>
          </a:graphicData>
        </a:graphic>
      </p:graphicFrame>
      <p:graphicFrame>
        <p:nvGraphicFramePr>
          <p:cNvPr id="18" name="Tabela 17"/>
          <p:cNvGraphicFramePr>
            <a:graphicFrameLocks noGrp="1"/>
          </p:cNvGraphicFramePr>
          <p:nvPr>
            <p:extLst>
              <p:ext uri="{D42A27DB-BD31-4B8C-83A1-F6EECF244321}">
                <p14:modId xmlns:p14="http://schemas.microsoft.com/office/powerpoint/2010/main" val="2002828476"/>
              </p:ext>
            </p:extLst>
          </p:nvPr>
        </p:nvGraphicFramePr>
        <p:xfrm>
          <a:off x="8625373" y="5817558"/>
          <a:ext cx="2054788" cy="741680"/>
        </p:xfrm>
        <a:graphic>
          <a:graphicData uri="http://schemas.openxmlformats.org/drawingml/2006/table">
            <a:tbl>
              <a:tblPr firstRow="1" bandRow="1">
                <a:tableStyleId>{5940675A-B579-460E-94D1-54222C63F5DA}</a:tableStyleId>
              </a:tblPr>
              <a:tblGrid>
                <a:gridCol w="1027394"/>
                <a:gridCol w="1027394"/>
              </a:tblGrid>
              <a:tr h="370840">
                <a:tc>
                  <a:txBody>
                    <a:bodyPr/>
                    <a:lstStyle/>
                    <a:p>
                      <a:pPr algn="ctr"/>
                      <a:r>
                        <a:rPr lang="pt-PT" b="1" dirty="0" smtClean="0">
                          <a:solidFill>
                            <a:schemeClr val="bg1"/>
                          </a:solidFill>
                          <a:latin typeface="Calibri" panose="020F0502020204030204" pitchFamily="34" charset="0"/>
                        </a:rPr>
                        <a:t>Energia</a:t>
                      </a:r>
                      <a:endParaRPr lang="pt-PT" b="1" dirty="0">
                        <a:solidFill>
                          <a:schemeClr val="bg1"/>
                        </a:solidFill>
                        <a:latin typeface="Calibri" panose="020F0502020204030204" pitchFamily="34" charset="0"/>
                      </a:endParaRPr>
                    </a:p>
                  </a:txBody>
                  <a:tcPr>
                    <a:solidFill>
                      <a:srgbClr val="C00000"/>
                    </a:solidFill>
                  </a:tcPr>
                </a:tc>
                <a:tc>
                  <a:txBody>
                    <a:bodyPr/>
                    <a:lstStyle/>
                    <a:p>
                      <a:pPr algn="ctr"/>
                      <a:r>
                        <a:rPr lang="pt-PT" b="1" dirty="0" smtClean="0">
                          <a:latin typeface="Calibri" panose="020F0502020204030204" pitchFamily="34" charset="0"/>
                        </a:rPr>
                        <a:t>380kcal</a:t>
                      </a:r>
                      <a:endParaRPr lang="pt-PT" b="1" dirty="0">
                        <a:latin typeface="Calibri" panose="020F0502020204030204" pitchFamily="34" charset="0"/>
                      </a:endParaRPr>
                    </a:p>
                  </a:txBody>
                  <a:tcPr/>
                </a:tc>
              </a:tr>
              <a:tr h="370840">
                <a:tc>
                  <a:txBody>
                    <a:bodyPr/>
                    <a:lstStyle/>
                    <a:p>
                      <a:pPr algn="ctr"/>
                      <a:r>
                        <a:rPr lang="pt-PT" b="1" dirty="0" smtClean="0">
                          <a:solidFill>
                            <a:schemeClr val="bg1"/>
                          </a:solidFill>
                          <a:latin typeface="Calibri" panose="020F0502020204030204" pitchFamily="34" charset="0"/>
                        </a:rPr>
                        <a:t>Lípidos</a:t>
                      </a:r>
                      <a:endParaRPr lang="pt-PT" b="1" dirty="0">
                        <a:solidFill>
                          <a:schemeClr val="bg1"/>
                        </a:solidFill>
                        <a:latin typeface="Calibri" panose="020F0502020204030204" pitchFamily="34" charset="0"/>
                      </a:endParaRPr>
                    </a:p>
                  </a:txBody>
                  <a:tcPr>
                    <a:solidFill>
                      <a:srgbClr val="C00000"/>
                    </a:solidFill>
                  </a:tcPr>
                </a:tc>
                <a:tc>
                  <a:txBody>
                    <a:bodyPr/>
                    <a:lstStyle/>
                    <a:p>
                      <a:pPr algn="ctr"/>
                      <a:r>
                        <a:rPr lang="pt-PT" b="1" dirty="0" smtClean="0">
                          <a:latin typeface="Calibri" panose="020F0502020204030204" pitchFamily="34" charset="0"/>
                        </a:rPr>
                        <a:t>0g</a:t>
                      </a:r>
                      <a:endParaRPr lang="pt-PT" b="1" dirty="0">
                        <a:latin typeface="Calibri" panose="020F0502020204030204" pitchFamily="34" charset="0"/>
                      </a:endParaRPr>
                    </a:p>
                  </a:txBody>
                  <a:tcPr/>
                </a:tc>
              </a:tr>
            </a:tbl>
          </a:graphicData>
        </a:graphic>
      </p:graphicFrame>
      <p:sp>
        <p:nvSpPr>
          <p:cNvPr id="13" name="Título 1"/>
          <p:cNvSpPr txBox="1">
            <a:spLocks/>
          </p:cNvSpPr>
          <p:nvPr/>
        </p:nvSpPr>
        <p:spPr>
          <a:xfrm>
            <a:off x="979475" y="-174419"/>
            <a:ext cx="11181639" cy="2260650"/>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6000" b="1" dirty="0" smtClean="0">
                <a:solidFill>
                  <a:schemeClr val="accent4"/>
                </a:solidFill>
                <a:latin typeface="Folks-Light" panose="02000403020000020004" pitchFamily="2" charset="0"/>
                <a:ea typeface="+mn-ea"/>
                <a:cs typeface="Intro Light"/>
              </a:rPr>
              <a:t>ALEGAÇÕES NUTRICIONAIS/ DE SAÚDE</a:t>
            </a:r>
            <a:endParaRPr lang="pt-PT" sz="6000" b="1" dirty="0">
              <a:solidFill>
                <a:schemeClr val="accent4"/>
              </a:solidFill>
              <a:latin typeface="Folks-Light" panose="02000403020000020004" pitchFamily="2" charset="0"/>
              <a:ea typeface="+mn-ea"/>
              <a:cs typeface="Intro Light"/>
            </a:endParaRPr>
          </a:p>
        </p:txBody>
      </p:sp>
      <p:grpSp>
        <p:nvGrpSpPr>
          <p:cNvPr id="19" name="Grupo 18"/>
          <p:cNvGrpSpPr/>
          <p:nvPr/>
        </p:nvGrpSpPr>
        <p:grpSpPr>
          <a:xfrm>
            <a:off x="-127140" y="-379964"/>
            <a:ext cx="2213231" cy="1932927"/>
            <a:chOff x="-98681" y="-418452"/>
            <a:chExt cx="2272741" cy="2018022"/>
          </a:xfrm>
        </p:grpSpPr>
        <p:pic>
          <p:nvPicPr>
            <p:cNvPr id="20"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21"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7" name="Grupo 6"/>
          <p:cNvGrpSpPr/>
          <p:nvPr/>
        </p:nvGrpSpPr>
        <p:grpSpPr>
          <a:xfrm>
            <a:off x="786685" y="4004258"/>
            <a:ext cx="2991227" cy="2557220"/>
            <a:chOff x="786685" y="4004258"/>
            <a:chExt cx="2991227" cy="2557220"/>
          </a:xfrm>
        </p:grpSpPr>
        <p:pic>
          <p:nvPicPr>
            <p:cNvPr id="27650" name="Picture 2" descr="http://2.bp.blogspot.com/-tryHAJUAoqc/TWaAtrXbN2I/AAAAAAAACuA/4hcJRLjhL-A/s1600/gelatina+royal.jpg">
              <a:hlinkClick r:id="rId5"/>
            </p:cNvPr>
            <p:cNvPicPr>
              <a:picLocks noChangeAspect="1" noChangeArrowheads="1"/>
            </p:cNvPicPr>
            <p:nvPr/>
          </p:nvPicPr>
          <p:blipFill>
            <a:blip r:embed="rId6"/>
            <a:srcRect/>
            <a:stretch>
              <a:fillRect/>
            </a:stretch>
          </p:blipFill>
          <p:spPr bwMode="auto">
            <a:xfrm>
              <a:off x="790424" y="4004258"/>
              <a:ext cx="2987488" cy="2557220"/>
            </a:xfrm>
            <a:prstGeom prst="rect">
              <a:avLst/>
            </a:prstGeom>
            <a:noFill/>
          </p:spPr>
        </p:pic>
        <p:sp>
          <p:nvSpPr>
            <p:cNvPr id="5" name="Fluxograma: introdução manual 4"/>
            <p:cNvSpPr/>
            <p:nvPr/>
          </p:nvSpPr>
          <p:spPr>
            <a:xfrm>
              <a:off x="786685" y="4004258"/>
              <a:ext cx="1299406" cy="1045029"/>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8" name="Grupo 7"/>
          <p:cNvGrpSpPr/>
          <p:nvPr/>
        </p:nvGrpSpPr>
        <p:grpSpPr>
          <a:xfrm>
            <a:off x="6371054" y="4192701"/>
            <a:ext cx="2424425" cy="2636142"/>
            <a:chOff x="6371054" y="4192701"/>
            <a:chExt cx="2424425" cy="2636142"/>
          </a:xfrm>
        </p:grpSpPr>
        <p:pic>
          <p:nvPicPr>
            <p:cNvPr id="2054" name="Picture 6" descr="https://encrypted-tbn1.gstatic.com/images?q=tbn:ANd9GcT1oB17W4YSleGYJTmz-Y--j0FiC838FtmjnQVsnIW7AuHPMdgC8aiVLBx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1054" y="4192701"/>
              <a:ext cx="2424425" cy="2636142"/>
            </a:xfrm>
            <a:prstGeom prst="rect">
              <a:avLst/>
            </a:prstGeom>
            <a:noFill/>
            <a:extLst>
              <a:ext uri="{909E8E84-426E-40DD-AFC4-6F175D3DCCD1}">
                <a14:hiddenFill xmlns:a14="http://schemas.microsoft.com/office/drawing/2010/main">
                  <a:solidFill>
                    <a:srgbClr val="FFFFFF"/>
                  </a:solidFill>
                </a14:hiddenFill>
              </a:ext>
            </a:extLst>
          </p:spPr>
        </p:pic>
        <p:sp>
          <p:nvSpPr>
            <p:cNvPr id="22" name="Fluxograma: introdução manual 21"/>
            <p:cNvSpPr/>
            <p:nvPr/>
          </p:nvSpPr>
          <p:spPr>
            <a:xfrm>
              <a:off x="6836205" y="4526772"/>
              <a:ext cx="805566" cy="633057"/>
            </a:xfrm>
            <a:prstGeom prst="flowChartManualInp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474723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85778" y="4847293"/>
            <a:ext cx="3000624" cy="1077218"/>
          </a:xfrm>
          <a:prstGeom prst="rect">
            <a:avLst/>
          </a:prstGeom>
          <a:noFill/>
        </p:spPr>
        <p:txBody>
          <a:bodyPr wrap="square" rtlCol="0">
            <a:spAutoFit/>
          </a:bodyPr>
          <a:lstStyle/>
          <a:p>
            <a:pPr algn="ctr"/>
            <a:r>
              <a:rPr lang="pt-PT" sz="3200" b="1" dirty="0">
                <a:latin typeface="Folks-Light" panose="02000403020000020004" pitchFamily="2" charset="0"/>
              </a:rPr>
              <a:t>Sem adição de açúcar</a:t>
            </a:r>
          </a:p>
        </p:txBody>
      </p:sp>
      <p:sp>
        <p:nvSpPr>
          <p:cNvPr id="4" name="CaixaDeTexto 3"/>
          <p:cNvSpPr txBox="1"/>
          <p:nvPr/>
        </p:nvSpPr>
        <p:spPr>
          <a:xfrm>
            <a:off x="421917" y="6142290"/>
            <a:ext cx="11667744" cy="523220"/>
          </a:xfrm>
          <a:prstGeom prst="rect">
            <a:avLst/>
          </a:prstGeom>
          <a:solidFill>
            <a:schemeClr val="accent5"/>
          </a:solidFill>
        </p:spPr>
        <p:txBody>
          <a:bodyPr wrap="square" rtlCol="0">
            <a:spAutoFit/>
          </a:bodyPr>
          <a:lstStyle/>
          <a:p>
            <a:r>
              <a:rPr lang="pt-PT" sz="2800" b="1" dirty="0">
                <a:solidFill>
                  <a:schemeClr val="bg1"/>
                </a:solidFill>
                <a:latin typeface="Folks-Light" panose="02000403020000020004" pitchFamily="2" charset="0"/>
              </a:rPr>
              <a:t>Um produto com esta indicação no rótulo, não apresenta açúcares adicionados.</a:t>
            </a:r>
          </a:p>
        </p:txBody>
      </p:sp>
      <p:sp>
        <p:nvSpPr>
          <p:cNvPr id="20" name="Título 1"/>
          <p:cNvSpPr txBox="1">
            <a:spLocks/>
          </p:cNvSpPr>
          <p:nvPr/>
        </p:nvSpPr>
        <p:spPr>
          <a:xfrm>
            <a:off x="786685" y="-106959"/>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800" b="1" dirty="0" smtClean="0">
                <a:solidFill>
                  <a:schemeClr val="accent4"/>
                </a:solidFill>
                <a:latin typeface="Folks-Light" panose="02000403020000020004" pitchFamily="2" charset="0"/>
                <a:ea typeface="+mn-ea"/>
                <a:cs typeface="Intro Light"/>
              </a:rPr>
              <a:t>ALEGAÇÕES NUTRICIONAIS/ DE SAÚDE</a:t>
            </a:r>
            <a:endParaRPr lang="pt-PT" sz="4800" b="1" dirty="0">
              <a:solidFill>
                <a:schemeClr val="accent4"/>
              </a:solidFill>
              <a:latin typeface="Folks-Light" panose="02000403020000020004" pitchFamily="2" charset="0"/>
              <a:ea typeface="+mn-ea"/>
              <a:cs typeface="Intro Light"/>
            </a:endParaRPr>
          </a:p>
        </p:txBody>
      </p:sp>
      <p:grpSp>
        <p:nvGrpSpPr>
          <p:cNvPr id="21" name="Grupo 20"/>
          <p:cNvGrpSpPr/>
          <p:nvPr/>
        </p:nvGrpSpPr>
        <p:grpSpPr>
          <a:xfrm>
            <a:off x="-127140" y="-379964"/>
            <a:ext cx="2213231" cy="1932927"/>
            <a:chOff x="-98681" y="-418452"/>
            <a:chExt cx="2272741" cy="2018022"/>
          </a:xfrm>
        </p:grpSpPr>
        <p:pic>
          <p:nvPicPr>
            <p:cNvPr id="22"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23"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3" name="Retângulo de cantos arredondados 2"/>
          <p:cNvSpPr/>
          <p:nvPr/>
        </p:nvSpPr>
        <p:spPr>
          <a:xfrm>
            <a:off x="471300" y="4760271"/>
            <a:ext cx="3229581" cy="1251262"/>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054" name="Picture 6" descr="Resultado de imagem para tablete chocolate  contine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061" y="1874406"/>
            <a:ext cx="7013321" cy="394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0679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883733927"/>
              </p:ext>
            </p:extLst>
          </p:nvPr>
        </p:nvGraphicFramePr>
        <p:xfrm>
          <a:off x="368352" y="2102282"/>
          <a:ext cx="2952329" cy="4477541"/>
        </p:xfrm>
        <a:graphic>
          <a:graphicData uri="http://schemas.openxmlformats.org/drawingml/2006/table">
            <a:tbl>
              <a:tblPr>
                <a:tableStyleId>{5C22544A-7EE6-4342-B048-85BDC9FD1C3A}</a:tableStyleId>
              </a:tblPr>
              <a:tblGrid>
                <a:gridCol w="2952329"/>
              </a:tblGrid>
              <a:tr h="822405">
                <a:tc>
                  <a:txBody>
                    <a:bodyPr/>
                    <a:lstStyle/>
                    <a:p>
                      <a:pPr algn="ctr" fontAlgn="ctr"/>
                      <a:r>
                        <a:rPr lang="fr-CH" sz="2000" b="0" u="none" strike="noStrike" dirty="0" err="1" smtClean="0">
                          <a:effectLst/>
                          <a:latin typeface="Intro Light"/>
                        </a:rPr>
                        <a:t>Valores</a:t>
                      </a:r>
                      <a:r>
                        <a:rPr lang="fr-CH" sz="2000" b="0" u="none" strike="noStrike" dirty="0" smtClean="0">
                          <a:effectLst/>
                          <a:latin typeface="Intro Light"/>
                        </a:rPr>
                        <a:t> </a:t>
                      </a:r>
                    </a:p>
                    <a:p>
                      <a:pPr algn="ctr" fontAlgn="ctr"/>
                      <a:r>
                        <a:rPr lang="fr-CH" sz="2000" b="0" u="none" strike="noStrike" dirty="0" err="1" smtClean="0">
                          <a:effectLst/>
                          <a:latin typeface="Intro Light"/>
                        </a:rPr>
                        <a:t>Aproximados</a:t>
                      </a:r>
                      <a:endParaRPr lang="fr-CH" sz="2000" b="0" i="0" u="none" strike="noStrike" dirty="0">
                        <a:solidFill>
                          <a:srgbClr val="000000"/>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92D050"/>
                    </a:solidFill>
                  </a:tcPr>
                </a:tc>
              </a:tr>
              <a:tr h="456892">
                <a:tc>
                  <a:txBody>
                    <a:bodyPr/>
                    <a:lstStyle/>
                    <a:p>
                      <a:pPr algn="ctr" fontAlgn="ctr"/>
                      <a:r>
                        <a:rPr lang="fr-CH" sz="2000" b="0" u="none" strike="noStrike" dirty="0" err="1">
                          <a:solidFill>
                            <a:schemeClr val="bg1"/>
                          </a:solidFill>
                          <a:effectLst/>
                          <a:latin typeface="Intro Light"/>
                        </a:rPr>
                        <a:t>Valor</a:t>
                      </a:r>
                      <a:r>
                        <a:rPr lang="fr-CH" sz="2000" b="0" u="none" strike="noStrike" dirty="0">
                          <a:solidFill>
                            <a:schemeClr val="bg1"/>
                          </a:solidFill>
                          <a:effectLst/>
                          <a:latin typeface="Intro Light"/>
                        </a:rPr>
                        <a:t> </a:t>
                      </a:r>
                      <a:r>
                        <a:rPr lang="fr-CH" sz="2000" b="0" u="none" strike="noStrike" dirty="0" err="1">
                          <a:solidFill>
                            <a:schemeClr val="bg1"/>
                          </a:solidFill>
                          <a:effectLst/>
                          <a:latin typeface="Intro Light"/>
                        </a:rPr>
                        <a:t>energético</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err="1" smtClean="0">
                          <a:solidFill>
                            <a:schemeClr val="bg1"/>
                          </a:solidFill>
                          <a:effectLst/>
                          <a:latin typeface="Intro Light"/>
                        </a:rPr>
                        <a:t>Lípidos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smtClean="0">
                          <a:solidFill>
                            <a:schemeClr val="bg1"/>
                          </a:solidFill>
                          <a:effectLst/>
                          <a:latin typeface="Intro Light"/>
                        </a:rPr>
                        <a:t>dos quais </a:t>
                      </a:r>
                      <a:r>
                        <a:rPr lang="fr-CH" sz="2000" b="0" u="none" strike="noStrike" dirty="0" err="1" smtClean="0">
                          <a:solidFill>
                            <a:schemeClr val="bg1"/>
                          </a:solidFill>
                          <a:effectLst/>
                          <a:latin typeface="Intro Light"/>
                        </a:rPr>
                        <a:t>saturados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i="0" u="none" strike="noStrike" dirty="0" err="1" smtClean="0">
                          <a:solidFill>
                            <a:schemeClr val="bg1"/>
                          </a:solidFill>
                          <a:effectLst/>
                          <a:latin typeface="Intro Light"/>
                        </a:rPr>
                        <a:t>Hidratos</a:t>
                      </a:r>
                      <a:r>
                        <a:rPr lang="fr-CH" sz="2000" b="0" i="0" u="none" strike="noStrike" baseline="0" dirty="0" smtClean="0">
                          <a:solidFill>
                            <a:schemeClr val="bg1"/>
                          </a:solidFill>
                          <a:effectLst/>
                          <a:latin typeface="Intro Light"/>
                        </a:rPr>
                        <a:t> de </a:t>
                      </a:r>
                      <a:r>
                        <a:rPr lang="fr-CH" sz="2000" b="0" i="0" u="none" strike="noStrike" baseline="0" dirty="0" err="1" smtClean="0">
                          <a:solidFill>
                            <a:schemeClr val="bg1"/>
                          </a:solidFill>
                          <a:effectLst/>
                          <a:latin typeface="Intro Light"/>
                        </a:rPr>
                        <a:t>carbono</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i="0" u="none" strike="noStrike" dirty="0" smtClean="0">
                          <a:solidFill>
                            <a:schemeClr val="bg1"/>
                          </a:solidFill>
                          <a:effectLst/>
                          <a:latin typeface="Intro Light"/>
                        </a:rPr>
                        <a:t>dos</a:t>
                      </a:r>
                      <a:r>
                        <a:rPr lang="fr-CH" sz="2000" b="0" i="0" u="none" strike="noStrike" baseline="0" dirty="0" smtClean="0">
                          <a:solidFill>
                            <a:schemeClr val="bg1"/>
                          </a:solidFill>
                          <a:effectLst/>
                          <a:latin typeface="Intro Light"/>
                        </a:rPr>
                        <a:t> quais </a:t>
                      </a:r>
                      <a:r>
                        <a:rPr lang="fr-CH" sz="2000" b="0" i="0" u="none" strike="noStrike" baseline="0" dirty="0" err="1" smtClean="0">
                          <a:solidFill>
                            <a:schemeClr val="bg1"/>
                          </a:solidFill>
                          <a:effectLst/>
                          <a:latin typeface="Intro Light"/>
                        </a:rPr>
                        <a:t>açucares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i="0" u="none" strike="noStrike" dirty="0" err="1" smtClean="0">
                          <a:solidFill>
                            <a:schemeClr val="bg1"/>
                          </a:solidFill>
                          <a:effectLst/>
                          <a:latin typeface="Intro Light"/>
                        </a:rPr>
                        <a:t>Proteína</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err="1">
                          <a:solidFill>
                            <a:schemeClr val="bg1"/>
                          </a:solidFill>
                          <a:effectLst/>
                          <a:latin typeface="Intro Light"/>
                        </a:rPr>
                        <a:t>Fibra</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smtClean="0">
                          <a:solidFill>
                            <a:schemeClr val="bg1"/>
                          </a:solidFill>
                          <a:effectLst/>
                          <a:latin typeface="Intro Light"/>
                        </a:rPr>
                        <a:t>Sal</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343808053"/>
              </p:ext>
            </p:extLst>
          </p:nvPr>
        </p:nvGraphicFramePr>
        <p:xfrm>
          <a:off x="5516509" y="2140549"/>
          <a:ext cx="1761646" cy="4470603"/>
        </p:xfrm>
        <a:graphic>
          <a:graphicData uri="http://schemas.openxmlformats.org/drawingml/2006/table">
            <a:tbl>
              <a:tblPr>
                <a:tableStyleId>{5C22544A-7EE6-4342-B048-85BDC9FD1C3A}</a:tableStyleId>
              </a:tblPr>
              <a:tblGrid>
                <a:gridCol w="1761646"/>
              </a:tblGrid>
              <a:tr h="898523">
                <a:tc>
                  <a:txBody>
                    <a:bodyPr/>
                    <a:lstStyle/>
                    <a:p>
                      <a:pPr algn="ctr" fontAlgn="ctr"/>
                      <a:r>
                        <a:rPr lang="fr-CH" sz="2000" b="0" u="none" strike="noStrike" dirty="0" err="1">
                          <a:solidFill>
                            <a:schemeClr val="bg1"/>
                          </a:solidFill>
                          <a:effectLst/>
                          <a:latin typeface="Intro Light"/>
                        </a:rPr>
                        <a:t>Por</a:t>
                      </a:r>
                      <a:r>
                        <a:rPr lang="fr-CH" sz="2000" b="0" u="none" strike="noStrike" dirty="0">
                          <a:solidFill>
                            <a:schemeClr val="bg1"/>
                          </a:solidFill>
                          <a:effectLst/>
                          <a:latin typeface="Intro Light"/>
                        </a:rPr>
                        <a:t> 100g de </a:t>
                      </a:r>
                      <a:r>
                        <a:rPr lang="fr-CH" sz="2000" b="0" u="none" strike="noStrike" dirty="0" smtClean="0">
                          <a:solidFill>
                            <a:schemeClr val="bg1"/>
                          </a:solidFill>
                          <a:effectLst/>
                          <a:latin typeface="Intro Light"/>
                        </a:rPr>
                        <a:t>CHOCAPIC</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algn="ctr" fontAlgn="ctr"/>
                      <a:r>
                        <a:rPr lang="en-GB" sz="2000" b="0" u="none" strike="noStrike" dirty="0" smtClean="0">
                          <a:solidFill>
                            <a:schemeClr val="bg1"/>
                          </a:solidFill>
                          <a:effectLst/>
                          <a:latin typeface="Intro Light"/>
                        </a:rPr>
                        <a:t>389 </a:t>
                      </a:r>
                      <a:r>
                        <a:rPr lang="en-GB" sz="2000" b="0" u="none" strike="noStrike" dirty="0">
                          <a:solidFill>
                            <a:schemeClr val="bg1"/>
                          </a:solidFill>
                          <a:effectLst/>
                          <a:latin typeface="Intro Light"/>
                        </a:rPr>
                        <a:t>kcal</a:t>
                      </a:r>
                      <a:endParaRPr lang="en-GB" sz="2000" b="0" i="0" u="none" strike="noStrike" dirty="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2000" b="0" u="none" strike="noStrike" dirty="0" smtClean="0">
                          <a:solidFill>
                            <a:schemeClr val="bg1"/>
                          </a:solidFill>
                          <a:effectLst/>
                          <a:latin typeface="Intro Light"/>
                        </a:rPr>
                        <a:t>4,5 g</a:t>
                      </a:r>
                      <a:endParaRPr lang="en-GB"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1,8 g</a:t>
                      </a:r>
                      <a:endParaRPr lang="es-ES_tradnl"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75,8 g</a:t>
                      </a:r>
                      <a:endParaRPr lang="es-ES_tradnl"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2000" b="0" u="none" strike="noStrike" dirty="0" smtClean="0">
                          <a:solidFill>
                            <a:schemeClr val="bg1"/>
                          </a:solidFill>
                          <a:effectLst/>
                          <a:latin typeface="Intro Light"/>
                        </a:rPr>
                        <a:t>28,8 g</a:t>
                      </a:r>
                      <a:endParaRPr lang="en-GB"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8,1 g</a:t>
                      </a:r>
                      <a:endParaRPr lang="es-ES_tradnl"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algn="ctr" fontAlgn="ctr"/>
                      <a:r>
                        <a:rPr lang="en-GB" sz="2000" b="0" u="none" strike="noStrike" dirty="0" smtClean="0">
                          <a:solidFill>
                            <a:schemeClr val="bg1"/>
                          </a:solidFill>
                          <a:effectLst/>
                          <a:latin typeface="Intro Light"/>
                        </a:rPr>
                        <a:t>6,2 </a:t>
                      </a:r>
                      <a:r>
                        <a:rPr lang="en-GB" sz="2000" b="0" u="none" strike="noStrike" dirty="0">
                          <a:solidFill>
                            <a:schemeClr val="bg1"/>
                          </a:solidFill>
                          <a:effectLst/>
                          <a:latin typeface="Intro Light"/>
                        </a:rPr>
                        <a:t>g</a:t>
                      </a:r>
                      <a:endParaRPr lang="en-GB" sz="2000" b="0" i="0" u="none" strike="noStrike" dirty="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algn="ctr" fontAlgn="ctr"/>
                      <a:r>
                        <a:rPr lang="es-ES_tradnl" sz="2000" b="0" u="none" strike="noStrike" dirty="0" smtClean="0">
                          <a:solidFill>
                            <a:schemeClr val="bg1"/>
                          </a:solidFill>
                          <a:effectLst/>
                          <a:latin typeface="Intro Light"/>
                        </a:rPr>
                        <a:t>0,38 </a:t>
                      </a:r>
                      <a:r>
                        <a:rPr lang="es-ES_tradnl" sz="2000" b="0" u="none" strike="noStrike" dirty="0">
                          <a:solidFill>
                            <a:schemeClr val="bg1"/>
                          </a:solidFill>
                          <a:effectLst/>
                          <a:latin typeface="Intro Light"/>
                        </a:rPr>
                        <a:t>g</a:t>
                      </a:r>
                      <a:endParaRPr lang="es-ES_tradnl" sz="2000" b="0" i="0" u="none" strike="noStrike" dirty="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516437885"/>
              </p:ext>
            </p:extLst>
          </p:nvPr>
        </p:nvGraphicFramePr>
        <p:xfrm>
          <a:off x="3517507" y="2126643"/>
          <a:ext cx="1802176" cy="4474346"/>
        </p:xfrm>
        <a:graphic>
          <a:graphicData uri="http://schemas.openxmlformats.org/drawingml/2006/table">
            <a:tbl>
              <a:tblPr>
                <a:tableStyleId>{5C22544A-7EE6-4342-B048-85BDC9FD1C3A}</a:tableStyleId>
              </a:tblPr>
              <a:tblGrid>
                <a:gridCol w="1802176"/>
              </a:tblGrid>
              <a:tr h="821818">
                <a:tc>
                  <a:txBody>
                    <a:bodyPr/>
                    <a:lstStyle/>
                    <a:p>
                      <a:pPr algn="ctr" fontAlgn="ctr"/>
                      <a:r>
                        <a:rPr lang="fr-CH" sz="2000" b="0" u="none" strike="noStrike" dirty="0" err="1">
                          <a:solidFill>
                            <a:schemeClr val="bg1"/>
                          </a:solidFill>
                          <a:effectLst/>
                          <a:latin typeface="Intro Light"/>
                        </a:rPr>
                        <a:t>Por</a:t>
                      </a:r>
                      <a:r>
                        <a:rPr lang="fr-CH" sz="2000" b="0" u="none" strike="noStrike" dirty="0">
                          <a:solidFill>
                            <a:schemeClr val="bg1"/>
                          </a:solidFill>
                          <a:effectLst/>
                          <a:latin typeface="Intro Light"/>
                        </a:rPr>
                        <a:t> 100g de ESTRELITAS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a:solidFill>
                            <a:schemeClr val="bg1"/>
                          </a:solidFill>
                          <a:effectLst/>
                          <a:latin typeface="Intro Light"/>
                        </a:rPr>
                        <a:t>408 kcal</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smtClean="0">
                          <a:solidFill>
                            <a:schemeClr val="bg1"/>
                          </a:solidFill>
                          <a:effectLst/>
                          <a:latin typeface="Intro Light"/>
                        </a:rPr>
                        <a:t>6,9 g</a:t>
                      </a:r>
                      <a:endParaRPr lang="es-ES_tradnl"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s-ES_tradnl" sz="2000" b="0" u="none" strike="noStrike" dirty="0" smtClean="0">
                          <a:solidFill>
                            <a:schemeClr val="bg1"/>
                          </a:solidFill>
                          <a:effectLst/>
                          <a:latin typeface="Intro Light"/>
                        </a:rPr>
                        <a:t>2,5 g</a:t>
                      </a:r>
                      <a:endParaRPr lang="es-ES_tradnl"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s-ES_tradnl" sz="2000" b="0" u="none" strike="noStrike" dirty="0" smtClean="0">
                          <a:solidFill>
                            <a:schemeClr val="bg1"/>
                          </a:solidFill>
                          <a:effectLst/>
                          <a:latin typeface="Intro Light"/>
                        </a:rPr>
                        <a:t>77,4 g</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smtClean="0">
                          <a:solidFill>
                            <a:schemeClr val="bg1"/>
                          </a:solidFill>
                          <a:effectLst/>
                          <a:latin typeface="Intro Light"/>
                        </a:rPr>
                        <a:t>25,0 g</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7,0 g</a:t>
                      </a:r>
                      <a:endParaRPr lang="es-ES_tradnl" sz="2000" b="0" i="0" u="none" strike="noStrike" dirty="0" smtClean="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a:solidFill>
                            <a:schemeClr val="bg1"/>
                          </a:solidFill>
                          <a:effectLst/>
                          <a:latin typeface="Intro Light"/>
                        </a:rPr>
                        <a:t>3,9 g</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s-ES_tradnl" sz="2000" b="0" u="none" strike="noStrike" dirty="0" smtClean="0">
                          <a:solidFill>
                            <a:schemeClr val="bg1"/>
                          </a:solidFill>
                          <a:effectLst/>
                          <a:latin typeface="Intro Light"/>
                        </a:rPr>
                        <a:t>0,35 </a:t>
                      </a:r>
                      <a:r>
                        <a:rPr lang="es-ES_tradnl" sz="2000" b="0" u="none" strike="noStrike" dirty="0">
                          <a:solidFill>
                            <a:schemeClr val="bg1"/>
                          </a:solidFill>
                          <a:effectLst/>
                          <a:latin typeface="Intro Light"/>
                        </a:rPr>
                        <a:t>g</a:t>
                      </a:r>
                      <a:endParaRPr lang="es-ES_tradnl"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bl>
          </a:graphicData>
        </a:graphic>
      </p:graphicFrame>
      <p:graphicFrame>
        <p:nvGraphicFramePr>
          <p:cNvPr id="16" name="Tabela 15"/>
          <p:cNvGraphicFramePr>
            <a:graphicFrameLocks noGrp="1"/>
          </p:cNvGraphicFramePr>
          <p:nvPr>
            <p:extLst>
              <p:ext uri="{D42A27DB-BD31-4B8C-83A1-F6EECF244321}">
                <p14:modId xmlns:p14="http://schemas.microsoft.com/office/powerpoint/2010/main" val="1185252373"/>
              </p:ext>
            </p:extLst>
          </p:nvPr>
        </p:nvGraphicFramePr>
        <p:xfrm>
          <a:off x="7417821" y="2136008"/>
          <a:ext cx="2117334" cy="4480560"/>
        </p:xfrm>
        <a:graphic>
          <a:graphicData uri="http://schemas.openxmlformats.org/drawingml/2006/table">
            <a:tbl>
              <a:tblPr>
                <a:tableStyleId>{5C22544A-7EE6-4342-B048-85BDC9FD1C3A}</a:tableStyleId>
              </a:tblPr>
              <a:tblGrid>
                <a:gridCol w="2117334"/>
              </a:tblGrid>
              <a:tr h="0">
                <a:tc>
                  <a:txBody>
                    <a:bodyPr/>
                    <a:lstStyle/>
                    <a:p>
                      <a:pPr algn="ctr" fontAlgn="ctr"/>
                      <a:r>
                        <a:rPr lang="fr-CH" sz="2400" b="0" u="none" strike="noStrike" dirty="0" err="1">
                          <a:effectLst/>
                          <a:latin typeface="Intro Light"/>
                        </a:rPr>
                        <a:t>Por</a:t>
                      </a:r>
                      <a:r>
                        <a:rPr lang="fr-CH" sz="2400" b="0" u="none" strike="noStrike" dirty="0">
                          <a:effectLst/>
                          <a:latin typeface="Intro Light"/>
                        </a:rPr>
                        <a:t> 100g de </a:t>
                      </a:r>
                      <a:r>
                        <a:rPr lang="fr-CH" sz="2400" b="0" u="none" strike="noStrike" dirty="0" smtClean="0">
                          <a:effectLst/>
                          <a:latin typeface="Intro Light"/>
                        </a:rPr>
                        <a:t>PÃO</a:t>
                      </a:r>
                      <a:endParaRPr lang="fr-CH" sz="2400" b="0" i="0" u="none" strike="noStrike" dirty="0">
                        <a:solidFill>
                          <a:srgbClr val="000000"/>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672">
                <a:tc>
                  <a:txBody>
                    <a:bodyPr/>
                    <a:lstStyle/>
                    <a:p>
                      <a:pPr algn="ctr">
                        <a:lnSpc>
                          <a:spcPct val="100000"/>
                        </a:lnSpc>
                        <a:spcAft>
                          <a:spcPts val="0"/>
                        </a:spcAft>
                      </a:pPr>
                      <a:r>
                        <a:rPr lang="pt-PT" sz="2400" b="0" u="none" strike="noStrike" kern="1200" dirty="0" smtClean="0">
                          <a:solidFill>
                            <a:schemeClr val="dk1"/>
                          </a:solidFill>
                          <a:effectLst/>
                          <a:latin typeface="Intro Light"/>
                          <a:ea typeface="+mn-ea"/>
                          <a:cs typeface="+mn-cs"/>
                        </a:rPr>
                        <a:t>289 kcal</a:t>
                      </a:r>
                      <a:endParaRPr lang="pt-PT" sz="2400" b="0" u="none" strike="noStrike" kern="1200" dirty="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2,2</a:t>
                      </a:r>
                      <a:r>
                        <a:rPr lang="pt-PT" sz="2400" b="0" u="none" strike="noStrike" kern="1200" baseline="0" dirty="0">
                          <a:solidFill>
                            <a:schemeClr val="dk1"/>
                          </a:solidFill>
                          <a:effectLst/>
                          <a:latin typeface="Intro Light"/>
                          <a:ea typeface="+mn-ea"/>
                          <a:cs typeface="+mn-cs"/>
                        </a:rPr>
                        <a:t> </a:t>
                      </a:r>
                      <a:r>
                        <a:rPr lang="pt-PT" sz="2400" b="0" u="none" strike="noStrike" kern="1200" baseline="0" dirty="0" smtClean="0">
                          <a:solidFill>
                            <a:schemeClr val="dk1"/>
                          </a:solidFill>
                          <a:effectLst/>
                          <a:latin typeface="Intro Light"/>
                          <a:ea typeface="+mn-ea"/>
                          <a:cs typeface="+mn-cs"/>
                        </a:rPr>
                        <a:t>g</a:t>
                      </a:r>
                      <a:endParaRPr lang="pt-PT" sz="2400" b="0" u="none" strike="noStrike" kern="1200" dirty="0" smtClean="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0,5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57,3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2,1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8,4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algn="ctr">
                        <a:lnSpc>
                          <a:spcPct val="100000"/>
                        </a:lnSpc>
                        <a:spcAft>
                          <a:spcPts val="0"/>
                        </a:spcAft>
                      </a:pPr>
                      <a:r>
                        <a:rPr lang="pt-PT" sz="2400" b="0" u="none" strike="noStrike" kern="1200" dirty="0" smtClean="0">
                          <a:solidFill>
                            <a:schemeClr val="dk1"/>
                          </a:solidFill>
                          <a:effectLst/>
                          <a:latin typeface="Intro Light"/>
                          <a:ea typeface="+mn-ea"/>
                          <a:cs typeface="+mn-cs"/>
                        </a:rPr>
                        <a:t>3,8 g</a:t>
                      </a:r>
                      <a:endParaRPr lang="pt-PT" sz="2400" b="0" u="none" strike="noStrike" kern="1200" dirty="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algn="ctr">
                        <a:lnSpc>
                          <a:spcPct val="100000"/>
                        </a:lnSpc>
                        <a:spcAft>
                          <a:spcPts val="0"/>
                        </a:spcAft>
                      </a:pPr>
                      <a:r>
                        <a:rPr lang="pt-PT" sz="2400" b="0" u="none" strike="noStrike" kern="1200" dirty="0" smtClean="0">
                          <a:solidFill>
                            <a:schemeClr val="dk1"/>
                          </a:solidFill>
                          <a:effectLst/>
                          <a:latin typeface="Intro Light"/>
                          <a:ea typeface="+mn-ea"/>
                          <a:cs typeface="+mn-cs"/>
                        </a:rPr>
                        <a:t>1,51 g</a:t>
                      </a:r>
                      <a:endParaRPr lang="pt-PT" sz="2400" b="0" u="none" strike="noStrike" kern="1200" dirty="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bl>
          </a:graphicData>
        </a:graphic>
      </p:graphicFrame>
      <p:grpSp>
        <p:nvGrpSpPr>
          <p:cNvPr id="9" name="Grupo 8"/>
          <p:cNvGrpSpPr/>
          <p:nvPr/>
        </p:nvGrpSpPr>
        <p:grpSpPr>
          <a:xfrm>
            <a:off x="-127140" y="-379964"/>
            <a:ext cx="2213231" cy="1932927"/>
            <a:chOff x="-98681" y="-418452"/>
            <a:chExt cx="2272741" cy="2018022"/>
          </a:xfrm>
        </p:grpSpPr>
        <p:pic>
          <p:nvPicPr>
            <p:cNvPr id="10"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1"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2" name="Retângulo arredondado 1"/>
          <p:cNvSpPr/>
          <p:nvPr/>
        </p:nvSpPr>
        <p:spPr>
          <a:xfrm>
            <a:off x="9937376" y="538847"/>
            <a:ext cx="1828800" cy="608852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PT" sz="9600" dirty="0" smtClean="0">
                <a:solidFill>
                  <a:schemeClr val="accent5">
                    <a:lumMod val="50000"/>
                  </a:schemeClr>
                </a:solidFill>
                <a:latin typeface="Folks-Light" panose="02000403020000020004" pitchFamily="2" charset="0"/>
              </a:rPr>
              <a:t>Compara </a:t>
            </a:r>
            <a:endParaRPr lang="pt-PT" sz="9600" dirty="0">
              <a:solidFill>
                <a:schemeClr val="accent5">
                  <a:lumMod val="50000"/>
                </a:schemeClr>
              </a:solidFill>
              <a:latin typeface="Folks-Light" panose="02000403020000020004" pitchFamily="2" charset="0"/>
            </a:endParaRPr>
          </a:p>
        </p:txBody>
      </p:sp>
      <p:pic>
        <p:nvPicPr>
          <p:cNvPr id="5122" name="Picture 2" descr="Resultado de imagem para pã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4326" y="216742"/>
            <a:ext cx="2491939" cy="19935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estrelit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507" y="780116"/>
            <a:ext cx="1796657" cy="11541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chocap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5275" y="780116"/>
            <a:ext cx="1762880" cy="115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8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barn(inVertical)">
                                      <p:cBhvr>
                                        <p:cTn id="33" dur="500"/>
                                        <p:tgtEl>
                                          <p:spTgt spid="1030"/>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inVertical)">
                                      <p:cBhvr>
                                        <p:cTn id="44" dur="500"/>
                                        <p:tgtEl>
                                          <p:spTgt spid="5122"/>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a 11"/>
          <p:cNvGraphicFramePr>
            <a:graphicFrameLocks noGrp="1"/>
          </p:cNvGraphicFramePr>
          <p:nvPr>
            <p:extLst>
              <p:ext uri="{D42A27DB-BD31-4B8C-83A1-F6EECF244321}">
                <p14:modId xmlns:p14="http://schemas.microsoft.com/office/powerpoint/2010/main" val="3408106328"/>
              </p:ext>
            </p:extLst>
          </p:nvPr>
        </p:nvGraphicFramePr>
        <p:xfrm>
          <a:off x="368352" y="2102282"/>
          <a:ext cx="2952329" cy="4477541"/>
        </p:xfrm>
        <a:graphic>
          <a:graphicData uri="http://schemas.openxmlformats.org/drawingml/2006/table">
            <a:tbl>
              <a:tblPr>
                <a:tableStyleId>{5C22544A-7EE6-4342-B048-85BDC9FD1C3A}</a:tableStyleId>
              </a:tblPr>
              <a:tblGrid>
                <a:gridCol w="2952329"/>
              </a:tblGrid>
              <a:tr h="822405">
                <a:tc>
                  <a:txBody>
                    <a:bodyPr/>
                    <a:lstStyle/>
                    <a:p>
                      <a:pPr algn="ctr" fontAlgn="ctr"/>
                      <a:r>
                        <a:rPr lang="fr-CH" sz="2000" b="0" u="none" strike="noStrike" dirty="0" err="1" smtClean="0">
                          <a:effectLst/>
                          <a:latin typeface="Intro Light"/>
                        </a:rPr>
                        <a:t>Valores</a:t>
                      </a:r>
                      <a:r>
                        <a:rPr lang="fr-CH" sz="2000" b="0" u="none" strike="noStrike" dirty="0" smtClean="0">
                          <a:effectLst/>
                          <a:latin typeface="Intro Light"/>
                        </a:rPr>
                        <a:t> </a:t>
                      </a:r>
                    </a:p>
                    <a:p>
                      <a:pPr algn="ctr" fontAlgn="ctr"/>
                      <a:r>
                        <a:rPr lang="fr-CH" sz="2000" b="0" u="none" strike="noStrike" dirty="0" err="1" smtClean="0">
                          <a:effectLst/>
                          <a:latin typeface="Intro Light"/>
                        </a:rPr>
                        <a:t>Aproximados</a:t>
                      </a:r>
                      <a:endParaRPr lang="fr-CH" sz="2000" b="0" i="0" u="none" strike="noStrike" dirty="0">
                        <a:solidFill>
                          <a:srgbClr val="000000"/>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92D050"/>
                    </a:solidFill>
                  </a:tcPr>
                </a:tc>
              </a:tr>
              <a:tr h="456892">
                <a:tc>
                  <a:txBody>
                    <a:bodyPr/>
                    <a:lstStyle/>
                    <a:p>
                      <a:pPr algn="ctr" fontAlgn="ctr"/>
                      <a:r>
                        <a:rPr lang="fr-CH" sz="2000" b="0" u="none" strike="noStrike" dirty="0" err="1">
                          <a:solidFill>
                            <a:schemeClr val="bg1"/>
                          </a:solidFill>
                          <a:effectLst/>
                          <a:latin typeface="Intro Light"/>
                        </a:rPr>
                        <a:t>Valor</a:t>
                      </a:r>
                      <a:r>
                        <a:rPr lang="fr-CH" sz="2000" b="0" u="none" strike="noStrike" dirty="0">
                          <a:solidFill>
                            <a:schemeClr val="bg1"/>
                          </a:solidFill>
                          <a:effectLst/>
                          <a:latin typeface="Intro Light"/>
                        </a:rPr>
                        <a:t> </a:t>
                      </a:r>
                      <a:r>
                        <a:rPr lang="fr-CH" sz="2000" b="0" u="none" strike="noStrike" dirty="0" err="1">
                          <a:solidFill>
                            <a:schemeClr val="bg1"/>
                          </a:solidFill>
                          <a:effectLst/>
                          <a:latin typeface="Intro Light"/>
                        </a:rPr>
                        <a:t>energético</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err="1" smtClean="0">
                          <a:solidFill>
                            <a:schemeClr val="bg1"/>
                          </a:solidFill>
                          <a:effectLst/>
                          <a:latin typeface="Intro Light"/>
                        </a:rPr>
                        <a:t>Lípidos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smtClean="0">
                          <a:solidFill>
                            <a:schemeClr val="bg1"/>
                          </a:solidFill>
                          <a:effectLst/>
                          <a:latin typeface="Intro Light"/>
                        </a:rPr>
                        <a:t>dos quais </a:t>
                      </a:r>
                      <a:r>
                        <a:rPr lang="fr-CH" sz="2000" b="0" u="none" strike="noStrike" dirty="0" err="1" smtClean="0">
                          <a:solidFill>
                            <a:schemeClr val="bg1"/>
                          </a:solidFill>
                          <a:effectLst/>
                          <a:latin typeface="Intro Light"/>
                        </a:rPr>
                        <a:t>saturados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i="0" u="none" strike="noStrike" dirty="0" err="1" smtClean="0">
                          <a:solidFill>
                            <a:schemeClr val="bg1"/>
                          </a:solidFill>
                          <a:effectLst/>
                          <a:latin typeface="Intro Light"/>
                        </a:rPr>
                        <a:t>Hidratos</a:t>
                      </a:r>
                      <a:r>
                        <a:rPr lang="fr-CH" sz="2000" b="0" i="0" u="none" strike="noStrike" baseline="0" dirty="0" smtClean="0">
                          <a:solidFill>
                            <a:schemeClr val="bg1"/>
                          </a:solidFill>
                          <a:effectLst/>
                          <a:latin typeface="Intro Light"/>
                        </a:rPr>
                        <a:t> de </a:t>
                      </a:r>
                      <a:r>
                        <a:rPr lang="fr-CH" sz="2000" b="0" i="0" u="none" strike="noStrike" baseline="0" dirty="0" err="1" smtClean="0">
                          <a:solidFill>
                            <a:schemeClr val="bg1"/>
                          </a:solidFill>
                          <a:effectLst/>
                          <a:latin typeface="Intro Light"/>
                        </a:rPr>
                        <a:t>carbono</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i="0" u="none" strike="noStrike" dirty="0" smtClean="0">
                          <a:solidFill>
                            <a:schemeClr val="bg1"/>
                          </a:solidFill>
                          <a:effectLst/>
                          <a:latin typeface="Intro Light"/>
                        </a:rPr>
                        <a:t>dos</a:t>
                      </a:r>
                      <a:r>
                        <a:rPr lang="fr-CH" sz="2000" b="0" i="0" u="none" strike="noStrike" baseline="0" dirty="0" smtClean="0">
                          <a:solidFill>
                            <a:schemeClr val="bg1"/>
                          </a:solidFill>
                          <a:effectLst/>
                          <a:latin typeface="Intro Light"/>
                        </a:rPr>
                        <a:t> quais </a:t>
                      </a:r>
                      <a:r>
                        <a:rPr lang="fr-CH" sz="2000" b="0" i="0" u="none" strike="noStrike" baseline="0" dirty="0" err="1" smtClean="0">
                          <a:solidFill>
                            <a:schemeClr val="bg1"/>
                          </a:solidFill>
                          <a:effectLst/>
                          <a:latin typeface="Intro Light"/>
                        </a:rPr>
                        <a:t>açucares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i="0" u="none" strike="noStrike" dirty="0" err="1" smtClean="0">
                          <a:solidFill>
                            <a:schemeClr val="bg1"/>
                          </a:solidFill>
                          <a:effectLst/>
                          <a:latin typeface="Intro Light"/>
                        </a:rPr>
                        <a:t>Proteína</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err="1">
                          <a:solidFill>
                            <a:schemeClr val="bg1"/>
                          </a:solidFill>
                          <a:effectLst/>
                          <a:latin typeface="Intro Light"/>
                        </a:rPr>
                        <a:t>Fibra</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456892">
                <a:tc>
                  <a:txBody>
                    <a:bodyPr/>
                    <a:lstStyle/>
                    <a:p>
                      <a:pPr algn="ctr" fontAlgn="ctr"/>
                      <a:r>
                        <a:rPr lang="fr-CH" sz="2000" b="0" u="none" strike="noStrike" dirty="0" smtClean="0">
                          <a:solidFill>
                            <a:schemeClr val="bg1"/>
                          </a:solidFill>
                          <a:effectLst/>
                          <a:latin typeface="Intro Light"/>
                        </a:rPr>
                        <a:t>Sal</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4085118362"/>
              </p:ext>
            </p:extLst>
          </p:nvPr>
        </p:nvGraphicFramePr>
        <p:xfrm>
          <a:off x="5516509" y="2140549"/>
          <a:ext cx="1761646" cy="4470603"/>
        </p:xfrm>
        <a:graphic>
          <a:graphicData uri="http://schemas.openxmlformats.org/drawingml/2006/table">
            <a:tbl>
              <a:tblPr>
                <a:tableStyleId>{5C22544A-7EE6-4342-B048-85BDC9FD1C3A}</a:tableStyleId>
              </a:tblPr>
              <a:tblGrid>
                <a:gridCol w="1761646"/>
              </a:tblGrid>
              <a:tr h="898523">
                <a:tc>
                  <a:txBody>
                    <a:bodyPr/>
                    <a:lstStyle/>
                    <a:p>
                      <a:pPr algn="ctr" fontAlgn="ctr"/>
                      <a:r>
                        <a:rPr lang="fr-CH" sz="2000" b="0" u="none" strike="noStrike" dirty="0" err="1">
                          <a:solidFill>
                            <a:schemeClr val="bg1"/>
                          </a:solidFill>
                          <a:effectLst/>
                          <a:latin typeface="Intro Light"/>
                        </a:rPr>
                        <a:t>Por</a:t>
                      </a:r>
                      <a:r>
                        <a:rPr lang="fr-CH" sz="2000" b="0" u="none" strike="noStrike" dirty="0">
                          <a:solidFill>
                            <a:schemeClr val="bg1"/>
                          </a:solidFill>
                          <a:effectLst/>
                          <a:latin typeface="Intro Light"/>
                        </a:rPr>
                        <a:t> 100g de </a:t>
                      </a:r>
                      <a:r>
                        <a:rPr lang="fr-CH" sz="2000" b="0" u="none" strike="noStrike" dirty="0" smtClean="0">
                          <a:solidFill>
                            <a:schemeClr val="bg1"/>
                          </a:solidFill>
                          <a:effectLst/>
                          <a:latin typeface="Intro Light"/>
                        </a:rPr>
                        <a:t>CHOCAPIC</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algn="ctr" fontAlgn="ctr"/>
                      <a:r>
                        <a:rPr lang="en-GB" sz="2000" b="0" u="none" strike="noStrike" dirty="0" smtClean="0">
                          <a:solidFill>
                            <a:schemeClr val="bg1"/>
                          </a:solidFill>
                          <a:effectLst/>
                          <a:latin typeface="Intro Light"/>
                        </a:rPr>
                        <a:t>389 </a:t>
                      </a:r>
                      <a:r>
                        <a:rPr lang="en-GB" sz="2000" b="0" u="none" strike="noStrike" dirty="0">
                          <a:solidFill>
                            <a:schemeClr val="bg1"/>
                          </a:solidFill>
                          <a:effectLst/>
                          <a:latin typeface="Intro Light"/>
                        </a:rPr>
                        <a:t>kcal</a:t>
                      </a:r>
                      <a:endParaRPr lang="en-GB" sz="2000" b="0" i="0" u="none" strike="noStrike" dirty="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2000" b="0" u="none" strike="noStrike" dirty="0" smtClean="0">
                          <a:solidFill>
                            <a:schemeClr val="bg1"/>
                          </a:solidFill>
                          <a:effectLst/>
                          <a:latin typeface="Intro Light"/>
                        </a:rPr>
                        <a:t>4,5 g</a:t>
                      </a:r>
                      <a:endParaRPr lang="en-GB"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1,8 g</a:t>
                      </a:r>
                      <a:endParaRPr lang="es-ES_tradnl"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75,8 g</a:t>
                      </a:r>
                      <a:endParaRPr lang="es-ES_tradnl"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2000" b="0" u="none" strike="noStrike" dirty="0" smtClean="0">
                          <a:solidFill>
                            <a:schemeClr val="bg1"/>
                          </a:solidFill>
                          <a:effectLst/>
                          <a:latin typeface="Intro Light"/>
                        </a:rPr>
                        <a:t>28,8 g</a:t>
                      </a:r>
                      <a:endParaRPr lang="en-GB"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r>
              <a:tr h="4465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8,1 g</a:t>
                      </a:r>
                      <a:endParaRPr lang="es-ES_tradnl" sz="2000" b="0" i="0" u="none" strike="noStrike" dirty="0" smtClean="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algn="ctr" fontAlgn="ctr"/>
                      <a:r>
                        <a:rPr lang="en-GB" sz="2000" b="0" u="none" strike="noStrike" dirty="0" smtClean="0">
                          <a:solidFill>
                            <a:schemeClr val="bg1"/>
                          </a:solidFill>
                          <a:effectLst/>
                          <a:latin typeface="Intro Light"/>
                        </a:rPr>
                        <a:t>6,2 </a:t>
                      </a:r>
                      <a:r>
                        <a:rPr lang="en-GB" sz="2000" b="0" u="none" strike="noStrike" dirty="0">
                          <a:solidFill>
                            <a:schemeClr val="bg1"/>
                          </a:solidFill>
                          <a:effectLst/>
                          <a:latin typeface="Intro Light"/>
                        </a:rPr>
                        <a:t>g</a:t>
                      </a:r>
                      <a:endParaRPr lang="en-GB" sz="2000" b="0" i="0" u="none" strike="noStrike" dirty="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46510">
                <a:tc>
                  <a:txBody>
                    <a:bodyPr/>
                    <a:lstStyle/>
                    <a:p>
                      <a:pPr algn="ctr" fontAlgn="ctr"/>
                      <a:r>
                        <a:rPr lang="es-ES_tradnl" sz="2000" b="0" u="none" strike="noStrike" dirty="0" smtClean="0">
                          <a:solidFill>
                            <a:schemeClr val="bg1"/>
                          </a:solidFill>
                          <a:effectLst/>
                          <a:latin typeface="Intro Light"/>
                        </a:rPr>
                        <a:t>0,38 </a:t>
                      </a:r>
                      <a:r>
                        <a:rPr lang="es-ES_tradnl" sz="2000" b="0" u="none" strike="noStrike" dirty="0">
                          <a:solidFill>
                            <a:schemeClr val="bg1"/>
                          </a:solidFill>
                          <a:effectLst/>
                          <a:latin typeface="Intro Light"/>
                        </a:rPr>
                        <a:t>g</a:t>
                      </a:r>
                      <a:endParaRPr lang="es-ES_tradnl" sz="2000" b="0" i="0" u="none" strike="noStrike" dirty="0">
                        <a:solidFill>
                          <a:schemeClr val="bg1"/>
                        </a:solidFill>
                        <a:effectLst/>
                        <a:latin typeface="Intro Light"/>
                      </a:endParaRPr>
                    </a:p>
                  </a:txBody>
                  <a:tcPr marL="21600" marR="21600" marT="21600" marB="216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bl>
          </a:graphicData>
        </a:graphic>
      </p:graphicFrame>
      <p:graphicFrame>
        <p:nvGraphicFramePr>
          <p:cNvPr id="18" name="Tabela 17"/>
          <p:cNvGraphicFramePr>
            <a:graphicFrameLocks noGrp="1"/>
          </p:cNvGraphicFramePr>
          <p:nvPr>
            <p:extLst>
              <p:ext uri="{D42A27DB-BD31-4B8C-83A1-F6EECF244321}">
                <p14:modId xmlns:p14="http://schemas.microsoft.com/office/powerpoint/2010/main" val="3131126191"/>
              </p:ext>
            </p:extLst>
          </p:nvPr>
        </p:nvGraphicFramePr>
        <p:xfrm>
          <a:off x="3517507" y="2126643"/>
          <a:ext cx="1802176" cy="4474346"/>
        </p:xfrm>
        <a:graphic>
          <a:graphicData uri="http://schemas.openxmlformats.org/drawingml/2006/table">
            <a:tbl>
              <a:tblPr>
                <a:tableStyleId>{5C22544A-7EE6-4342-B048-85BDC9FD1C3A}</a:tableStyleId>
              </a:tblPr>
              <a:tblGrid>
                <a:gridCol w="1802176"/>
              </a:tblGrid>
              <a:tr h="821818">
                <a:tc>
                  <a:txBody>
                    <a:bodyPr/>
                    <a:lstStyle/>
                    <a:p>
                      <a:pPr algn="ctr" fontAlgn="ctr"/>
                      <a:r>
                        <a:rPr lang="fr-CH" sz="2000" b="0" u="none" strike="noStrike" dirty="0" err="1">
                          <a:solidFill>
                            <a:schemeClr val="bg1"/>
                          </a:solidFill>
                          <a:effectLst/>
                          <a:latin typeface="Intro Light"/>
                        </a:rPr>
                        <a:t>Por</a:t>
                      </a:r>
                      <a:r>
                        <a:rPr lang="fr-CH" sz="2000" b="0" u="none" strike="noStrike" dirty="0">
                          <a:solidFill>
                            <a:schemeClr val="bg1"/>
                          </a:solidFill>
                          <a:effectLst/>
                          <a:latin typeface="Intro Light"/>
                        </a:rPr>
                        <a:t> 100g de ESTRELITAS</a:t>
                      </a:r>
                      <a:endParaRPr lang="fr-CH"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a:solidFill>
                            <a:schemeClr val="bg1"/>
                          </a:solidFill>
                          <a:effectLst/>
                          <a:latin typeface="Intro Light"/>
                        </a:rPr>
                        <a:t>408 kcal</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smtClean="0">
                          <a:solidFill>
                            <a:schemeClr val="bg1"/>
                          </a:solidFill>
                          <a:effectLst/>
                          <a:latin typeface="Intro Light"/>
                        </a:rPr>
                        <a:t>6,9 g</a:t>
                      </a:r>
                      <a:endParaRPr lang="es-ES_tradnl"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456566">
                <a:tc>
                  <a:txBody>
                    <a:bodyPr/>
                    <a:lstStyle/>
                    <a:p>
                      <a:pPr algn="ctr" fontAlgn="ctr"/>
                      <a:r>
                        <a:rPr lang="es-ES_tradnl" sz="2000" b="0" u="none" strike="noStrike" dirty="0" smtClean="0">
                          <a:solidFill>
                            <a:schemeClr val="bg1"/>
                          </a:solidFill>
                          <a:effectLst/>
                          <a:latin typeface="Intro Light"/>
                        </a:rPr>
                        <a:t>2,5 g</a:t>
                      </a:r>
                      <a:endParaRPr lang="es-ES_tradnl"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s-ES_tradnl" sz="2000" b="0" u="none" strike="noStrike" dirty="0" smtClean="0">
                          <a:solidFill>
                            <a:schemeClr val="bg1"/>
                          </a:solidFill>
                          <a:effectLst/>
                          <a:latin typeface="Intro Light"/>
                        </a:rPr>
                        <a:t>77,4 g</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smtClean="0">
                          <a:solidFill>
                            <a:schemeClr val="bg1"/>
                          </a:solidFill>
                          <a:effectLst/>
                          <a:latin typeface="Intro Light"/>
                        </a:rPr>
                        <a:t>25,0 g</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00000"/>
                    </a:solidFill>
                  </a:tcPr>
                </a:tc>
              </a:tr>
              <a:tr h="45656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_tradnl" sz="2000" b="0" u="none" strike="noStrike" dirty="0" smtClean="0">
                          <a:solidFill>
                            <a:schemeClr val="bg1"/>
                          </a:solidFill>
                          <a:effectLst/>
                          <a:latin typeface="Intro Light"/>
                        </a:rPr>
                        <a:t>7,0 g</a:t>
                      </a:r>
                      <a:endParaRPr lang="es-ES_tradnl" sz="2000" b="0" i="0" u="none" strike="noStrike" dirty="0" smtClean="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n-GB" sz="2000" b="0" u="none" strike="noStrike" dirty="0">
                          <a:solidFill>
                            <a:schemeClr val="bg1"/>
                          </a:solidFill>
                          <a:effectLst/>
                          <a:latin typeface="Intro Light"/>
                        </a:rPr>
                        <a:t>3,9 g</a:t>
                      </a:r>
                      <a:endParaRPr lang="en-GB"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r h="456566">
                <a:tc>
                  <a:txBody>
                    <a:bodyPr/>
                    <a:lstStyle/>
                    <a:p>
                      <a:pPr algn="ctr" fontAlgn="ctr"/>
                      <a:r>
                        <a:rPr lang="es-ES_tradnl" sz="2000" b="0" u="none" strike="noStrike" dirty="0" smtClean="0">
                          <a:solidFill>
                            <a:schemeClr val="bg1"/>
                          </a:solidFill>
                          <a:effectLst/>
                          <a:latin typeface="Intro Light"/>
                        </a:rPr>
                        <a:t>0,35 </a:t>
                      </a:r>
                      <a:r>
                        <a:rPr lang="es-ES_tradnl" sz="2000" b="0" u="none" strike="noStrike" dirty="0">
                          <a:solidFill>
                            <a:schemeClr val="bg1"/>
                          </a:solidFill>
                          <a:effectLst/>
                          <a:latin typeface="Intro Light"/>
                        </a:rPr>
                        <a:t>g</a:t>
                      </a:r>
                      <a:endParaRPr lang="es-ES_tradnl" sz="2000" b="0" i="0" u="none" strike="noStrike" dirty="0">
                        <a:solidFill>
                          <a:schemeClr val="bg1"/>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r>
            </a:tbl>
          </a:graphicData>
        </a:graphic>
      </p:graphicFrame>
      <p:graphicFrame>
        <p:nvGraphicFramePr>
          <p:cNvPr id="19" name="Tabela 18"/>
          <p:cNvGraphicFramePr>
            <a:graphicFrameLocks noGrp="1"/>
          </p:cNvGraphicFramePr>
          <p:nvPr>
            <p:extLst>
              <p:ext uri="{D42A27DB-BD31-4B8C-83A1-F6EECF244321}">
                <p14:modId xmlns:p14="http://schemas.microsoft.com/office/powerpoint/2010/main" val="961126497"/>
              </p:ext>
            </p:extLst>
          </p:nvPr>
        </p:nvGraphicFramePr>
        <p:xfrm>
          <a:off x="7417821" y="2136008"/>
          <a:ext cx="2117334" cy="4480560"/>
        </p:xfrm>
        <a:graphic>
          <a:graphicData uri="http://schemas.openxmlformats.org/drawingml/2006/table">
            <a:tbl>
              <a:tblPr>
                <a:tableStyleId>{5C22544A-7EE6-4342-B048-85BDC9FD1C3A}</a:tableStyleId>
              </a:tblPr>
              <a:tblGrid>
                <a:gridCol w="2117334"/>
              </a:tblGrid>
              <a:tr h="0">
                <a:tc>
                  <a:txBody>
                    <a:bodyPr/>
                    <a:lstStyle/>
                    <a:p>
                      <a:pPr algn="ctr" fontAlgn="ctr"/>
                      <a:r>
                        <a:rPr lang="fr-CH" sz="2400" b="0" u="none" strike="noStrike" dirty="0" err="1">
                          <a:effectLst/>
                          <a:latin typeface="Intro Light"/>
                        </a:rPr>
                        <a:t>Por</a:t>
                      </a:r>
                      <a:r>
                        <a:rPr lang="fr-CH" sz="2400" b="0" u="none" strike="noStrike" dirty="0">
                          <a:effectLst/>
                          <a:latin typeface="Intro Light"/>
                        </a:rPr>
                        <a:t> 100g de </a:t>
                      </a:r>
                      <a:r>
                        <a:rPr lang="fr-CH" sz="2400" b="0" u="none" strike="noStrike" dirty="0" smtClean="0">
                          <a:effectLst/>
                          <a:latin typeface="Intro Light"/>
                        </a:rPr>
                        <a:t>PÃO</a:t>
                      </a:r>
                      <a:endParaRPr lang="fr-CH" sz="2400" b="0" i="0" u="none" strike="noStrike" dirty="0">
                        <a:solidFill>
                          <a:srgbClr val="000000"/>
                        </a:solidFill>
                        <a:effectLst/>
                        <a:latin typeface="Intro 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672">
                <a:tc>
                  <a:txBody>
                    <a:bodyPr/>
                    <a:lstStyle/>
                    <a:p>
                      <a:pPr algn="ctr">
                        <a:lnSpc>
                          <a:spcPct val="100000"/>
                        </a:lnSpc>
                        <a:spcAft>
                          <a:spcPts val="0"/>
                        </a:spcAft>
                      </a:pPr>
                      <a:r>
                        <a:rPr lang="pt-PT" sz="2400" b="0" u="none" strike="noStrike" kern="1200" dirty="0" smtClean="0">
                          <a:solidFill>
                            <a:schemeClr val="dk1"/>
                          </a:solidFill>
                          <a:effectLst/>
                          <a:latin typeface="Intro Light"/>
                          <a:ea typeface="+mn-ea"/>
                          <a:cs typeface="+mn-cs"/>
                        </a:rPr>
                        <a:t>289 kcal</a:t>
                      </a:r>
                      <a:endParaRPr lang="pt-PT" sz="2400" b="0" u="none" strike="noStrike" kern="1200" dirty="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2,2</a:t>
                      </a:r>
                      <a:r>
                        <a:rPr lang="pt-PT" sz="2400" b="0" u="none" strike="noStrike" kern="1200" baseline="0" dirty="0">
                          <a:solidFill>
                            <a:schemeClr val="dk1"/>
                          </a:solidFill>
                          <a:effectLst/>
                          <a:latin typeface="Intro Light"/>
                          <a:ea typeface="+mn-ea"/>
                          <a:cs typeface="+mn-cs"/>
                        </a:rPr>
                        <a:t> </a:t>
                      </a:r>
                      <a:r>
                        <a:rPr lang="pt-PT" sz="2400" b="0" u="none" strike="noStrike" kern="1200" baseline="0" dirty="0" smtClean="0">
                          <a:solidFill>
                            <a:schemeClr val="dk1"/>
                          </a:solidFill>
                          <a:effectLst/>
                          <a:latin typeface="Intro Light"/>
                          <a:ea typeface="+mn-ea"/>
                          <a:cs typeface="+mn-cs"/>
                        </a:rPr>
                        <a:t>g</a:t>
                      </a:r>
                      <a:endParaRPr lang="pt-PT" sz="2400" b="0" u="none" strike="noStrike" kern="1200" dirty="0" smtClean="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92D050"/>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0,5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57,3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2,1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92D050"/>
                    </a:solidFill>
                  </a:tcPr>
                </a:tc>
              </a:tr>
              <a:tr h="333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0" u="none" strike="noStrike" kern="1200" dirty="0" smtClean="0">
                          <a:solidFill>
                            <a:schemeClr val="dk1"/>
                          </a:solidFill>
                          <a:effectLst/>
                          <a:latin typeface="Intro Light"/>
                          <a:ea typeface="+mn-ea"/>
                          <a:cs typeface="+mn-cs"/>
                        </a:rPr>
                        <a:t>8,4 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algn="ctr">
                        <a:lnSpc>
                          <a:spcPct val="100000"/>
                        </a:lnSpc>
                        <a:spcAft>
                          <a:spcPts val="0"/>
                        </a:spcAft>
                      </a:pPr>
                      <a:r>
                        <a:rPr lang="pt-PT" sz="2400" b="0" u="none" strike="noStrike" kern="1200" dirty="0" smtClean="0">
                          <a:solidFill>
                            <a:schemeClr val="dk1"/>
                          </a:solidFill>
                          <a:effectLst/>
                          <a:latin typeface="Intro Light"/>
                          <a:ea typeface="+mn-ea"/>
                          <a:cs typeface="+mn-cs"/>
                        </a:rPr>
                        <a:t>3,8 g</a:t>
                      </a:r>
                      <a:endParaRPr lang="pt-PT" sz="2400" b="0" u="none" strike="noStrike" kern="1200" dirty="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r h="333572">
                <a:tc>
                  <a:txBody>
                    <a:bodyPr/>
                    <a:lstStyle/>
                    <a:p>
                      <a:pPr algn="ctr">
                        <a:lnSpc>
                          <a:spcPct val="100000"/>
                        </a:lnSpc>
                        <a:spcAft>
                          <a:spcPts val="0"/>
                        </a:spcAft>
                      </a:pPr>
                      <a:r>
                        <a:rPr lang="pt-PT" sz="2400" b="0" u="none" strike="noStrike" kern="1200" dirty="0" smtClean="0">
                          <a:solidFill>
                            <a:schemeClr val="dk1"/>
                          </a:solidFill>
                          <a:effectLst/>
                          <a:latin typeface="Intro Light"/>
                          <a:ea typeface="+mn-ea"/>
                          <a:cs typeface="+mn-cs"/>
                        </a:rPr>
                        <a:t>1,51 g</a:t>
                      </a:r>
                      <a:endParaRPr lang="pt-PT" sz="2400" b="0" u="none" strike="noStrike" kern="1200" dirty="0">
                        <a:solidFill>
                          <a:schemeClr val="dk1"/>
                        </a:solidFill>
                        <a:effectLst/>
                        <a:latin typeface="Intro Ligh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r>
            </a:tbl>
          </a:graphicData>
        </a:graphic>
      </p:graphicFrame>
      <p:grpSp>
        <p:nvGrpSpPr>
          <p:cNvPr id="29" name="Grupo 28"/>
          <p:cNvGrpSpPr/>
          <p:nvPr/>
        </p:nvGrpSpPr>
        <p:grpSpPr>
          <a:xfrm>
            <a:off x="-127140" y="-379964"/>
            <a:ext cx="2213231" cy="1932927"/>
            <a:chOff x="-98681" y="-418452"/>
            <a:chExt cx="2272741" cy="2018022"/>
          </a:xfrm>
        </p:grpSpPr>
        <p:pic>
          <p:nvPicPr>
            <p:cNvPr id="30"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31"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32" name="Retângulo arredondado 31"/>
          <p:cNvSpPr/>
          <p:nvPr/>
        </p:nvSpPr>
        <p:spPr>
          <a:xfrm>
            <a:off x="9937376" y="538847"/>
            <a:ext cx="1828800" cy="608852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PT" sz="9600" dirty="0" smtClean="0">
                <a:solidFill>
                  <a:schemeClr val="accent5">
                    <a:lumMod val="50000"/>
                  </a:schemeClr>
                </a:solidFill>
                <a:latin typeface="Folks-Light" panose="02000403020000020004" pitchFamily="2" charset="0"/>
              </a:rPr>
              <a:t>Compara </a:t>
            </a:r>
            <a:endParaRPr lang="pt-PT" sz="9600" dirty="0">
              <a:solidFill>
                <a:schemeClr val="accent5">
                  <a:lumMod val="50000"/>
                </a:schemeClr>
              </a:solidFill>
              <a:latin typeface="Folks-Light" panose="02000403020000020004" pitchFamily="2" charset="0"/>
            </a:endParaRPr>
          </a:p>
        </p:txBody>
      </p:sp>
      <p:pic>
        <p:nvPicPr>
          <p:cNvPr id="33" name="Picture 2" descr="Resultado de imagem para pã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4326" y="216742"/>
            <a:ext cx="2491939" cy="19935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sultado de imagem para estrelit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507" y="780116"/>
            <a:ext cx="1796657" cy="11541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Resultado de imagem para chocap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5275" y="780116"/>
            <a:ext cx="1762880" cy="115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5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par>
                          <p:cTn id="44" fill="hold">
                            <p:stCondLst>
                              <p:cond delay="500"/>
                            </p:stCondLst>
                            <p:childTnLst>
                              <p:par>
                                <p:cTn id="45" presetID="42"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249276326"/>
              </p:ext>
            </p:extLst>
          </p:nvPr>
        </p:nvGraphicFramePr>
        <p:xfrm>
          <a:off x="563282" y="1962523"/>
          <a:ext cx="11162552" cy="4424833"/>
        </p:xfrm>
        <a:graphic>
          <a:graphicData uri="http://schemas.openxmlformats.org/drawingml/2006/table">
            <a:tbl>
              <a:tblPr firstRow="1" firstCol="1" bandRow="1">
                <a:tableStyleId>{5C22544A-7EE6-4342-B048-85BDC9FD1C3A}</a:tableStyleId>
              </a:tblPr>
              <a:tblGrid>
                <a:gridCol w="2773182"/>
                <a:gridCol w="937942"/>
                <a:gridCol w="918241"/>
                <a:gridCol w="1112945"/>
                <a:gridCol w="1338961"/>
                <a:gridCol w="1065677"/>
                <a:gridCol w="809703"/>
                <a:gridCol w="972681"/>
                <a:gridCol w="1233220"/>
              </a:tblGrid>
              <a:tr h="633192">
                <a:tc rowSpan="2">
                  <a:txBody>
                    <a:bodyPr/>
                    <a:lstStyle/>
                    <a:p>
                      <a:pPr algn="ctr">
                        <a:lnSpc>
                          <a:spcPct val="107000"/>
                        </a:lnSpc>
                        <a:spcAft>
                          <a:spcPts val="0"/>
                        </a:spcAft>
                      </a:pPr>
                      <a:r>
                        <a:rPr lang="pt-PT" sz="1600" dirty="0">
                          <a:effectLst/>
                          <a:latin typeface="Calibri" panose="020F0502020204030204" pitchFamily="34" charset="0"/>
                        </a:rPr>
                        <a:t>Alimento</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pt-PT" sz="1600" dirty="0" smtClean="0">
                          <a:effectLst/>
                          <a:latin typeface="Calibri" panose="020F0502020204030204" pitchFamily="34" charset="0"/>
                        </a:rPr>
                        <a:t>Dose</a:t>
                      </a:r>
                    </a:p>
                    <a:p>
                      <a:pPr algn="ctr">
                        <a:lnSpc>
                          <a:spcPct val="107000"/>
                        </a:lnSpc>
                        <a:spcAft>
                          <a:spcPts val="0"/>
                        </a:spcAft>
                      </a:pPr>
                      <a:r>
                        <a:rPr lang="pt-PT" sz="1600" dirty="0" smtClean="0">
                          <a:effectLst/>
                          <a:latin typeface="Calibri" panose="020F0502020204030204" pitchFamily="34" charset="0"/>
                        </a:rPr>
                        <a:t>(g)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pt-PT" sz="1600" dirty="0" smtClean="0">
                          <a:effectLst/>
                          <a:latin typeface="Calibri" panose="020F0502020204030204" pitchFamily="34" charset="0"/>
                        </a:rPr>
                        <a:t>Energia</a:t>
                      </a:r>
                    </a:p>
                    <a:p>
                      <a:pPr algn="ctr">
                        <a:lnSpc>
                          <a:spcPct val="107000"/>
                        </a:lnSpc>
                        <a:spcAft>
                          <a:spcPts val="0"/>
                        </a:spcAft>
                      </a:pPr>
                      <a:r>
                        <a:rPr lang="pt-PT" sz="1600" dirty="0" smtClean="0">
                          <a:effectLst/>
                          <a:latin typeface="Calibri" panose="020F0502020204030204" pitchFamily="34" charset="0"/>
                          <a:ea typeface="Calibri" panose="020F0502020204030204" pitchFamily="34" charset="0"/>
                          <a:cs typeface="Times New Roman" panose="02020603050405020304" pitchFamily="18" charset="0"/>
                        </a:rPr>
                        <a:t>(Kcal)</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pt-PT" sz="1600" dirty="0" smtClean="0">
                          <a:effectLst/>
                          <a:latin typeface="Calibri" panose="020F0502020204030204" pitchFamily="34" charset="0"/>
                        </a:rPr>
                        <a:t>Proteínas</a:t>
                      </a:r>
                    </a:p>
                    <a:p>
                      <a:pPr algn="ctr">
                        <a:lnSpc>
                          <a:spcPct val="107000"/>
                        </a:lnSpc>
                        <a:spcAft>
                          <a:spcPts val="0"/>
                        </a:spcAft>
                      </a:pPr>
                      <a:r>
                        <a:rPr lang="pt-PT" sz="1600" dirty="0" smtClean="0">
                          <a:effectLst/>
                          <a:latin typeface="Calibri" panose="020F0502020204030204" pitchFamily="34" charset="0"/>
                        </a:rPr>
                        <a:t>(g</a:t>
                      </a:r>
                      <a:r>
                        <a:rPr lang="pt-PT" sz="1600" dirty="0">
                          <a:effectLst/>
                          <a:latin typeface="Calibri" panose="020F0502020204030204" pitchFamily="34" charset="0"/>
                        </a:rPr>
                        <a:t>)</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0"/>
                        </a:spcAft>
                      </a:pPr>
                      <a:r>
                        <a:rPr lang="pt-PT" sz="1600" dirty="0">
                          <a:effectLst/>
                          <a:latin typeface="Calibri" panose="020F0502020204030204" pitchFamily="34" charset="0"/>
                        </a:rPr>
                        <a:t>Hidratos de </a:t>
                      </a:r>
                      <a:r>
                        <a:rPr lang="pt-PT" sz="1600" dirty="0" smtClean="0">
                          <a:effectLst/>
                          <a:latin typeface="Calibri" panose="020F0502020204030204" pitchFamily="34" charset="0"/>
                        </a:rPr>
                        <a:t>carbono (g)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pt-PT"/>
                    </a:p>
                  </a:txBody>
                  <a:tcPr/>
                </a:tc>
                <a:tc gridSpan="2">
                  <a:txBody>
                    <a:bodyPr/>
                    <a:lstStyle/>
                    <a:p>
                      <a:pPr algn="ctr">
                        <a:lnSpc>
                          <a:spcPct val="107000"/>
                        </a:lnSpc>
                        <a:spcAft>
                          <a:spcPts val="0"/>
                        </a:spcAft>
                      </a:pPr>
                      <a:r>
                        <a:rPr lang="pt-PT" sz="1600" dirty="0" smtClean="0">
                          <a:effectLst/>
                          <a:latin typeface="Calibri" panose="020F0502020204030204" pitchFamily="34" charset="0"/>
                        </a:rPr>
                        <a:t>Gordura (g)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pt-PT"/>
                    </a:p>
                  </a:txBody>
                  <a:tcPr/>
                </a:tc>
                <a:tc rowSpan="2">
                  <a:txBody>
                    <a:bodyPr/>
                    <a:lstStyle/>
                    <a:p>
                      <a:pPr algn="ctr">
                        <a:lnSpc>
                          <a:spcPct val="107000"/>
                        </a:lnSpc>
                        <a:spcAft>
                          <a:spcPts val="0"/>
                        </a:spcAft>
                      </a:pPr>
                      <a:r>
                        <a:rPr lang="pt-PT" sz="1600" dirty="0" smtClean="0">
                          <a:effectLst/>
                          <a:latin typeface="Calibri" panose="020F0502020204030204" pitchFamily="34" charset="0"/>
                        </a:rPr>
                        <a:t>Cálcio</a:t>
                      </a:r>
                      <a:endParaRPr lang="pt-PT" sz="1600" dirty="0">
                        <a:effectLst/>
                        <a:latin typeface="Calibri" panose="020F0502020204030204" pitchFamily="34" charset="0"/>
                      </a:endParaRPr>
                    </a:p>
                    <a:p>
                      <a:pPr algn="ctr">
                        <a:lnSpc>
                          <a:spcPct val="107000"/>
                        </a:lnSpc>
                        <a:spcAft>
                          <a:spcPts val="0"/>
                        </a:spcAft>
                      </a:pPr>
                      <a:r>
                        <a:rPr lang="pt-PT" sz="1600" dirty="0">
                          <a:effectLst/>
                          <a:latin typeface="Calibri" panose="020F0502020204030204" pitchFamily="34" charset="0"/>
                        </a:rPr>
                        <a:t>(mg)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44396">
                <a:tc vMerge="1">
                  <a:txBody>
                    <a:bodyPr/>
                    <a:lstStyle/>
                    <a:p>
                      <a:endParaRPr lang="pt-PT"/>
                    </a:p>
                  </a:txBody>
                  <a:tcPr/>
                </a:tc>
                <a:tc vMerge="1">
                  <a:txBody>
                    <a:bodyPr/>
                    <a:lstStyle/>
                    <a:p>
                      <a:endParaRPr lang="pt-PT"/>
                    </a:p>
                  </a:txBody>
                  <a:tcPr/>
                </a:tc>
                <a:tc vMerge="1">
                  <a:txBody>
                    <a:bodyPr/>
                    <a:lstStyle/>
                    <a:p>
                      <a:endParaRPr lang="pt-PT"/>
                    </a:p>
                  </a:txBody>
                  <a:tcPr/>
                </a:tc>
                <a:tc vMerge="1">
                  <a:txBody>
                    <a:bodyPr/>
                    <a:lstStyle/>
                    <a:p>
                      <a:endParaRPr lang="pt-PT"/>
                    </a:p>
                  </a:txBody>
                  <a:tcPr/>
                </a:tc>
                <a:tc>
                  <a:txBody>
                    <a:bodyPr/>
                    <a:lstStyle/>
                    <a:p>
                      <a:pPr algn="ctr">
                        <a:lnSpc>
                          <a:spcPct val="107000"/>
                        </a:lnSpc>
                        <a:spcAft>
                          <a:spcPts val="0"/>
                        </a:spcAft>
                      </a:pPr>
                      <a:r>
                        <a:rPr lang="pt-PT" sz="1600" dirty="0">
                          <a:solidFill>
                            <a:schemeClr val="bg1"/>
                          </a:solidFill>
                          <a:effectLst/>
                          <a:latin typeface="Calibri" panose="020F0502020204030204" pitchFamily="34" charset="0"/>
                        </a:rPr>
                        <a:t>Total</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0"/>
                        </a:spcAft>
                      </a:pPr>
                      <a:r>
                        <a:rPr lang="pt-PT" sz="1600" dirty="0" smtClean="0">
                          <a:solidFill>
                            <a:schemeClr val="bg1"/>
                          </a:solidFill>
                          <a:effectLst/>
                          <a:latin typeface="Calibri" panose="020F0502020204030204" pitchFamily="34" charset="0"/>
                        </a:rPr>
                        <a:t>Açúcar</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0"/>
                        </a:spcAft>
                      </a:pPr>
                      <a:r>
                        <a:rPr lang="pt-PT" sz="1600" dirty="0" smtClean="0">
                          <a:solidFill>
                            <a:schemeClr val="bg1"/>
                          </a:solidFill>
                          <a:effectLst/>
                          <a:latin typeface="Calibri" panose="020F0502020204030204" pitchFamily="34" charset="0"/>
                        </a:rPr>
                        <a:t>Total</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0"/>
                        </a:spcAft>
                      </a:pPr>
                      <a:r>
                        <a:rPr lang="pt-PT" sz="1600" dirty="0">
                          <a:solidFill>
                            <a:schemeClr val="bg1"/>
                          </a:solidFill>
                          <a:effectLst/>
                          <a:latin typeface="Calibri" panose="020F0502020204030204" pitchFamily="34" charset="0"/>
                        </a:rPr>
                        <a:t>Saturada</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381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pt-PT"/>
                    </a:p>
                  </a:txBody>
                  <a:tcPr/>
                </a:tc>
              </a:tr>
              <a:tr h="669449">
                <a:tc>
                  <a:txBody>
                    <a:bodyPr/>
                    <a:lstStyle/>
                    <a:p>
                      <a:pPr algn="ctr">
                        <a:lnSpc>
                          <a:spcPct val="107000"/>
                        </a:lnSpc>
                        <a:spcAft>
                          <a:spcPts val="0"/>
                        </a:spcAft>
                      </a:pPr>
                      <a:r>
                        <a:rPr lang="pt-PT" sz="1600" dirty="0" smtClean="0">
                          <a:effectLst/>
                          <a:latin typeface="Calibri" panose="020F0502020204030204" pitchFamily="34" charset="0"/>
                        </a:rPr>
                        <a:t>Cremoso – Morango (Adagio)</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smtClean="0">
                          <a:effectLst/>
                          <a:latin typeface="Calibri" panose="020F0502020204030204" pitchFamily="34" charset="0"/>
                        </a:rPr>
                        <a:t>125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a:effectLst/>
                          <a:latin typeface="Calibri" panose="020F0502020204030204" pitchFamily="34" charset="0"/>
                        </a:rPr>
                        <a:t>120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a:effectLst/>
                          <a:latin typeface="Calibri" panose="020F0502020204030204" pitchFamily="34" charset="0"/>
                        </a:rPr>
                        <a:t>4,5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a:effectLst/>
                          <a:latin typeface="Calibri" panose="020F0502020204030204" pitchFamily="34" charset="0"/>
                        </a:rPr>
                        <a:t>18,8</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a:effectLst/>
                          <a:latin typeface="Calibri" panose="020F0502020204030204" pitchFamily="34" charset="0"/>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a:effectLst/>
                          <a:latin typeface="Calibri" panose="020F0502020204030204" pitchFamily="34" charset="0"/>
                        </a:rPr>
                        <a:t>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a:effectLst/>
                          <a:latin typeface="Calibri" panose="020F0502020204030204" pitchFamily="34" charset="0"/>
                        </a:rPr>
                        <a:t> </a:t>
                      </a:r>
                      <a:r>
                        <a:rPr lang="pt-PT" sz="1400" dirty="0" smtClean="0">
                          <a:effectLst/>
                          <a:latin typeface="Calibri" panose="020F0502020204030204" pitchFamily="34" charset="0"/>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a:effectLst/>
                          <a:latin typeface="Calibri" panose="020F0502020204030204" pitchFamily="34" charset="0"/>
                        </a:rPr>
                        <a:t>150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r>
              <a:tr h="669449">
                <a:tc>
                  <a:txBody>
                    <a:bodyPr/>
                    <a:lstStyle/>
                    <a:p>
                      <a:pPr algn="ctr">
                        <a:lnSpc>
                          <a:spcPct val="107000"/>
                        </a:lnSpc>
                        <a:spcAft>
                          <a:spcPts val="0"/>
                        </a:spcAft>
                      </a:pPr>
                      <a:r>
                        <a:rPr lang="pt-PT" sz="1600" dirty="0" smtClean="0">
                          <a:effectLst/>
                          <a:latin typeface="Calibri" panose="020F0502020204030204" pitchFamily="34" charset="0"/>
                        </a:rPr>
                        <a:t>Grego açucarado (Danone)</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125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193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4,6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14,4</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14,4</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12,5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7,8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153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9449">
                <a:tc>
                  <a:txBody>
                    <a:bodyPr/>
                    <a:lstStyle/>
                    <a:p>
                      <a:pPr algn="ctr">
                        <a:lnSpc>
                          <a:spcPct val="107000"/>
                        </a:lnSpc>
                        <a:spcAft>
                          <a:spcPts val="0"/>
                        </a:spcAft>
                      </a:pPr>
                      <a:r>
                        <a:rPr lang="pt-PT" sz="1600" dirty="0" smtClean="0">
                          <a:effectLst/>
                          <a:latin typeface="Calibri" panose="020F0502020204030204" pitchFamily="34" charset="0"/>
                        </a:rPr>
                        <a:t>Morango </a:t>
                      </a:r>
                    </a:p>
                    <a:p>
                      <a:pPr algn="ctr">
                        <a:lnSpc>
                          <a:spcPct val="107000"/>
                        </a:lnSpc>
                        <a:spcAft>
                          <a:spcPts val="0"/>
                        </a:spcAft>
                      </a:pPr>
                      <a:r>
                        <a:rPr lang="pt-PT" sz="1600" dirty="0" smtClean="0">
                          <a:effectLst/>
                          <a:latin typeface="Calibri" panose="020F0502020204030204" pitchFamily="34" charset="0"/>
                        </a:rPr>
                        <a:t>(Mimosa)</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125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100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4,4</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16,6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14,9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163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9449">
                <a:tc>
                  <a:txBody>
                    <a:bodyPr/>
                    <a:lstStyle/>
                    <a:p>
                      <a:pPr algn="ctr">
                        <a:lnSpc>
                          <a:spcPct val="107000"/>
                        </a:lnSpc>
                        <a:spcAft>
                          <a:spcPts val="0"/>
                        </a:spcAft>
                      </a:pPr>
                      <a:r>
                        <a:rPr lang="pt-PT" sz="1600" dirty="0" smtClean="0">
                          <a:effectLst/>
                          <a:latin typeface="Calibri" panose="020F0502020204030204" pitchFamily="34" charset="0"/>
                        </a:rPr>
                        <a:t>Morango magro </a:t>
                      </a:r>
                    </a:p>
                    <a:p>
                      <a:pPr algn="ctr">
                        <a:lnSpc>
                          <a:spcPct val="107000"/>
                        </a:lnSpc>
                        <a:spcAft>
                          <a:spcPts val="0"/>
                        </a:spcAft>
                      </a:pPr>
                      <a:r>
                        <a:rPr lang="pt-PT" sz="1600" dirty="0" smtClean="0">
                          <a:effectLst/>
                          <a:latin typeface="Calibri" panose="020F0502020204030204" pitchFamily="34" charset="0"/>
                        </a:rPr>
                        <a:t>(Mimosa)</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125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50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5,9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6,3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6,3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0,1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0,1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213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9449">
                <a:tc>
                  <a:txBody>
                    <a:bodyPr/>
                    <a:lstStyle/>
                    <a:p>
                      <a:pPr algn="ctr">
                        <a:lnSpc>
                          <a:spcPct val="107000"/>
                        </a:lnSpc>
                        <a:spcAft>
                          <a:spcPts val="0"/>
                        </a:spcAft>
                      </a:pPr>
                      <a:r>
                        <a:rPr lang="pt-PT" sz="1600" dirty="0" smtClean="0">
                          <a:effectLst/>
                          <a:latin typeface="Calibri" panose="020F0502020204030204" pitchFamily="34" charset="0"/>
                        </a:rPr>
                        <a:t>Morango magro - líquido</a:t>
                      </a:r>
                    </a:p>
                    <a:p>
                      <a:pPr algn="ctr">
                        <a:lnSpc>
                          <a:spcPct val="107000"/>
                        </a:lnSpc>
                        <a:spcAft>
                          <a:spcPts val="0"/>
                        </a:spcAft>
                      </a:pPr>
                      <a:r>
                        <a:rPr lang="pt-PT" sz="1600" dirty="0" smtClean="0">
                          <a:effectLst/>
                          <a:latin typeface="Calibri" panose="020F0502020204030204" pitchFamily="34" charset="0"/>
                          <a:ea typeface="Calibri" panose="020F0502020204030204" pitchFamily="34" charset="0"/>
                          <a:cs typeface="Times New Roman" panose="02020603050405020304" pitchFamily="18" charset="0"/>
                        </a:rPr>
                        <a:t>(</a:t>
                      </a:r>
                      <a:r>
                        <a:rPr lang="pt-PT" sz="1600" dirty="0" err="1" smtClean="0">
                          <a:effectLst/>
                          <a:latin typeface="Calibri" panose="020F0502020204030204" pitchFamily="34" charset="0"/>
                          <a:ea typeface="Calibri" panose="020F0502020204030204" pitchFamily="34" charset="0"/>
                          <a:cs typeface="Times New Roman" panose="02020603050405020304" pitchFamily="18" charset="0"/>
                        </a:rPr>
                        <a:t>Auchan</a:t>
                      </a:r>
                      <a:r>
                        <a:rPr lang="pt-PT" sz="16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180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49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5,2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6,3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5,9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0,2</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0,1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800" b="1" dirty="0" smtClean="0">
                <a:solidFill>
                  <a:schemeClr val="accent5">
                    <a:lumMod val="50000"/>
                  </a:schemeClr>
                </a:solidFill>
                <a:latin typeface="Folks-Light" panose="02000403020000020004" pitchFamily="2" charset="0"/>
                <a:ea typeface="+mn-ea"/>
                <a:cs typeface="Intro Light"/>
              </a:rPr>
              <a:t>Compara os </a:t>
            </a:r>
            <a:r>
              <a:rPr lang="pt-PT" sz="7200" b="1" u="sng" dirty="0" smtClean="0">
                <a:solidFill>
                  <a:schemeClr val="accent4"/>
                </a:solidFill>
                <a:latin typeface="Folks-Light" panose="02000403020000020004" pitchFamily="2" charset="0"/>
                <a:ea typeface="+mn-ea"/>
                <a:cs typeface="Intro Light"/>
              </a:rPr>
              <a:t>Iogurtes</a:t>
            </a:r>
            <a:endParaRPr lang="pt-PT" sz="7200" b="1" u="sng" dirty="0">
              <a:solidFill>
                <a:schemeClr val="accent4"/>
              </a:solidFill>
              <a:latin typeface="Folks-Light" panose="02000403020000020004" pitchFamily="2" charset="0"/>
              <a:ea typeface="+mn-ea"/>
              <a:cs typeface="Intro Light"/>
            </a:endParaRPr>
          </a:p>
        </p:txBody>
      </p:sp>
      <p:grpSp>
        <p:nvGrpSpPr>
          <p:cNvPr id="4" name="Grupo 3"/>
          <p:cNvGrpSpPr/>
          <p:nvPr/>
        </p:nvGrpSpPr>
        <p:grpSpPr>
          <a:xfrm>
            <a:off x="-127140" y="-379964"/>
            <a:ext cx="2213231" cy="1932927"/>
            <a:chOff x="-98681" y="-418452"/>
            <a:chExt cx="2272741" cy="2018022"/>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6" name="Picture 10"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Tree>
    <p:extLst>
      <p:ext uri="{BB962C8B-B14F-4D97-AF65-F5344CB8AC3E}">
        <p14:creationId xmlns:p14="http://schemas.microsoft.com/office/powerpoint/2010/main" val="153047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0" end="0"/>
                                            </p:txEl>
                                          </p:spTgt>
                                        </p:tgtEl>
                                      </p:cBhvr>
                                    </p:animEffect>
                                  </p:childTnLst>
                                </p:cTn>
                              </p:par>
                            </p:childTnLst>
                          </p:cTn>
                        </p:par>
                        <p:par>
                          <p:cTn id="16" fill="hold">
                            <p:stCondLst>
                              <p:cond delay="33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381375240"/>
              </p:ext>
            </p:extLst>
          </p:nvPr>
        </p:nvGraphicFramePr>
        <p:xfrm>
          <a:off x="416859" y="1962523"/>
          <a:ext cx="11403106" cy="4344149"/>
        </p:xfrm>
        <a:graphic>
          <a:graphicData uri="http://schemas.openxmlformats.org/drawingml/2006/table">
            <a:tbl>
              <a:tblPr firstRow="1" firstCol="1" bandRow="1">
                <a:tableStyleId>{5C22544A-7EE6-4342-B048-85BDC9FD1C3A}</a:tableStyleId>
              </a:tblPr>
              <a:tblGrid>
                <a:gridCol w="2832944"/>
                <a:gridCol w="958155"/>
                <a:gridCol w="938030"/>
                <a:gridCol w="1136929"/>
                <a:gridCol w="1367815"/>
                <a:gridCol w="1088643"/>
                <a:gridCol w="827152"/>
                <a:gridCol w="993642"/>
                <a:gridCol w="1259796"/>
              </a:tblGrid>
              <a:tr h="621646">
                <a:tc rowSpan="2">
                  <a:txBody>
                    <a:bodyPr/>
                    <a:lstStyle/>
                    <a:p>
                      <a:pPr algn="ctr">
                        <a:lnSpc>
                          <a:spcPct val="107000"/>
                        </a:lnSpc>
                        <a:spcAft>
                          <a:spcPts val="0"/>
                        </a:spcAft>
                      </a:pPr>
                      <a:r>
                        <a:rPr lang="pt-PT" sz="1600" dirty="0">
                          <a:effectLst/>
                          <a:latin typeface="Calibri" panose="020F0502020204030204" pitchFamily="34" charset="0"/>
                        </a:rPr>
                        <a:t>Alimento</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pt-PT" sz="1600" dirty="0" smtClean="0">
                          <a:effectLst/>
                          <a:latin typeface="Calibri" panose="020F0502020204030204" pitchFamily="34" charset="0"/>
                        </a:rPr>
                        <a:t>Dose</a:t>
                      </a:r>
                    </a:p>
                    <a:p>
                      <a:pPr algn="ctr">
                        <a:lnSpc>
                          <a:spcPct val="107000"/>
                        </a:lnSpc>
                        <a:spcAft>
                          <a:spcPts val="0"/>
                        </a:spcAft>
                      </a:pPr>
                      <a:r>
                        <a:rPr lang="pt-PT" sz="1600" dirty="0" smtClean="0">
                          <a:effectLst/>
                          <a:latin typeface="Calibri" panose="020F0502020204030204" pitchFamily="34" charset="0"/>
                        </a:rPr>
                        <a:t>(g)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pt-PT" sz="1600" dirty="0" smtClean="0">
                          <a:effectLst/>
                          <a:latin typeface="Calibri" panose="020F0502020204030204" pitchFamily="34" charset="0"/>
                        </a:rPr>
                        <a:t>Energia</a:t>
                      </a:r>
                    </a:p>
                    <a:p>
                      <a:pPr algn="ctr">
                        <a:lnSpc>
                          <a:spcPct val="107000"/>
                        </a:lnSpc>
                        <a:spcAft>
                          <a:spcPts val="0"/>
                        </a:spcAft>
                      </a:pPr>
                      <a:r>
                        <a:rPr lang="pt-PT" sz="1600" dirty="0" smtClean="0">
                          <a:effectLst/>
                          <a:latin typeface="Calibri" panose="020F0502020204030204" pitchFamily="34" charset="0"/>
                          <a:ea typeface="Calibri" panose="020F0502020204030204" pitchFamily="34" charset="0"/>
                          <a:cs typeface="Times New Roman" panose="02020603050405020304" pitchFamily="18" charset="0"/>
                        </a:rPr>
                        <a:t>(Kcal)</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pt-PT" sz="1600" dirty="0" smtClean="0">
                          <a:effectLst/>
                          <a:latin typeface="Calibri" panose="020F0502020204030204" pitchFamily="34" charset="0"/>
                        </a:rPr>
                        <a:t>Proteínas</a:t>
                      </a:r>
                    </a:p>
                    <a:p>
                      <a:pPr algn="ctr">
                        <a:lnSpc>
                          <a:spcPct val="107000"/>
                        </a:lnSpc>
                        <a:spcAft>
                          <a:spcPts val="0"/>
                        </a:spcAft>
                      </a:pPr>
                      <a:r>
                        <a:rPr lang="pt-PT" sz="1600" dirty="0" smtClean="0">
                          <a:effectLst/>
                          <a:latin typeface="Calibri" panose="020F0502020204030204" pitchFamily="34" charset="0"/>
                        </a:rPr>
                        <a:t>(g</a:t>
                      </a:r>
                      <a:r>
                        <a:rPr lang="pt-PT" sz="1600" dirty="0">
                          <a:effectLst/>
                          <a:latin typeface="Calibri" panose="020F0502020204030204" pitchFamily="34" charset="0"/>
                        </a:rPr>
                        <a:t>)</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0"/>
                        </a:spcAft>
                      </a:pPr>
                      <a:r>
                        <a:rPr lang="pt-PT" sz="1600" dirty="0">
                          <a:effectLst/>
                          <a:latin typeface="Calibri" panose="020F0502020204030204" pitchFamily="34" charset="0"/>
                        </a:rPr>
                        <a:t>Hidratos de </a:t>
                      </a:r>
                      <a:r>
                        <a:rPr lang="pt-PT" sz="1600" dirty="0" smtClean="0">
                          <a:effectLst/>
                          <a:latin typeface="Calibri" panose="020F0502020204030204" pitchFamily="34" charset="0"/>
                        </a:rPr>
                        <a:t>carbono (g)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pt-PT"/>
                    </a:p>
                  </a:txBody>
                  <a:tcPr/>
                </a:tc>
                <a:tc gridSpan="2">
                  <a:txBody>
                    <a:bodyPr/>
                    <a:lstStyle/>
                    <a:p>
                      <a:pPr algn="ctr">
                        <a:lnSpc>
                          <a:spcPct val="107000"/>
                        </a:lnSpc>
                        <a:spcAft>
                          <a:spcPts val="0"/>
                        </a:spcAft>
                      </a:pPr>
                      <a:r>
                        <a:rPr lang="pt-PT" sz="1600" dirty="0" smtClean="0">
                          <a:effectLst/>
                          <a:latin typeface="Calibri" panose="020F0502020204030204" pitchFamily="34" charset="0"/>
                        </a:rPr>
                        <a:t>Gordura (g)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pt-PT"/>
                    </a:p>
                  </a:txBody>
                  <a:tcPr/>
                </a:tc>
                <a:tc rowSpan="2">
                  <a:txBody>
                    <a:bodyPr/>
                    <a:lstStyle/>
                    <a:p>
                      <a:pPr algn="ctr">
                        <a:lnSpc>
                          <a:spcPct val="107000"/>
                        </a:lnSpc>
                        <a:spcAft>
                          <a:spcPts val="0"/>
                        </a:spcAft>
                      </a:pPr>
                      <a:r>
                        <a:rPr lang="pt-PT" sz="1600" dirty="0" smtClean="0">
                          <a:effectLst/>
                          <a:latin typeface="Calibri" panose="020F0502020204030204" pitchFamily="34" charset="0"/>
                        </a:rPr>
                        <a:t>Cálcio</a:t>
                      </a:r>
                      <a:endParaRPr lang="pt-PT" sz="1600" dirty="0">
                        <a:effectLst/>
                        <a:latin typeface="Calibri" panose="020F0502020204030204" pitchFamily="34" charset="0"/>
                      </a:endParaRPr>
                    </a:p>
                    <a:p>
                      <a:pPr algn="ctr">
                        <a:lnSpc>
                          <a:spcPct val="107000"/>
                        </a:lnSpc>
                        <a:spcAft>
                          <a:spcPts val="0"/>
                        </a:spcAft>
                      </a:pPr>
                      <a:r>
                        <a:rPr lang="pt-PT" sz="1600" dirty="0">
                          <a:effectLst/>
                          <a:latin typeface="Calibri" panose="020F0502020204030204" pitchFamily="34" charset="0"/>
                        </a:rPr>
                        <a:t>(mg)</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36293">
                <a:tc vMerge="1">
                  <a:txBody>
                    <a:bodyPr/>
                    <a:lstStyle/>
                    <a:p>
                      <a:endParaRPr lang="pt-PT"/>
                    </a:p>
                  </a:txBody>
                  <a:tcPr/>
                </a:tc>
                <a:tc vMerge="1">
                  <a:txBody>
                    <a:bodyPr/>
                    <a:lstStyle/>
                    <a:p>
                      <a:endParaRPr lang="pt-PT"/>
                    </a:p>
                  </a:txBody>
                  <a:tcPr/>
                </a:tc>
                <a:tc vMerge="1">
                  <a:txBody>
                    <a:bodyPr/>
                    <a:lstStyle/>
                    <a:p>
                      <a:endParaRPr lang="pt-PT"/>
                    </a:p>
                  </a:txBody>
                  <a:tcPr/>
                </a:tc>
                <a:tc vMerge="1">
                  <a:txBody>
                    <a:bodyPr/>
                    <a:lstStyle/>
                    <a:p>
                      <a:endParaRPr lang="pt-PT"/>
                    </a:p>
                  </a:txBody>
                  <a:tcPr/>
                </a:tc>
                <a:tc>
                  <a:txBody>
                    <a:bodyPr/>
                    <a:lstStyle/>
                    <a:p>
                      <a:pPr algn="ctr">
                        <a:lnSpc>
                          <a:spcPct val="107000"/>
                        </a:lnSpc>
                        <a:spcAft>
                          <a:spcPts val="0"/>
                        </a:spcAft>
                      </a:pPr>
                      <a:r>
                        <a:rPr lang="pt-PT" sz="1600" dirty="0">
                          <a:solidFill>
                            <a:schemeClr val="bg1"/>
                          </a:solidFill>
                          <a:effectLst/>
                          <a:latin typeface="Calibri" panose="020F0502020204030204" pitchFamily="34" charset="0"/>
                        </a:rPr>
                        <a:t>Total</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0"/>
                        </a:spcAft>
                      </a:pPr>
                      <a:r>
                        <a:rPr lang="pt-PT" sz="1600" dirty="0" smtClean="0">
                          <a:solidFill>
                            <a:schemeClr val="bg1"/>
                          </a:solidFill>
                          <a:effectLst/>
                          <a:latin typeface="Calibri" panose="020F0502020204030204" pitchFamily="34" charset="0"/>
                        </a:rPr>
                        <a:t>Açúcar</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0"/>
                        </a:spcAft>
                      </a:pPr>
                      <a:r>
                        <a:rPr lang="pt-PT" sz="1600" dirty="0" smtClean="0">
                          <a:solidFill>
                            <a:schemeClr val="bg1"/>
                          </a:solidFill>
                          <a:effectLst/>
                          <a:latin typeface="Calibri" panose="020F0502020204030204" pitchFamily="34" charset="0"/>
                        </a:rPr>
                        <a:t>Total</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0"/>
                        </a:spcAft>
                      </a:pPr>
                      <a:r>
                        <a:rPr lang="pt-PT" sz="1600" dirty="0">
                          <a:solidFill>
                            <a:schemeClr val="bg1"/>
                          </a:solidFill>
                          <a:effectLst/>
                          <a:latin typeface="Calibri" panose="020F0502020204030204" pitchFamily="34" charset="0"/>
                        </a:rPr>
                        <a:t>Saturada</a:t>
                      </a:r>
                      <a:endParaRPr lang="pt-P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381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pt-PT"/>
                    </a:p>
                  </a:txBody>
                  <a:tcPr/>
                </a:tc>
              </a:tr>
              <a:tr h="657242">
                <a:tc>
                  <a:txBody>
                    <a:bodyPr/>
                    <a:lstStyle/>
                    <a:p>
                      <a:pPr algn="ctr">
                        <a:lnSpc>
                          <a:spcPct val="107000"/>
                        </a:lnSpc>
                        <a:spcAft>
                          <a:spcPts val="0"/>
                        </a:spcAft>
                      </a:pPr>
                      <a:r>
                        <a:rPr lang="pt-PT" sz="1600" dirty="0" smtClean="0">
                          <a:effectLst/>
                          <a:latin typeface="Calibri" panose="020F0502020204030204" pitchFamily="34" charset="0"/>
                        </a:rPr>
                        <a:t>Cremoso – Morango (Adagio)</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dirty="0" smtClean="0">
                          <a:effectLst/>
                          <a:latin typeface="Calibri" panose="020F0502020204030204" pitchFamily="34" charset="0"/>
                        </a:rPr>
                        <a:t>125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2000" b="1" dirty="0">
                          <a:effectLst/>
                          <a:latin typeface="Calibri" panose="020F0502020204030204" pitchFamily="34" charset="0"/>
                        </a:rPr>
                        <a:t>120</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solidFill>
                      <a:srgbClr val="FF0000"/>
                    </a:solidFill>
                  </a:tcPr>
                </a:tc>
                <a:tc>
                  <a:txBody>
                    <a:bodyPr/>
                    <a:lstStyle/>
                    <a:p>
                      <a:pPr algn="ctr">
                        <a:lnSpc>
                          <a:spcPct val="107000"/>
                        </a:lnSpc>
                        <a:spcAft>
                          <a:spcPts val="0"/>
                        </a:spcAft>
                      </a:pPr>
                      <a:r>
                        <a:rPr lang="pt-PT" sz="1400" dirty="0">
                          <a:effectLst/>
                          <a:latin typeface="Calibri" panose="020F0502020204030204" pitchFamily="34" charset="0"/>
                        </a:rPr>
                        <a:t>4,5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2000" b="1" dirty="0">
                          <a:effectLst/>
                          <a:latin typeface="Calibri" panose="020F0502020204030204" pitchFamily="34" charset="0"/>
                        </a:rPr>
                        <a:t>18,8</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solidFill>
                      <a:srgbClr val="FF0000"/>
                    </a:solidFill>
                  </a:tcPr>
                </a:tc>
                <a:tc>
                  <a:txBody>
                    <a:bodyPr/>
                    <a:lstStyle/>
                    <a:p>
                      <a:pPr algn="ctr">
                        <a:lnSpc>
                          <a:spcPct val="107000"/>
                        </a:lnSpc>
                        <a:spcAft>
                          <a:spcPts val="0"/>
                        </a:spcAft>
                      </a:pPr>
                      <a:r>
                        <a:rPr lang="pt-PT" sz="2000" b="1" dirty="0">
                          <a:effectLst/>
                          <a:latin typeface="Calibri" panose="020F0502020204030204" pitchFamily="34" charset="0"/>
                        </a:rPr>
                        <a:t>?</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solidFill>
                      <a:srgbClr val="FF0000"/>
                    </a:solidFill>
                  </a:tcPr>
                </a:tc>
                <a:tc>
                  <a:txBody>
                    <a:bodyPr/>
                    <a:lstStyle/>
                    <a:p>
                      <a:pPr algn="ctr">
                        <a:lnSpc>
                          <a:spcPct val="107000"/>
                        </a:lnSpc>
                        <a:spcAft>
                          <a:spcPts val="0"/>
                        </a:spcAft>
                      </a:pPr>
                      <a:r>
                        <a:rPr lang="pt-PT" sz="2000" b="1" dirty="0">
                          <a:effectLst/>
                          <a:latin typeface="Calibri" panose="020F0502020204030204" pitchFamily="34" charset="0"/>
                        </a:rPr>
                        <a:t>3</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solidFill>
                      <a:srgbClr val="FF0000"/>
                    </a:solidFill>
                  </a:tcPr>
                </a:tc>
                <a:tc>
                  <a:txBody>
                    <a:bodyPr/>
                    <a:lstStyle/>
                    <a:p>
                      <a:pPr algn="ctr">
                        <a:lnSpc>
                          <a:spcPct val="107000"/>
                        </a:lnSpc>
                        <a:spcAft>
                          <a:spcPts val="0"/>
                        </a:spcAft>
                      </a:pPr>
                      <a:r>
                        <a:rPr lang="pt-PT" sz="2000" b="1" dirty="0">
                          <a:effectLst/>
                          <a:latin typeface="Calibri" panose="020F0502020204030204" pitchFamily="34" charset="0"/>
                        </a:rPr>
                        <a:t> </a:t>
                      </a:r>
                      <a:r>
                        <a:rPr lang="pt-PT" sz="2000" b="1" dirty="0" smtClean="0">
                          <a:effectLst/>
                          <a:latin typeface="Calibri" panose="020F0502020204030204" pitchFamily="34" charset="0"/>
                        </a:rPr>
                        <a:t>?</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c>
                  <a:txBody>
                    <a:bodyPr/>
                    <a:lstStyle/>
                    <a:p>
                      <a:pPr algn="ctr">
                        <a:lnSpc>
                          <a:spcPct val="107000"/>
                        </a:lnSpc>
                        <a:spcAft>
                          <a:spcPts val="0"/>
                        </a:spcAft>
                      </a:pPr>
                      <a:r>
                        <a:rPr lang="pt-PT" sz="1400">
                          <a:effectLst/>
                          <a:latin typeface="Calibri" panose="020F0502020204030204" pitchFamily="34" charset="0"/>
                        </a:rPr>
                        <a:t>150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solidFill>
                        <a:schemeClr val="bg1"/>
                      </a:solidFill>
                      <a:prstDash val="solid"/>
                      <a:round/>
                      <a:headEnd type="none" w="med" len="med"/>
                      <a:tailEnd type="none" w="med" len="med"/>
                    </a:lnT>
                  </a:tcPr>
                </a:tc>
              </a:tr>
              <a:tr h="657242">
                <a:tc>
                  <a:txBody>
                    <a:bodyPr/>
                    <a:lstStyle/>
                    <a:p>
                      <a:pPr algn="ctr">
                        <a:lnSpc>
                          <a:spcPct val="107000"/>
                        </a:lnSpc>
                        <a:spcAft>
                          <a:spcPts val="0"/>
                        </a:spcAft>
                      </a:pPr>
                      <a:r>
                        <a:rPr lang="pt-PT" sz="1600" dirty="0" smtClean="0">
                          <a:effectLst/>
                          <a:latin typeface="Calibri" panose="020F0502020204030204" pitchFamily="34" charset="0"/>
                        </a:rPr>
                        <a:t>Grego açucarado (Danone)</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125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193</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r>
                        <a:rPr lang="pt-PT" sz="1400" dirty="0">
                          <a:effectLst/>
                          <a:latin typeface="Calibri" panose="020F0502020204030204" pitchFamily="34" charset="0"/>
                        </a:rPr>
                        <a:t>4,6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14,4</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r>
                        <a:rPr lang="pt-PT" sz="2000" b="1" dirty="0">
                          <a:effectLst/>
                          <a:latin typeface="Calibri" panose="020F0502020204030204" pitchFamily="34" charset="0"/>
                        </a:rPr>
                        <a:t>14,4</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0"/>
                        </a:spcAft>
                      </a:pPr>
                      <a:r>
                        <a:rPr lang="pt-PT" sz="2000" b="1" dirty="0">
                          <a:effectLst/>
                          <a:latin typeface="Calibri" panose="020F0502020204030204" pitchFamily="34" charset="0"/>
                        </a:rPr>
                        <a:t>12,5</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r>
                        <a:rPr lang="pt-PT" sz="2000" b="1" dirty="0">
                          <a:effectLst/>
                          <a:latin typeface="Calibri" panose="020F0502020204030204" pitchFamily="34" charset="0"/>
                        </a:rPr>
                        <a:t>7,8</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r>
                        <a:rPr lang="pt-PT" sz="1400">
                          <a:effectLst/>
                          <a:latin typeface="Calibri" panose="020F0502020204030204" pitchFamily="34" charset="0"/>
                        </a:rPr>
                        <a:t>153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57242">
                <a:tc>
                  <a:txBody>
                    <a:bodyPr/>
                    <a:lstStyle/>
                    <a:p>
                      <a:pPr algn="ctr">
                        <a:lnSpc>
                          <a:spcPct val="107000"/>
                        </a:lnSpc>
                        <a:spcAft>
                          <a:spcPts val="0"/>
                        </a:spcAft>
                      </a:pPr>
                      <a:r>
                        <a:rPr lang="pt-PT" sz="1600" dirty="0" smtClean="0">
                          <a:effectLst/>
                          <a:latin typeface="Calibri" panose="020F0502020204030204" pitchFamily="34" charset="0"/>
                        </a:rPr>
                        <a:t>Morango </a:t>
                      </a:r>
                    </a:p>
                    <a:p>
                      <a:pPr algn="ctr">
                        <a:lnSpc>
                          <a:spcPct val="107000"/>
                        </a:lnSpc>
                        <a:spcAft>
                          <a:spcPts val="0"/>
                        </a:spcAft>
                      </a:pPr>
                      <a:r>
                        <a:rPr lang="pt-PT" sz="1600" dirty="0" smtClean="0">
                          <a:effectLst/>
                          <a:latin typeface="Calibri" panose="020F0502020204030204" pitchFamily="34" charset="0"/>
                        </a:rPr>
                        <a:t>(Mimosa)</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125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100</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r>
                        <a:rPr lang="pt-PT" sz="1400">
                          <a:effectLst/>
                          <a:latin typeface="Calibri" panose="020F0502020204030204" pitchFamily="34" charset="0"/>
                        </a:rPr>
                        <a:t>4,4</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16,6</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algn="ctr">
                        <a:lnSpc>
                          <a:spcPct val="107000"/>
                        </a:lnSpc>
                        <a:spcAft>
                          <a:spcPts val="0"/>
                        </a:spcAft>
                      </a:pPr>
                      <a:r>
                        <a:rPr lang="pt-PT" sz="2000" b="1" dirty="0">
                          <a:effectLst/>
                          <a:latin typeface="Calibri" panose="020F0502020204030204" pitchFamily="34" charset="0"/>
                        </a:rPr>
                        <a:t>14,9</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0"/>
                        </a:spcAft>
                      </a:pPr>
                      <a:r>
                        <a:rPr lang="pt-PT" sz="2000" b="1" dirty="0">
                          <a:effectLst/>
                          <a:latin typeface="Calibri" panose="020F0502020204030204" pitchFamily="34" charset="0"/>
                        </a:rPr>
                        <a:t>1,8</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algn="ctr">
                        <a:lnSpc>
                          <a:spcPct val="107000"/>
                        </a:lnSpc>
                        <a:spcAft>
                          <a:spcPts val="0"/>
                        </a:spcAft>
                      </a:pPr>
                      <a:r>
                        <a:rPr lang="pt-PT" sz="2000" b="1" dirty="0">
                          <a:effectLst/>
                          <a:latin typeface="Calibri" panose="020F0502020204030204" pitchFamily="34" charset="0"/>
                        </a:rPr>
                        <a:t>1,3</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algn="ctr">
                        <a:lnSpc>
                          <a:spcPct val="107000"/>
                        </a:lnSpc>
                        <a:spcAft>
                          <a:spcPts val="0"/>
                        </a:spcAft>
                      </a:pPr>
                      <a:r>
                        <a:rPr lang="pt-PT" sz="1400">
                          <a:effectLst/>
                          <a:latin typeface="Calibri" panose="020F0502020204030204" pitchFamily="34" charset="0"/>
                        </a:rPr>
                        <a:t>163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57242">
                <a:tc>
                  <a:txBody>
                    <a:bodyPr/>
                    <a:lstStyle/>
                    <a:p>
                      <a:pPr algn="ctr">
                        <a:lnSpc>
                          <a:spcPct val="107000"/>
                        </a:lnSpc>
                        <a:spcAft>
                          <a:spcPts val="0"/>
                        </a:spcAft>
                      </a:pPr>
                      <a:r>
                        <a:rPr lang="pt-PT" sz="1600" dirty="0" smtClean="0">
                          <a:effectLst/>
                          <a:latin typeface="Calibri" panose="020F0502020204030204" pitchFamily="34" charset="0"/>
                        </a:rPr>
                        <a:t>Morango magro </a:t>
                      </a:r>
                    </a:p>
                    <a:p>
                      <a:pPr algn="ctr">
                        <a:lnSpc>
                          <a:spcPct val="107000"/>
                        </a:lnSpc>
                        <a:spcAft>
                          <a:spcPts val="0"/>
                        </a:spcAft>
                      </a:pPr>
                      <a:r>
                        <a:rPr lang="pt-PT" sz="1600" dirty="0" smtClean="0">
                          <a:effectLst/>
                          <a:latin typeface="Calibri" panose="020F0502020204030204" pitchFamily="34" charset="0"/>
                        </a:rPr>
                        <a:t>(Mimosa)</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dirty="0">
                          <a:effectLst/>
                          <a:latin typeface="Calibri" panose="020F0502020204030204" pitchFamily="34" charset="0"/>
                        </a:rPr>
                        <a:t>125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50</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1400">
                          <a:effectLst/>
                          <a:latin typeface="Calibri" panose="020F0502020204030204" pitchFamily="34" charset="0"/>
                        </a:rPr>
                        <a:t>5,9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6,3</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2000" b="1" dirty="0">
                          <a:effectLst/>
                          <a:latin typeface="Calibri" panose="020F0502020204030204" pitchFamily="34" charset="0"/>
                        </a:rPr>
                        <a:t>6,3</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2000" b="1" dirty="0">
                          <a:effectLst/>
                          <a:latin typeface="Calibri" panose="020F0502020204030204" pitchFamily="34" charset="0"/>
                        </a:rPr>
                        <a:t>0,1</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2000" b="1" dirty="0">
                          <a:effectLst/>
                          <a:latin typeface="Calibri" panose="020F0502020204030204" pitchFamily="34" charset="0"/>
                        </a:rPr>
                        <a:t>0,1</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algn="ctr">
                        <a:lnSpc>
                          <a:spcPct val="107000"/>
                        </a:lnSpc>
                        <a:spcAft>
                          <a:spcPts val="0"/>
                        </a:spcAft>
                      </a:pPr>
                      <a:r>
                        <a:rPr lang="pt-PT" sz="1400" dirty="0">
                          <a:effectLst/>
                          <a:latin typeface="Calibri" panose="020F0502020204030204" pitchFamily="34" charset="0"/>
                        </a:rPr>
                        <a:t>213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57242">
                <a:tc>
                  <a:txBody>
                    <a:bodyPr/>
                    <a:lstStyle/>
                    <a:p>
                      <a:pPr algn="ctr">
                        <a:lnSpc>
                          <a:spcPct val="107000"/>
                        </a:lnSpc>
                        <a:spcAft>
                          <a:spcPts val="0"/>
                        </a:spcAft>
                      </a:pPr>
                      <a:r>
                        <a:rPr lang="pt-PT" sz="1600" dirty="0" smtClean="0">
                          <a:effectLst/>
                          <a:latin typeface="Calibri" panose="020F0502020204030204" pitchFamily="34" charset="0"/>
                        </a:rPr>
                        <a:t>Morango magro - líquido</a:t>
                      </a:r>
                    </a:p>
                    <a:p>
                      <a:pPr algn="ctr">
                        <a:lnSpc>
                          <a:spcPct val="107000"/>
                        </a:lnSpc>
                        <a:spcAft>
                          <a:spcPts val="0"/>
                        </a:spcAft>
                      </a:pPr>
                      <a:r>
                        <a:rPr lang="pt-PT" sz="1600" dirty="0" smtClean="0">
                          <a:effectLst/>
                          <a:latin typeface="Calibri" panose="020F0502020204030204" pitchFamily="34" charset="0"/>
                          <a:ea typeface="Calibri" panose="020F0502020204030204" pitchFamily="34" charset="0"/>
                          <a:cs typeface="Times New Roman" panose="02020603050405020304" pitchFamily="18" charset="0"/>
                        </a:rPr>
                        <a:t>(</a:t>
                      </a:r>
                      <a:r>
                        <a:rPr lang="pt-PT" sz="1600" dirty="0" err="1" smtClean="0">
                          <a:effectLst/>
                          <a:latin typeface="Calibri" panose="020F0502020204030204" pitchFamily="34" charset="0"/>
                          <a:ea typeface="Calibri" panose="020F0502020204030204" pitchFamily="34" charset="0"/>
                          <a:cs typeface="Times New Roman" panose="02020603050405020304" pitchFamily="18" charset="0"/>
                        </a:rPr>
                        <a:t>Auchan</a:t>
                      </a:r>
                      <a:r>
                        <a:rPr lang="pt-PT" sz="16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1400">
                          <a:effectLst/>
                          <a:latin typeface="Calibri" panose="020F0502020204030204" pitchFamily="34" charset="0"/>
                        </a:rPr>
                        <a:t>180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49</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1400" dirty="0">
                          <a:effectLst/>
                          <a:latin typeface="Calibri" panose="020F0502020204030204" pitchFamily="34" charset="0"/>
                        </a:rPr>
                        <a:t>5,2</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PT" sz="2000" b="1" dirty="0">
                          <a:effectLst/>
                          <a:latin typeface="Calibri" panose="020F0502020204030204" pitchFamily="34" charset="0"/>
                        </a:rPr>
                        <a:t>6,3</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2000" b="1" dirty="0">
                          <a:effectLst/>
                          <a:latin typeface="Calibri" panose="020F0502020204030204" pitchFamily="34" charset="0"/>
                        </a:rPr>
                        <a:t>5,9</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2000" b="1" dirty="0">
                          <a:effectLst/>
                          <a:latin typeface="Calibri" panose="020F0502020204030204" pitchFamily="34" charset="0"/>
                        </a:rPr>
                        <a:t>0,2</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9900"/>
                    </a:solidFill>
                  </a:tcPr>
                </a:tc>
                <a:tc>
                  <a:txBody>
                    <a:bodyPr/>
                    <a:lstStyle/>
                    <a:p>
                      <a:pPr algn="ctr">
                        <a:lnSpc>
                          <a:spcPct val="107000"/>
                        </a:lnSpc>
                        <a:spcAft>
                          <a:spcPts val="0"/>
                        </a:spcAft>
                      </a:pPr>
                      <a:r>
                        <a:rPr lang="pt-PT" sz="2000" b="1" dirty="0">
                          <a:effectLst/>
                          <a:latin typeface="Calibri" panose="020F0502020204030204" pitchFamily="34" charset="0"/>
                        </a:rPr>
                        <a:t>0,1</a:t>
                      </a:r>
                      <a:endParaRPr lang="pt-P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algn="ctr">
                        <a:lnSpc>
                          <a:spcPct val="107000"/>
                        </a:lnSpc>
                        <a:spcAft>
                          <a:spcPts val="0"/>
                        </a:spcAft>
                      </a:pPr>
                      <a:r>
                        <a:rPr lang="pt-PT" sz="1400" dirty="0">
                          <a:effectLst/>
                          <a:latin typeface="Calibri" panose="020F0502020204030204" pitchFamily="34" charset="0"/>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9"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800" b="1" dirty="0" smtClean="0">
                <a:solidFill>
                  <a:schemeClr val="accent5">
                    <a:lumMod val="50000"/>
                  </a:schemeClr>
                </a:solidFill>
                <a:latin typeface="Folks-Light" panose="02000403020000020004" pitchFamily="2" charset="0"/>
                <a:ea typeface="+mn-ea"/>
                <a:cs typeface="Intro Light"/>
              </a:rPr>
              <a:t>Compara os </a:t>
            </a:r>
            <a:r>
              <a:rPr lang="pt-PT" sz="7200" b="1" u="sng" dirty="0" smtClean="0">
                <a:solidFill>
                  <a:schemeClr val="accent4"/>
                </a:solidFill>
                <a:latin typeface="Folks-Light" panose="02000403020000020004" pitchFamily="2" charset="0"/>
                <a:ea typeface="+mn-ea"/>
                <a:cs typeface="Intro Light"/>
              </a:rPr>
              <a:t>Iogurtes</a:t>
            </a:r>
            <a:endParaRPr lang="pt-PT" sz="7200" b="1" u="sng" dirty="0">
              <a:solidFill>
                <a:schemeClr val="accent4"/>
              </a:solidFill>
              <a:latin typeface="Folks-Light" panose="02000403020000020004" pitchFamily="2" charset="0"/>
              <a:ea typeface="+mn-ea"/>
              <a:cs typeface="Intro Light"/>
            </a:endParaRPr>
          </a:p>
        </p:txBody>
      </p:sp>
      <p:grpSp>
        <p:nvGrpSpPr>
          <p:cNvPr id="10" name="Grupo 9"/>
          <p:cNvGrpSpPr/>
          <p:nvPr/>
        </p:nvGrpSpPr>
        <p:grpSpPr>
          <a:xfrm>
            <a:off x="-127140" y="-379964"/>
            <a:ext cx="2213231" cy="1932927"/>
            <a:chOff x="-98681" y="-418452"/>
            <a:chExt cx="2272741" cy="2018022"/>
          </a:xfrm>
        </p:grpSpPr>
        <p:pic>
          <p:nvPicPr>
            <p:cNvPr id="11"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12"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Tree>
    <p:extLst>
      <p:ext uri="{BB962C8B-B14F-4D97-AF65-F5344CB8AC3E}">
        <p14:creationId xmlns:p14="http://schemas.microsoft.com/office/powerpoint/2010/main" val="3413291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reciclandoideias.com.br/wp-content/uploads/2013/12/cream-cracker-integr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47789">
            <a:off x="36155" y="3108039"/>
            <a:ext cx="4713458" cy="18853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a 9"/>
          <p:cNvGraphicFramePr>
            <a:graphicFrameLocks noGrp="1"/>
          </p:cNvGraphicFramePr>
          <p:nvPr>
            <p:extLst>
              <p:ext uri="{D42A27DB-BD31-4B8C-83A1-F6EECF244321}">
                <p14:modId xmlns:p14="http://schemas.microsoft.com/office/powerpoint/2010/main" val="2575631684"/>
              </p:ext>
            </p:extLst>
          </p:nvPr>
        </p:nvGraphicFramePr>
        <p:xfrm>
          <a:off x="4511825" y="1772817"/>
          <a:ext cx="7348481" cy="4555829"/>
        </p:xfrm>
        <a:graphic>
          <a:graphicData uri="http://schemas.openxmlformats.org/drawingml/2006/table">
            <a:tbl>
              <a:tblPr>
                <a:tableStyleId>{5C22544A-7EE6-4342-B048-85BDC9FD1C3A}</a:tableStyleId>
              </a:tblPr>
              <a:tblGrid>
                <a:gridCol w="2920944"/>
                <a:gridCol w="2152275"/>
                <a:gridCol w="2275262"/>
              </a:tblGrid>
              <a:tr h="1355429">
                <a:tc>
                  <a:txBody>
                    <a:bodyPr/>
                    <a:lstStyle/>
                    <a:p>
                      <a:pPr algn="ctr" fontAlgn="ctr"/>
                      <a:r>
                        <a:rPr lang="fr-CH" sz="2400" b="0" u="none" strike="noStrike" dirty="0" smtClean="0">
                          <a:solidFill>
                            <a:schemeClr val="bg1"/>
                          </a:solidFill>
                          <a:effectLst/>
                          <a:latin typeface="Folks-Light" panose="02000403020000020004" pitchFamily="2" charset="0"/>
                        </a:rPr>
                        <a:t>INFORMAÇÃO NUTRICIONAL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fr-CH" sz="2400" b="0" u="none" strike="noStrike" dirty="0" err="1">
                          <a:solidFill>
                            <a:schemeClr val="bg1"/>
                          </a:solidFill>
                          <a:effectLst/>
                          <a:latin typeface="Folks-Light" panose="02000403020000020004" pitchFamily="2" charset="0"/>
                        </a:rPr>
                        <a:t>Por</a:t>
                      </a:r>
                      <a:r>
                        <a:rPr lang="fr-CH" sz="2400" b="0" u="none" strike="noStrike" dirty="0">
                          <a:solidFill>
                            <a:schemeClr val="bg1"/>
                          </a:solidFill>
                          <a:effectLst/>
                          <a:latin typeface="Folks-Light" panose="02000403020000020004" pitchFamily="2" charset="0"/>
                        </a:rPr>
                        <a:t> </a:t>
                      </a:r>
                      <a:r>
                        <a:rPr lang="fr-CH" sz="2400" b="0" u="none" strike="noStrike" dirty="0" smtClean="0">
                          <a:solidFill>
                            <a:schemeClr val="bg1"/>
                          </a:solidFill>
                          <a:effectLst/>
                          <a:latin typeface="Folks-Light" panose="02000403020000020004" pitchFamily="2" charset="0"/>
                        </a:rPr>
                        <a:t>100g</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pt-PT" sz="2400" b="0" i="0" u="none" strike="noStrike" dirty="0" smtClean="0">
                          <a:solidFill>
                            <a:schemeClr val="bg1"/>
                          </a:solidFill>
                          <a:effectLst/>
                          <a:latin typeface="Folks-Light" panose="02000403020000020004" pitchFamily="2" charset="0"/>
                        </a:rPr>
                        <a:t>Por</a:t>
                      </a:r>
                      <a:r>
                        <a:rPr lang="pt-PT" sz="2400" b="0" i="0" u="none" strike="noStrike" baseline="0" dirty="0" smtClean="0">
                          <a:solidFill>
                            <a:schemeClr val="bg1"/>
                          </a:solidFill>
                          <a:effectLst/>
                          <a:latin typeface="Folks-Light" panose="02000403020000020004" pitchFamily="2" charset="0"/>
                        </a:rPr>
                        <a:t> Dose (6 bolachas)</a:t>
                      </a:r>
                      <a:endParaRPr lang="pt-PT"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Energia</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1833 kJ</a:t>
                      </a:r>
                    </a:p>
                    <a:p>
                      <a:pPr algn="ctr" fontAlgn="ctr"/>
                      <a:r>
                        <a:rPr lang="en-GB" sz="2000" b="0" u="none" strike="noStrike" dirty="0" smtClean="0">
                          <a:solidFill>
                            <a:schemeClr val="bg1"/>
                          </a:solidFill>
                          <a:effectLst/>
                          <a:latin typeface="Folks-Light" panose="02000403020000020004" pitchFamily="2" charset="0"/>
                        </a:rPr>
                        <a:t>435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n-GB" sz="2000" b="0" u="none" strike="noStrike" dirty="0" smtClean="0">
                          <a:solidFill>
                            <a:schemeClr val="bg1"/>
                          </a:solidFill>
                          <a:effectLst/>
                          <a:latin typeface="Folks-Light" panose="02000403020000020004" pitchFamily="2" charset="0"/>
                        </a:rPr>
                        <a:t>550</a:t>
                      </a:r>
                      <a:r>
                        <a:rPr lang="en-GB" sz="2000" b="0" u="none" strike="noStrike" baseline="0" dirty="0" smtClean="0">
                          <a:solidFill>
                            <a:schemeClr val="bg1"/>
                          </a:solidFill>
                          <a:effectLst/>
                          <a:latin typeface="Folks-Light" panose="02000403020000020004" pitchFamily="2" charset="0"/>
                        </a:rPr>
                        <a:t> </a:t>
                      </a:r>
                      <a:r>
                        <a:rPr lang="en-GB" sz="2000" b="0" u="none" strike="noStrike" dirty="0" smtClean="0">
                          <a:solidFill>
                            <a:schemeClr val="bg1"/>
                          </a:solidFill>
                          <a:effectLst/>
                          <a:latin typeface="Folks-Light" panose="02000403020000020004" pitchFamily="2" charset="0"/>
                        </a:rPr>
                        <a:t>kJ</a:t>
                      </a:r>
                    </a:p>
                    <a:p>
                      <a:pPr algn="ctr" fontAlgn="ctr"/>
                      <a:r>
                        <a:rPr lang="en-GB" sz="2000" b="0" u="none" strike="noStrike" dirty="0" smtClean="0">
                          <a:solidFill>
                            <a:schemeClr val="bg1"/>
                          </a:solidFill>
                          <a:effectLst/>
                          <a:latin typeface="Folks-Light" panose="02000403020000020004" pitchFamily="2" charset="0"/>
                        </a:rPr>
                        <a:t>132 </a:t>
                      </a:r>
                      <a:r>
                        <a:rPr lang="en-GB" sz="2000" b="0" u="none" strike="noStrike" dirty="0">
                          <a:solidFill>
                            <a:schemeClr val="bg1"/>
                          </a:solidFill>
                          <a:effectLst/>
                          <a:latin typeface="Folks-Light" panose="02000403020000020004" pitchFamily="2" charset="0"/>
                        </a:rPr>
                        <a:t>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Lípidos</a:t>
                      </a:r>
                      <a:endParaRPr lang="fr-CH" sz="2000" b="0" u="none" strike="noStrike" dirty="0" smtClean="0">
                        <a:solidFill>
                          <a:schemeClr val="bg1"/>
                        </a:solidFill>
                        <a:effectLst/>
                        <a:latin typeface="Folks-Light" panose="02000403020000020004" pitchFamily="2" charset="0"/>
                      </a:endParaRPr>
                    </a:p>
                    <a:p>
                      <a:pPr algn="ctr" fontAlgn="ctr"/>
                      <a:r>
                        <a:rPr lang="fr-CH" sz="2000" b="0" i="0" u="none" strike="noStrike" dirty="0" smtClean="0">
                          <a:solidFill>
                            <a:schemeClr val="bg1"/>
                          </a:solidFill>
                          <a:effectLst/>
                          <a:latin typeface="Folks-Light" panose="02000403020000020004" pitchFamily="2" charset="0"/>
                        </a:rPr>
                        <a:t>dos quais </a:t>
                      </a:r>
                      <a:r>
                        <a:rPr lang="fr-CH" sz="2000" b="0" i="0" u="none" strike="noStrike" dirty="0" err="1" smtClean="0">
                          <a:solidFill>
                            <a:schemeClr val="bg1"/>
                          </a:solidFill>
                          <a:effectLst/>
                          <a:latin typeface="Folks-Light" panose="02000403020000020004" pitchFamily="2" charset="0"/>
                        </a:rPr>
                        <a:t>saturados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12 g</a:t>
                      </a:r>
                    </a:p>
                    <a:p>
                      <a:pPr algn="ctr" fontAlgn="ctr"/>
                      <a:r>
                        <a:rPr lang="es-ES_tradnl" sz="2000" b="0" i="0" u="none" strike="noStrike" dirty="0" smtClean="0">
                          <a:solidFill>
                            <a:schemeClr val="bg1"/>
                          </a:solidFill>
                          <a:effectLst/>
                          <a:latin typeface="Folks-Light" panose="02000403020000020004" pitchFamily="2" charset="0"/>
                        </a:rPr>
                        <a:t>5,9</a:t>
                      </a:r>
                      <a:r>
                        <a:rPr lang="es-ES_tradnl" sz="2000" b="0" i="0" u="none" strike="noStrike" baseline="0" dirty="0" smtClean="0">
                          <a:solidFill>
                            <a:schemeClr val="bg1"/>
                          </a:solidFill>
                          <a:effectLst/>
                          <a:latin typeface="Folks-Light" panose="02000403020000020004" pitchFamily="2" charset="0"/>
                        </a:rPr>
                        <a:t>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4,4 g</a:t>
                      </a:r>
                    </a:p>
                    <a:p>
                      <a:pPr algn="ctr" fontAlgn="ctr"/>
                      <a:r>
                        <a:rPr lang="es-ES_tradnl" sz="2000" b="0" i="0" u="none" strike="noStrike" dirty="0" smtClean="0">
                          <a:solidFill>
                            <a:schemeClr val="bg1"/>
                          </a:solidFill>
                          <a:effectLst/>
                          <a:latin typeface="Folks-Light" panose="02000403020000020004" pitchFamily="2" charset="0"/>
                        </a:rPr>
                        <a:t>1,8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err="1">
                          <a:solidFill>
                            <a:schemeClr val="bg1"/>
                          </a:solidFill>
                          <a:effectLst/>
                          <a:latin typeface="Folks-Light" panose="02000403020000020004" pitchFamily="2" charset="0"/>
                        </a:rPr>
                        <a:t>Hidratos</a:t>
                      </a:r>
                      <a:r>
                        <a:rPr lang="fr-CH" sz="2000" b="0" u="none" strike="noStrike" dirty="0">
                          <a:solidFill>
                            <a:schemeClr val="bg1"/>
                          </a:solidFill>
                          <a:effectLst/>
                          <a:latin typeface="Folks-Light" panose="02000403020000020004" pitchFamily="2" charset="0"/>
                        </a:rPr>
                        <a:t> de </a:t>
                      </a:r>
                      <a:r>
                        <a:rPr lang="fr-CH" sz="2000" b="0" u="none" strike="noStrike" dirty="0" err="1" smtClean="0">
                          <a:solidFill>
                            <a:schemeClr val="bg1"/>
                          </a:solidFill>
                          <a:effectLst/>
                          <a:latin typeface="Folks-Light" panose="02000403020000020004" pitchFamily="2" charset="0"/>
                        </a:rPr>
                        <a:t>Carbono</a:t>
                      </a:r>
                      <a:endParaRPr lang="fr-CH" sz="2000" b="0" u="none" strike="noStrike" dirty="0" smtClean="0">
                        <a:solidFill>
                          <a:schemeClr val="bg1"/>
                        </a:solidFill>
                        <a:effectLst/>
                        <a:latin typeface="Folks-Light" panose="02000403020000020004" pitchFamily="2"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2000" b="0" u="none" strike="noStrike" dirty="0" smtClean="0">
                          <a:solidFill>
                            <a:schemeClr val="bg1"/>
                          </a:solidFill>
                          <a:effectLst/>
                          <a:latin typeface="Folks-Light" panose="02000403020000020004" pitchFamily="2" charset="0"/>
                        </a:rPr>
                        <a:t>dos quais </a:t>
                      </a:r>
                      <a:r>
                        <a:rPr lang="fr-CH" sz="2000" b="0" u="none" strike="noStrike" dirty="0" err="1" smtClean="0">
                          <a:solidFill>
                            <a:schemeClr val="bg1"/>
                          </a:solidFill>
                          <a:effectLst/>
                          <a:latin typeface="Folks-Light" panose="02000403020000020004" pitchFamily="2" charset="0"/>
                        </a:rPr>
                        <a:t>açucares</a:t>
                      </a:r>
                      <a:endParaRPr lang="fr-CH" sz="2000" b="0" i="0" u="none" strike="noStrike" dirty="0" smtClean="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69 g</a:t>
                      </a:r>
                    </a:p>
                    <a:p>
                      <a:pPr algn="ctr" fontAlgn="ctr"/>
                      <a:r>
                        <a:rPr lang="es-ES_tradnl" sz="2000" b="0" i="0" u="none" strike="noStrike" baseline="0" dirty="0" smtClean="0">
                          <a:solidFill>
                            <a:schemeClr val="bg1"/>
                          </a:solidFill>
                          <a:effectLst/>
                          <a:latin typeface="Folks-Light" panose="02000403020000020004" pitchFamily="2" charset="0"/>
                        </a:rPr>
                        <a:t>2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20,7 g</a:t>
                      </a:r>
                    </a:p>
                    <a:p>
                      <a:pPr algn="ctr" fontAlgn="ctr"/>
                      <a:r>
                        <a:rPr lang="es-ES_tradnl" sz="2000" b="0" i="0" u="none" strike="noStrike" dirty="0" smtClean="0">
                          <a:solidFill>
                            <a:schemeClr val="bg1"/>
                          </a:solidFill>
                          <a:effectLst/>
                          <a:latin typeface="Folks-Light" panose="02000403020000020004" pitchFamily="2" charset="0"/>
                        </a:rPr>
                        <a:t>0,7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i="0" u="none" strike="noStrike" dirty="0" err="1" smtClean="0">
                          <a:solidFill>
                            <a:schemeClr val="bg1"/>
                          </a:solidFill>
                          <a:effectLst/>
                          <a:latin typeface="Folks-Light" panose="02000403020000020004" pitchFamily="2" charset="0"/>
                        </a:rPr>
                        <a:t>Proteínas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11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n-GB" sz="2000" b="0" u="none" strike="noStrike" dirty="0" smtClean="0">
                          <a:solidFill>
                            <a:schemeClr val="bg1"/>
                          </a:solidFill>
                          <a:effectLst/>
                          <a:latin typeface="Folks-Light" panose="02000403020000020004" pitchFamily="2" charset="0"/>
                        </a:rPr>
                        <a:t>3,3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smtClean="0">
                          <a:solidFill>
                            <a:schemeClr val="bg1"/>
                          </a:solidFill>
                          <a:effectLst/>
                          <a:latin typeface="Folks-Light" panose="02000403020000020004" pitchFamily="2" charset="0"/>
                        </a:rPr>
                        <a:t>Sal</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1,8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0,5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bl>
          </a:graphicData>
        </a:graphic>
      </p:graphicFrame>
      <p:sp>
        <p:nvSpPr>
          <p:cNvPr id="4"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7200" b="1" dirty="0" smtClean="0">
                <a:solidFill>
                  <a:schemeClr val="accent4"/>
                </a:solidFill>
                <a:latin typeface="Folks-Light" panose="02000403020000020004" pitchFamily="2" charset="0"/>
                <a:ea typeface="+mn-ea"/>
                <a:cs typeface="Intro Light"/>
              </a:rPr>
              <a:t>Informação Nutricional</a:t>
            </a:r>
            <a:endParaRPr lang="pt-PT" sz="11500" b="1" u="sng" dirty="0">
              <a:solidFill>
                <a:schemeClr val="accent4"/>
              </a:solidFill>
              <a:latin typeface="Folks-Light" panose="02000403020000020004" pitchFamily="2" charset="0"/>
              <a:ea typeface="+mn-ea"/>
              <a:cs typeface="Intro Light"/>
            </a:endParaRPr>
          </a:p>
        </p:txBody>
      </p:sp>
      <p:grpSp>
        <p:nvGrpSpPr>
          <p:cNvPr id="5" name="Grupo 4"/>
          <p:cNvGrpSpPr/>
          <p:nvPr/>
        </p:nvGrpSpPr>
        <p:grpSpPr>
          <a:xfrm>
            <a:off x="-127140" y="-379964"/>
            <a:ext cx="2213231" cy="1932927"/>
            <a:chOff x="-98681" y="-418452"/>
            <a:chExt cx="2272741" cy="2018022"/>
          </a:xfrm>
        </p:grpSpPr>
        <p:pic>
          <p:nvPicPr>
            <p:cNvPr id="6"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8" name="Picture 10" desc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Tree>
    <p:extLst>
      <p:ext uri="{BB962C8B-B14F-4D97-AF65-F5344CB8AC3E}">
        <p14:creationId xmlns:p14="http://schemas.microsoft.com/office/powerpoint/2010/main" val="3625067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999488" y="104648"/>
            <a:ext cx="10070592" cy="1429964"/>
          </a:xfrm>
        </p:spPr>
        <p:txBody>
          <a:bodyPr>
            <a:noAutofit/>
          </a:bodyPr>
          <a:lstStyle/>
          <a:p>
            <a:pPr algn="r"/>
            <a:r>
              <a:rPr lang="pt-PT" sz="5400" b="1" dirty="0" smtClean="0">
                <a:solidFill>
                  <a:srgbClr val="F2B540"/>
                </a:solidFill>
                <a:latin typeface="Folks-Light" panose="02000403020000020004" pitchFamily="2" charset="0"/>
                <a:ea typeface="+mn-ea"/>
                <a:cs typeface="Intro Light"/>
              </a:rPr>
              <a:t>DETERMINANTES DAS NECESSIDADES ENERGÉTICAS</a:t>
            </a:r>
            <a:endParaRPr lang="pt-PT" sz="5400" b="1" dirty="0">
              <a:solidFill>
                <a:srgbClr val="F2B540"/>
              </a:solidFill>
              <a:latin typeface="Folks-Light" panose="02000403020000020004" pitchFamily="2" charset="0"/>
              <a:ea typeface="+mn-ea"/>
              <a:cs typeface="Intro Light"/>
            </a:endParaRPr>
          </a:p>
        </p:txBody>
      </p:sp>
      <p:grpSp>
        <p:nvGrpSpPr>
          <p:cNvPr id="6" name="Grupo 5"/>
          <p:cNvGrpSpPr/>
          <p:nvPr/>
        </p:nvGrpSpPr>
        <p:grpSpPr>
          <a:xfrm>
            <a:off x="-98681" y="-418452"/>
            <a:ext cx="2272741" cy="2018022"/>
            <a:chOff x="-98681" y="-418452"/>
            <a:chExt cx="2272741" cy="2018022"/>
          </a:xfrm>
        </p:grpSpPr>
        <p:pic>
          <p:nvPicPr>
            <p:cNvPr id="7"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8" name="Picture 10"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pic>
        <p:nvPicPr>
          <p:cNvPr id="1026" name="Picture 2" descr="Resultado de imagem para run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912" y="1965330"/>
            <a:ext cx="7181088" cy="3970318"/>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1965330"/>
            <a:ext cx="5010912" cy="3970318"/>
          </a:xfrm>
          <a:prstGeom prst="rect">
            <a:avLst/>
          </a:prstGeom>
          <a:solidFill>
            <a:schemeClr val="accent4"/>
          </a:solidFill>
        </p:spPr>
        <p:txBody>
          <a:bodyPr wrap="square" rtlCol="0">
            <a:spAutoFit/>
          </a:bodyPr>
          <a:lstStyle/>
          <a:p>
            <a:pPr algn="ctr"/>
            <a:endParaRPr lang="pt-PT" sz="2800" i="1" dirty="0" smtClean="0">
              <a:solidFill>
                <a:srgbClr val="002060"/>
              </a:solidFill>
              <a:latin typeface="Folks-Light" panose="02000403020000020004" pitchFamily="2" charset="0"/>
            </a:endParaRPr>
          </a:p>
          <a:p>
            <a:pPr marL="457200" indent="-457200">
              <a:buFont typeface="Arial" panose="020B0604020202020204" pitchFamily="34" charset="0"/>
              <a:buChar char="•"/>
            </a:pPr>
            <a:r>
              <a:rPr lang="pt-PT" sz="2800" i="1" dirty="0">
                <a:solidFill>
                  <a:srgbClr val="002060"/>
                </a:solidFill>
                <a:latin typeface="Folks-Light" panose="02000403020000020004" pitchFamily="2" charset="0"/>
              </a:rPr>
              <a:t>IDADE</a:t>
            </a:r>
          </a:p>
          <a:p>
            <a:pPr marL="457200" indent="-457200">
              <a:buFont typeface="Arial" panose="020B0604020202020204" pitchFamily="34" charset="0"/>
              <a:buChar char="•"/>
            </a:pPr>
            <a:r>
              <a:rPr lang="pt-PT" sz="2800" i="1" dirty="0">
                <a:solidFill>
                  <a:srgbClr val="002060"/>
                </a:solidFill>
                <a:latin typeface="Folks-Light" panose="02000403020000020004" pitchFamily="2" charset="0"/>
              </a:rPr>
              <a:t>SEXO</a:t>
            </a:r>
          </a:p>
          <a:p>
            <a:pPr marL="457200" indent="-457200">
              <a:buFont typeface="Arial" panose="020B0604020202020204" pitchFamily="34" charset="0"/>
              <a:buChar char="•"/>
            </a:pPr>
            <a:r>
              <a:rPr lang="pt-PT" sz="2800" i="1" dirty="0">
                <a:solidFill>
                  <a:srgbClr val="002060"/>
                </a:solidFill>
                <a:latin typeface="Folks-Light" panose="02000403020000020004" pitchFamily="2" charset="0"/>
              </a:rPr>
              <a:t>MASSA E COMPOSIÇÃO CORPORAL</a:t>
            </a:r>
          </a:p>
          <a:p>
            <a:pPr marL="457200" indent="-457200">
              <a:buFont typeface="Arial" panose="020B0604020202020204" pitchFamily="34" charset="0"/>
              <a:buChar char="•"/>
            </a:pPr>
            <a:r>
              <a:rPr lang="pt-PT" sz="2800" i="1" dirty="0">
                <a:solidFill>
                  <a:srgbClr val="002060"/>
                </a:solidFill>
                <a:latin typeface="Folks-Light" panose="02000403020000020004" pitchFamily="2" charset="0"/>
              </a:rPr>
              <a:t>ATIVIDADE FÍSICA</a:t>
            </a:r>
          </a:p>
          <a:p>
            <a:pPr marL="457200" indent="-457200">
              <a:buFont typeface="Arial" panose="020B0604020202020204" pitchFamily="34" charset="0"/>
              <a:buChar char="•"/>
            </a:pPr>
            <a:r>
              <a:rPr lang="pt-PT" sz="2800" i="1" dirty="0">
                <a:solidFill>
                  <a:srgbClr val="002060"/>
                </a:solidFill>
                <a:latin typeface="Folks-Light" panose="02000403020000020004" pitchFamily="2" charset="0"/>
              </a:rPr>
              <a:t>CLIMA E TEMPERATURA</a:t>
            </a:r>
          </a:p>
          <a:p>
            <a:pPr marL="457200" indent="-457200">
              <a:buFont typeface="Arial" panose="020B0604020202020204" pitchFamily="34" charset="0"/>
              <a:buChar char="•"/>
            </a:pPr>
            <a:r>
              <a:rPr lang="pt-PT" sz="2800" i="1" dirty="0">
                <a:solidFill>
                  <a:srgbClr val="002060"/>
                </a:solidFill>
                <a:latin typeface="Folks-Light" panose="02000403020000020004" pitchFamily="2" charset="0"/>
              </a:rPr>
              <a:t>DOENÇA </a:t>
            </a:r>
          </a:p>
          <a:p>
            <a:pPr marL="457200" indent="-457200">
              <a:buFont typeface="Arial" panose="020B0604020202020204" pitchFamily="34" charset="0"/>
              <a:buChar char="•"/>
            </a:pPr>
            <a:endParaRPr lang="pt-PT" sz="2800" dirty="0">
              <a:solidFill>
                <a:schemeClr val="accent5">
                  <a:lumMod val="75000"/>
                </a:schemeClr>
              </a:solidFill>
              <a:latin typeface="Folks-Light" panose="02000403020000020004" pitchFamily="2" charset="0"/>
            </a:endParaRPr>
          </a:p>
        </p:txBody>
      </p:sp>
    </p:spTree>
    <p:extLst>
      <p:ext uri="{BB962C8B-B14F-4D97-AF65-F5344CB8AC3E}">
        <p14:creationId xmlns:p14="http://schemas.microsoft.com/office/powerpoint/2010/main" val="29455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childTnLst>
                          </p:cTn>
                        </p:par>
                        <p:par>
                          <p:cTn id="16" fill="hold">
                            <p:stCondLst>
                              <p:cond delay="4400"/>
                            </p:stCondLst>
                            <p:childTnLst>
                              <p:par>
                                <p:cTn id="17" presetID="2" presetClass="entr" presetSubtype="1"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000" fill="hold"/>
                                        <p:tgtEl>
                                          <p:spTgt spid="1026"/>
                                        </p:tgtEl>
                                        <p:attrNameLst>
                                          <p:attrName>ppt_x</p:attrName>
                                        </p:attrNameLst>
                                      </p:cBhvr>
                                      <p:tavLst>
                                        <p:tav tm="0">
                                          <p:val>
                                            <p:strVal val="#ppt_x"/>
                                          </p:val>
                                        </p:tav>
                                        <p:tav tm="100000">
                                          <p:val>
                                            <p:strVal val="#ppt_x"/>
                                          </p:val>
                                        </p:tav>
                                      </p:tavLst>
                                    </p:anim>
                                    <p:anim calcmode="lin" valueType="num">
                                      <p:cBhvr additive="base">
                                        <p:cTn id="20" dur="10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2255851025"/>
              </p:ext>
            </p:extLst>
          </p:nvPr>
        </p:nvGraphicFramePr>
        <p:xfrm>
          <a:off x="4511825" y="1552963"/>
          <a:ext cx="7025752" cy="5835989"/>
        </p:xfrm>
        <a:graphic>
          <a:graphicData uri="http://schemas.openxmlformats.org/drawingml/2006/table">
            <a:tbl>
              <a:tblPr>
                <a:tableStyleId>{5C22544A-7EE6-4342-B048-85BDC9FD1C3A}</a:tableStyleId>
              </a:tblPr>
              <a:tblGrid>
                <a:gridCol w="2792663"/>
                <a:gridCol w="2057752"/>
                <a:gridCol w="2175337"/>
              </a:tblGrid>
              <a:tr h="1355429">
                <a:tc>
                  <a:txBody>
                    <a:bodyPr/>
                    <a:lstStyle/>
                    <a:p>
                      <a:pPr algn="ctr" fontAlgn="ctr"/>
                      <a:r>
                        <a:rPr lang="fr-CH" sz="2800" b="0" u="none" strike="noStrike" dirty="0" smtClean="0">
                          <a:solidFill>
                            <a:schemeClr val="bg1"/>
                          </a:solidFill>
                          <a:effectLst/>
                          <a:latin typeface="Folks-Light" panose="02000403020000020004" pitchFamily="2" charset="0"/>
                        </a:rPr>
                        <a:t>INFORMAÇÃO NUTRICIONAL</a:t>
                      </a:r>
                      <a:endParaRPr lang="fr-CH" sz="28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fr-CH" sz="2800" b="0" u="none" strike="noStrike" dirty="0" err="1">
                          <a:solidFill>
                            <a:schemeClr val="bg1"/>
                          </a:solidFill>
                          <a:effectLst/>
                          <a:latin typeface="Folks-Light" panose="02000403020000020004" pitchFamily="2" charset="0"/>
                        </a:rPr>
                        <a:t>Por</a:t>
                      </a:r>
                      <a:r>
                        <a:rPr lang="fr-CH" sz="2800" b="0" u="none" strike="noStrike" dirty="0">
                          <a:solidFill>
                            <a:schemeClr val="bg1"/>
                          </a:solidFill>
                          <a:effectLst/>
                          <a:latin typeface="Folks-Light" panose="02000403020000020004" pitchFamily="2" charset="0"/>
                        </a:rPr>
                        <a:t> </a:t>
                      </a:r>
                      <a:r>
                        <a:rPr lang="fr-CH" sz="2800" b="0" u="none" strike="noStrike" dirty="0" smtClean="0">
                          <a:solidFill>
                            <a:schemeClr val="bg1"/>
                          </a:solidFill>
                          <a:effectLst/>
                          <a:latin typeface="Folks-Light" panose="02000403020000020004" pitchFamily="2" charset="0"/>
                        </a:rPr>
                        <a:t>100g</a:t>
                      </a:r>
                      <a:endParaRPr lang="fr-CH" sz="28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pt-PT" sz="2800" b="0" i="0" u="none" strike="noStrike" dirty="0" smtClean="0">
                          <a:solidFill>
                            <a:schemeClr val="bg1"/>
                          </a:solidFill>
                          <a:effectLst/>
                          <a:latin typeface="Folks-Light" panose="02000403020000020004" pitchFamily="2" charset="0"/>
                        </a:rPr>
                        <a:t>Por</a:t>
                      </a:r>
                      <a:r>
                        <a:rPr lang="pt-PT" sz="2800" b="0" i="0" u="none" strike="noStrike" baseline="0" dirty="0" smtClean="0">
                          <a:solidFill>
                            <a:schemeClr val="bg1"/>
                          </a:solidFill>
                          <a:effectLst/>
                          <a:latin typeface="Folks-Light" panose="02000403020000020004" pitchFamily="2" charset="0"/>
                        </a:rPr>
                        <a:t> Dose (1 </a:t>
                      </a:r>
                      <a:r>
                        <a:rPr lang="pt-PT" sz="2800" b="0" i="1" u="none" strike="noStrike" baseline="0" dirty="0" err="1" smtClean="0">
                          <a:solidFill>
                            <a:schemeClr val="bg1"/>
                          </a:solidFill>
                          <a:effectLst/>
                          <a:latin typeface="Folks-Light" panose="02000403020000020004" pitchFamily="2" charset="0"/>
                        </a:rPr>
                        <a:t>Bollycao</a:t>
                      </a:r>
                      <a:r>
                        <a:rPr lang="pt-PT" sz="2800" b="0" i="0" u="none" strike="noStrike" baseline="0" dirty="0" smtClean="0">
                          <a:solidFill>
                            <a:schemeClr val="bg1"/>
                          </a:solidFill>
                          <a:effectLst/>
                          <a:latin typeface="Folks-Light" panose="02000403020000020004" pitchFamily="2" charset="0"/>
                        </a:rPr>
                        <a:t>®)</a:t>
                      </a:r>
                      <a:endParaRPr lang="pt-PT" sz="28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400" b="0" u="none" strike="noStrike" dirty="0" err="1" smtClean="0">
                          <a:solidFill>
                            <a:schemeClr val="bg1"/>
                          </a:solidFill>
                          <a:effectLst/>
                          <a:latin typeface="Folks-Light" panose="02000403020000020004" pitchFamily="2" charset="0"/>
                        </a:rPr>
                        <a:t>Energia</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400" b="0" u="none" strike="noStrike" dirty="0" smtClean="0">
                          <a:solidFill>
                            <a:schemeClr val="bg1"/>
                          </a:solidFill>
                          <a:effectLst/>
                          <a:latin typeface="Folks-Light" panose="02000403020000020004" pitchFamily="2" charset="0"/>
                        </a:rPr>
                        <a:t>1733 kJ</a:t>
                      </a:r>
                    </a:p>
                    <a:p>
                      <a:pPr algn="ctr" fontAlgn="ctr"/>
                      <a:r>
                        <a:rPr lang="en-GB" sz="2400" b="0" u="none" strike="noStrike" dirty="0" smtClean="0">
                          <a:solidFill>
                            <a:schemeClr val="bg1"/>
                          </a:solidFill>
                          <a:effectLst/>
                          <a:latin typeface="Folks-Light" panose="02000403020000020004" pitchFamily="2" charset="0"/>
                        </a:rPr>
                        <a:t>413 kcal</a:t>
                      </a:r>
                      <a:endParaRPr lang="en-GB"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n-GB" sz="2400" b="0" u="none" strike="noStrike" baseline="0" dirty="0" smtClean="0">
                          <a:solidFill>
                            <a:schemeClr val="bg1"/>
                          </a:solidFill>
                          <a:effectLst/>
                          <a:latin typeface="Folks-Light" panose="02000403020000020004" pitchFamily="2" charset="0"/>
                        </a:rPr>
                        <a:t>979 </a:t>
                      </a:r>
                      <a:r>
                        <a:rPr lang="en-GB" sz="2400" b="0" u="none" strike="noStrike" dirty="0" smtClean="0">
                          <a:solidFill>
                            <a:schemeClr val="bg1"/>
                          </a:solidFill>
                          <a:effectLst/>
                          <a:latin typeface="Folks-Light" panose="02000403020000020004" pitchFamily="2" charset="0"/>
                        </a:rPr>
                        <a:t>kJ</a:t>
                      </a:r>
                    </a:p>
                    <a:p>
                      <a:pPr algn="ctr" fontAlgn="ctr"/>
                      <a:r>
                        <a:rPr lang="en-GB" sz="2400" b="0" u="none" strike="noStrike" dirty="0" smtClean="0">
                          <a:solidFill>
                            <a:schemeClr val="bg1"/>
                          </a:solidFill>
                          <a:effectLst/>
                          <a:latin typeface="Folks-Light" panose="02000403020000020004" pitchFamily="2" charset="0"/>
                        </a:rPr>
                        <a:t>233 </a:t>
                      </a:r>
                      <a:r>
                        <a:rPr lang="en-GB" sz="2400" b="0" u="none" strike="noStrike" dirty="0">
                          <a:solidFill>
                            <a:schemeClr val="bg1"/>
                          </a:solidFill>
                          <a:effectLst/>
                          <a:latin typeface="Folks-Light" panose="02000403020000020004" pitchFamily="2" charset="0"/>
                        </a:rPr>
                        <a:t>kcal</a:t>
                      </a:r>
                      <a:endParaRPr lang="en-GB"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400" b="0" u="none" strike="noStrike" dirty="0" err="1" smtClean="0">
                          <a:solidFill>
                            <a:schemeClr val="bg1"/>
                          </a:solidFill>
                          <a:effectLst/>
                          <a:latin typeface="Folks-Light" panose="02000403020000020004" pitchFamily="2" charset="0"/>
                        </a:rPr>
                        <a:t>Lípidos</a:t>
                      </a:r>
                      <a:endParaRPr lang="fr-CH" sz="2400" b="0" u="none" strike="noStrike" dirty="0" smtClean="0">
                        <a:solidFill>
                          <a:schemeClr val="bg1"/>
                        </a:solidFill>
                        <a:effectLst/>
                        <a:latin typeface="Folks-Light" panose="02000403020000020004" pitchFamily="2" charset="0"/>
                      </a:endParaRPr>
                    </a:p>
                    <a:p>
                      <a:pPr algn="ctr" fontAlgn="ctr"/>
                      <a:r>
                        <a:rPr lang="fr-CH" sz="2400" b="0" i="0" u="none" strike="noStrike" dirty="0" smtClean="0">
                          <a:solidFill>
                            <a:schemeClr val="bg1"/>
                          </a:solidFill>
                          <a:effectLst/>
                          <a:latin typeface="Folks-Light" panose="02000403020000020004" pitchFamily="2" charset="0"/>
                        </a:rPr>
                        <a:t>dos quais </a:t>
                      </a:r>
                      <a:r>
                        <a:rPr lang="fr-CH" sz="2400" b="0" i="0" u="none" strike="noStrike" dirty="0" err="1" smtClean="0">
                          <a:solidFill>
                            <a:schemeClr val="bg1"/>
                          </a:solidFill>
                          <a:effectLst/>
                          <a:latin typeface="Folks-Light" panose="02000403020000020004" pitchFamily="2" charset="0"/>
                        </a:rPr>
                        <a:t>saturados</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400" b="0" u="none" strike="noStrike" dirty="0" smtClean="0">
                          <a:solidFill>
                            <a:schemeClr val="bg1"/>
                          </a:solidFill>
                          <a:effectLst/>
                          <a:latin typeface="Folks-Light" panose="02000403020000020004" pitchFamily="2" charset="0"/>
                        </a:rPr>
                        <a:t>17 g</a:t>
                      </a:r>
                    </a:p>
                    <a:p>
                      <a:pPr algn="ctr" fontAlgn="ctr"/>
                      <a:r>
                        <a:rPr lang="es-ES_tradnl" sz="2400" b="0" i="0" u="none" strike="noStrike" dirty="0" smtClean="0">
                          <a:solidFill>
                            <a:schemeClr val="bg1"/>
                          </a:solidFill>
                          <a:effectLst/>
                          <a:latin typeface="Folks-Light" panose="02000403020000020004" pitchFamily="2" charset="0"/>
                        </a:rPr>
                        <a:t>3,3</a:t>
                      </a:r>
                      <a:r>
                        <a:rPr lang="es-ES_tradnl" sz="2400" b="0" i="0" u="none" strike="noStrike" baseline="0" dirty="0" smtClean="0">
                          <a:solidFill>
                            <a:schemeClr val="bg1"/>
                          </a:solidFill>
                          <a:effectLst/>
                          <a:latin typeface="Folks-Light" panose="02000403020000020004" pitchFamily="2" charset="0"/>
                        </a:rPr>
                        <a:t> </a:t>
                      </a:r>
                      <a:r>
                        <a:rPr lang="es-ES_tradnl" sz="2400" b="0" i="0" u="none" strike="noStrike" dirty="0" smtClean="0">
                          <a:solidFill>
                            <a:schemeClr val="bg1"/>
                          </a:solidFill>
                          <a:effectLst/>
                          <a:latin typeface="Folks-Light" panose="02000403020000020004" pitchFamily="2" charset="0"/>
                        </a:rPr>
                        <a:t>g</a:t>
                      </a:r>
                      <a:endParaRPr lang="es-ES_tradnl"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s-ES_tradnl" sz="2400" b="0" u="none" strike="noStrike" dirty="0" smtClean="0">
                          <a:solidFill>
                            <a:schemeClr val="bg1"/>
                          </a:solidFill>
                          <a:effectLst/>
                          <a:latin typeface="Folks-Light" panose="02000403020000020004" pitchFamily="2" charset="0"/>
                        </a:rPr>
                        <a:t>9,7 g</a:t>
                      </a:r>
                    </a:p>
                    <a:p>
                      <a:pPr algn="ctr" fontAlgn="ctr"/>
                      <a:r>
                        <a:rPr lang="es-ES_tradnl" sz="2400" b="0" i="0" u="none" strike="noStrike" dirty="0" smtClean="0">
                          <a:solidFill>
                            <a:schemeClr val="bg1"/>
                          </a:solidFill>
                          <a:effectLst/>
                          <a:latin typeface="Folks-Light" panose="02000403020000020004" pitchFamily="2" charset="0"/>
                        </a:rPr>
                        <a:t>1,9 g</a:t>
                      </a:r>
                      <a:endParaRPr lang="es-ES_tradnl"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400" b="0" u="none" strike="noStrike" dirty="0" err="1">
                          <a:solidFill>
                            <a:schemeClr val="bg1"/>
                          </a:solidFill>
                          <a:effectLst/>
                          <a:latin typeface="Folks-Light" panose="02000403020000020004" pitchFamily="2" charset="0"/>
                        </a:rPr>
                        <a:t>Hidratos</a:t>
                      </a:r>
                      <a:r>
                        <a:rPr lang="fr-CH" sz="2400" b="0" u="none" strike="noStrike" dirty="0">
                          <a:solidFill>
                            <a:schemeClr val="bg1"/>
                          </a:solidFill>
                          <a:effectLst/>
                          <a:latin typeface="Folks-Light" panose="02000403020000020004" pitchFamily="2" charset="0"/>
                        </a:rPr>
                        <a:t> de </a:t>
                      </a:r>
                      <a:r>
                        <a:rPr lang="fr-CH" sz="2400" b="0" u="none" strike="noStrike" dirty="0" err="1" smtClean="0">
                          <a:solidFill>
                            <a:schemeClr val="bg1"/>
                          </a:solidFill>
                          <a:effectLst/>
                          <a:latin typeface="Folks-Light" panose="02000403020000020004" pitchFamily="2" charset="0"/>
                        </a:rPr>
                        <a:t>Carbono</a:t>
                      </a:r>
                      <a:endParaRPr lang="fr-CH" sz="2400" b="0" u="none" strike="noStrike" dirty="0" smtClean="0">
                        <a:solidFill>
                          <a:schemeClr val="bg1"/>
                        </a:solidFill>
                        <a:effectLst/>
                        <a:latin typeface="Folks-Light" panose="02000403020000020004" pitchFamily="2"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2400" b="0" u="none" strike="noStrike" dirty="0" smtClean="0">
                          <a:solidFill>
                            <a:schemeClr val="bg1"/>
                          </a:solidFill>
                          <a:effectLst/>
                          <a:latin typeface="Folks-Light" panose="02000403020000020004" pitchFamily="2" charset="0"/>
                        </a:rPr>
                        <a:t>dos quais </a:t>
                      </a:r>
                      <a:r>
                        <a:rPr lang="fr-CH" sz="2400" b="0" u="none" strike="noStrike" dirty="0" err="1" smtClean="0">
                          <a:solidFill>
                            <a:schemeClr val="bg1"/>
                          </a:solidFill>
                          <a:effectLst/>
                          <a:latin typeface="Folks-Light" panose="02000403020000020004" pitchFamily="2" charset="0"/>
                        </a:rPr>
                        <a:t>açucares</a:t>
                      </a:r>
                      <a:endParaRPr lang="fr-CH" sz="2400" b="0" i="0" u="none" strike="noStrike" dirty="0" smtClean="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endParaRPr lang="es-ES_tradnl" sz="2400" b="0" u="none" strike="noStrike" dirty="0" smtClean="0">
                        <a:solidFill>
                          <a:schemeClr val="bg1"/>
                        </a:solidFill>
                        <a:effectLst/>
                        <a:latin typeface="Folks-Light" panose="02000403020000020004" pitchFamily="2" charset="0"/>
                      </a:endParaRPr>
                    </a:p>
                    <a:p>
                      <a:pPr algn="ctr" fontAlgn="ctr"/>
                      <a:r>
                        <a:rPr lang="es-ES_tradnl" sz="2400" b="0" u="none" strike="noStrike" dirty="0" smtClean="0">
                          <a:solidFill>
                            <a:schemeClr val="bg1"/>
                          </a:solidFill>
                          <a:effectLst/>
                          <a:latin typeface="Folks-Light" panose="02000403020000020004" pitchFamily="2" charset="0"/>
                        </a:rPr>
                        <a:t>56 g</a:t>
                      </a:r>
                    </a:p>
                    <a:p>
                      <a:pPr algn="ctr" fontAlgn="ctr"/>
                      <a:r>
                        <a:rPr lang="es-ES_tradnl" sz="2400" b="0" i="0" u="none" strike="noStrike" baseline="0" dirty="0" smtClean="0">
                          <a:solidFill>
                            <a:schemeClr val="bg1"/>
                          </a:solidFill>
                          <a:effectLst/>
                          <a:latin typeface="Folks-Light" panose="02000403020000020004" pitchFamily="2" charset="0"/>
                        </a:rPr>
                        <a:t>25 </a:t>
                      </a:r>
                      <a:r>
                        <a:rPr lang="es-ES_tradnl" sz="2400" b="0" i="0" u="none" strike="noStrike" dirty="0" smtClean="0">
                          <a:solidFill>
                            <a:schemeClr val="bg1"/>
                          </a:solidFill>
                          <a:effectLst/>
                          <a:latin typeface="Folks-Light" panose="02000403020000020004" pitchFamily="2" charset="0"/>
                        </a:rPr>
                        <a:t>g</a:t>
                      </a:r>
                      <a:endParaRPr lang="es-ES_tradnl"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endParaRPr lang="es-ES_tradnl" sz="2400" b="0" u="none" strike="noStrike" dirty="0" smtClean="0">
                        <a:solidFill>
                          <a:schemeClr val="bg1"/>
                        </a:solidFill>
                        <a:effectLst/>
                        <a:latin typeface="Folks-Light" panose="02000403020000020004" pitchFamily="2" charset="0"/>
                      </a:endParaRPr>
                    </a:p>
                    <a:p>
                      <a:pPr algn="ctr" fontAlgn="ctr"/>
                      <a:r>
                        <a:rPr lang="es-ES_tradnl" sz="2400" b="0" u="none" strike="noStrike" dirty="0" smtClean="0">
                          <a:solidFill>
                            <a:schemeClr val="bg1"/>
                          </a:solidFill>
                          <a:effectLst/>
                          <a:latin typeface="Folks-Light" panose="02000403020000020004" pitchFamily="2" charset="0"/>
                        </a:rPr>
                        <a:t>31,2 g</a:t>
                      </a:r>
                    </a:p>
                    <a:p>
                      <a:pPr algn="ctr" fontAlgn="ctr"/>
                      <a:r>
                        <a:rPr lang="es-ES_tradnl" sz="2400" b="0" i="0" u="none" strike="noStrike" dirty="0" smtClean="0">
                          <a:solidFill>
                            <a:schemeClr val="bg1"/>
                          </a:solidFill>
                          <a:effectLst/>
                          <a:latin typeface="Folks-Light" panose="02000403020000020004" pitchFamily="2" charset="0"/>
                        </a:rPr>
                        <a:t>14,1 g</a:t>
                      </a:r>
                      <a:endParaRPr lang="es-ES_tradnl"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400" b="0" i="0" u="none" strike="noStrike" dirty="0" err="1" smtClean="0">
                          <a:solidFill>
                            <a:schemeClr val="bg1"/>
                          </a:solidFill>
                          <a:effectLst/>
                          <a:latin typeface="Folks-Light" panose="02000403020000020004" pitchFamily="2" charset="0"/>
                        </a:rPr>
                        <a:t>Proteínas</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400" b="0" u="none" strike="noStrike" dirty="0" smtClean="0">
                          <a:solidFill>
                            <a:schemeClr val="bg1"/>
                          </a:solidFill>
                          <a:effectLst/>
                          <a:latin typeface="Folks-Light" panose="02000403020000020004" pitchFamily="2" charset="0"/>
                        </a:rPr>
                        <a:t>7,8 </a:t>
                      </a:r>
                      <a:r>
                        <a:rPr lang="en-GB" sz="2400" b="0" u="none" strike="noStrike" dirty="0">
                          <a:solidFill>
                            <a:schemeClr val="bg1"/>
                          </a:solidFill>
                          <a:effectLst/>
                          <a:latin typeface="Folks-Light" panose="02000403020000020004" pitchFamily="2" charset="0"/>
                        </a:rPr>
                        <a:t>g</a:t>
                      </a:r>
                      <a:endParaRPr lang="en-GB"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n-GB" sz="2400" b="0" u="none" strike="noStrike" dirty="0" smtClean="0">
                          <a:solidFill>
                            <a:schemeClr val="bg1"/>
                          </a:solidFill>
                          <a:effectLst/>
                          <a:latin typeface="Folks-Light" panose="02000403020000020004" pitchFamily="2" charset="0"/>
                        </a:rPr>
                        <a:t>4,4 </a:t>
                      </a:r>
                      <a:r>
                        <a:rPr lang="en-GB" sz="2400" b="0" u="none" strike="noStrike" dirty="0">
                          <a:solidFill>
                            <a:schemeClr val="bg1"/>
                          </a:solidFill>
                          <a:effectLst/>
                          <a:latin typeface="Folks-Light" panose="02000403020000020004" pitchFamily="2" charset="0"/>
                        </a:rPr>
                        <a:t>g</a:t>
                      </a:r>
                      <a:endParaRPr lang="en-GB"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400" b="0" u="none" strike="noStrike" dirty="0" smtClean="0">
                          <a:solidFill>
                            <a:schemeClr val="bg1"/>
                          </a:solidFill>
                          <a:effectLst/>
                          <a:latin typeface="Folks-Light" panose="02000403020000020004" pitchFamily="2" charset="0"/>
                        </a:rPr>
                        <a:t>Sal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400" b="0" u="none" strike="noStrike" dirty="0" smtClean="0">
                          <a:solidFill>
                            <a:schemeClr val="bg1"/>
                          </a:solidFill>
                          <a:effectLst/>
                          <a:latin typeface="Folks-Light" panose="02000403020000020004" pitchFamily="2" charset="0"/>
                        </a:rPr>
                        <a:t>0,53 </a:t>
                      </a:r>
                      <a:r>
                        <a:rPr lang="es-ES_tradnl" sz="2400" b="0" u="none" strike="noStrike" dirty="0">
                          <a:solidFill>
                            <a:schemeClr val="bg1"/>
                          </a:solidFill>
                          <a:effectLst/>
                          <a:latin typeface="Folks-Light" panose="02000403020000020004" pitchFamily="2" charset="0"/>
                        </a:rPr>
                        <a:t>g</a:t>
                      </a:r>
                      <a:endParaRPr lang="es-ES_tradnl"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s-ES_tradnl" sz="2400" b="0" u="none" strike="noStrike" dirty="0" smtClean="0">
                          <a:solidFill>
                            <a:schemeClr val="bg1"/>
                          </a:solidFill>
                          <a:effectLst/>
                          <a:latin typeface="Folks-Light" panose="02000403020000020004" pitchFamily="2" charset="0"/>
                        </a:rPr>
                        <a:t>0,3 </a:t>
                      </a:r>
                      <a:r>
                        <a:rPr lang="es-ES_tradnl" sz="2400" b="0" u="none" strike="noStrike" dirty="0">
                          <a:solidFill>
                            <a:schemeClr val="bg1"/>
                          </a:solidFill>
                          <a:effectLst/>
                          <a:latin typeface="Folks-Light" panose="02000403020000020004" pitchFamily="2" charset="0"/>
                        </a:rPr>
                        <a:t>g</a:t>
                      </a:r>
                      <a:endParaRPr lang="es-ES_tradnl"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bl>
          </a:graphicData>
        </a:graphic>
      </p:graphicFrame>
      <p:sp>
        <p:nvSpPr>
          <p:cNvPr id="5"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7200" b="1" dirty="0" smtClean="0">
                <a:solidFill>
                  <a:schemeClr val="accent4"/>
                </a:solidFill>
                <a:latin typeface="Folks-Light" panose="02000403020000020004" pitchFamily="2" charset="0"/>
                <a:ea typeface="+mn-ea"/>
                <a:cs typeface="Intro Light"/>
              </a:rPr>
              <a:t>Informação Nutricional</a:t>
            </a:r>
            <a:endParaRPr lang="pt-PT" sz="11500" b="1" u="sng" dirty="0">
              <a:solidFill>
                <a:schemeClr val="accent4"/>
              </a:solidFill>
              <a:latin typeface="Folks-Light" panose="02000403020000020004" pitchFamily="2" charset="0"/>
              <a:ea typeface="+mn-ea"/>
              <a:cs typeface="Intro Light"/>
            </a:endParaRPr>
          </a:p>
        </p:txBody>
      </p:sp>
      <p:grpSp>
        <p:nvGrpSpPr>
          <p:cNvPr id="6" name="Grupo 5"/>
          <p:cNvGrpSpPr/>
          <p:nvPr/>
        </p:nvGrpSpPr>
        <p:grpSpPr>
          <a:xfrm>
            <a:off x="-127140" y="-379964"/>
            <a:ext cx="2213231" cy="1932927"/>
            <a:chOff x="-98681" y="-418452"/>
            <a:chExt cx="2272741" cy="2018022"/>
          </a:xfrm>
        </p:grpSpPr>
        <p:pic>
          <p:nvPicPr>
            <p:cNvPr id="7"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8"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3" name="Grupo 2"/>
          <p:cNvGrpSpPr/>
          <p:nvPr/>
        </p:nvGrpSpPr>
        <p:grpSpPr>
          <a:xfrm>
            <a:off x="379843" y="2533947"/>
            <a:ext cx="4762500" cy="3200401"/>
            <a:chOff x="379843" y="2533947"/>
            <a:chExt cx="4762500" cy="3200401"/>
          </a:xfrm>
        </p:grpSpPr>
        <p:pic>
          <p:nvPicPr>
            <p:cNvPr id="8194" name="Picture 2" descr="Resultado de imagem para bolica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43" y="2533947"/>
              <a:ext cx="4762500" cy="32004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tângulo 1"/>
            <p:cNvSpPr/>
            <p:nvPr/>
          </p:nvSpPr>
          <p:spPr>
            <a:xfrm>
              <a:off x="1365337" y="3319397"/>
              <a:ext cx="2655518" cy="5887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6761231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2142678756"/>
              </p:ext>
            </p:extLst>
          </p:nvPr>
        </p:nvGraphicFramePr>
        <p:xfrm>
          <a:off x="4162202" y="1720363"/>
          <a:ext cx="7563633" cy="4555829"/>
        </p:xfrm>
        <a:graphic>
          <a:graphicData uri="http://schemas.openxmlformats.org/drawingml/2006/table">
            <a:tbl>
              <a:tblPr>
                <a:tableStyleId>{5C22544A-7EE6-4342-B048-85BDC9FD1C3A}</a:tableStyleId>
              </a:tblPr>
              <a:tblGrid>
                <a:gridCol w="3006465"/>
                <a:gridCol w="2215291"/>
                <a:gridCol w="2341877"/>
              </a:tblGrid>
              <a:tr h="1355429">
                <a:tc>
                  <a:txBody>
                    <a:bodyPr/>
                    <a:lstStyle/>
                    <a:p>
                      <a:pPr algn="ctr" fontAlgn="ctr"/>
                      <a:r>
                        <a:rPr lang="fr-CH" sz="2400" b="0" u="none" strike="noStrike" dirty="0" smtClean="0">
                          <a:solidFill>
                            <a:schemeClr val="bg1"/>
                          </a:solidFill>
                          <a:effectLst/>
                          <a:latin typeface="Folks-Light" panose="02000403020000020004" pitchFamily="2" charset="0"/>
                        </a:rPr>
                        <a:t>INFORMAÇÃO NUTRICIONAL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fr-CH" sz="2400" b="0" u="none" strike="noStrike" dirty="0" err="1">
                          <a:solidFill>
                            <a:schemeClr val="bg1"/>
                          </a:solidFill>
                          <a:effectLst/>
                          <a:latin typeface="Folks-Light" panose="02000403020000020004" pitchFamily="2" charset="0"/>
                        </a:rPr>
                        <a:t>Por</a:t>
                      </a:r>
                      <a:r>
                        <a:rPr lang="fr-CH" sz="2400" b="0" u="none" strike="noStrike" dirty="0">
                          <a:solidFill>
                            <a:schemeClr val="bg1"/>
                          </a:solidFill>
                          <a:effectLst/>
                          <a:latin typeface="Folks-Light" panose="02000403020000020004" pitchFamily="2" charset="0"/>
                        </a:rPr>
                        <a:t> </a:t>
                      </a:r>
                      <a:r>
                        <a:rPr lang="fr-CH" sz="2400" b="0" u="none" strike="noStrike" dirty="0" smtClean="0">
                          <a:solidFill>
                            <a:schemeClr val="bg1"/>
                          </a:solidFill>
                          <a:effectLst/>
                          <a:latin typeface="Folks-Light" panose="02000403020000020004" pitchFamily="2" charset="0"/>
                        </a:rPr>
                        <a:t>100g</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c>
                  <a:txBody>
                    <a:bodyPr/>
                    <a:lstStyle/>
                    <a:p>
                      <a:pPr algn="ctr" fontAlgn="ctr"/>
                      <a:r>
                        <a:rPr lang="pt-PT" sz="2400" b="0" i="0" u="none" strike="noStrike" dirty="0" smtClean="0">
                          <a:solidFill>
                            <a:schemeClr val="bg1"/>
                          </a:solidFill>
                          <a:effectLst/>
                          <a:latin typeface="Folks-Light" panose="02000403020000020004" pitchFamily="2" charset="0"/>
                        </a:rPr>
                        <a:t>Por</a:t>
                      </a:r>
                      <a:r>
                        <a:rPr lang="pt-PT" sz="2400" b="0" i="0" u="none" strike="noStrike" baseline="0" dirty="0" smtClean="0">
                          <a:solidFill>
                            <a:schemeClr val="bg1"/>
                          </a:solidFill>
                          <a:effectLst/>
                          <a:latin typeface="Folks-Light" panose="02000403020000020004" pitchFamily="2" charset="0"/>
                        </a:rPr>
                        <a:t> Dose (30g)</a:t>
                      </a:r>
                      <a:endParaRPr lang="pt-PT"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Energia</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2225 kJ</a:t>
                      </a:r>
                    </a:p>
                    <a:p>
                      <a:pPr algn="ctr" fontAlgn="ctr"/>
                      <a:r>
                        <a:rPr lang="en-GB" sz="2000" b="0" u="none" strike="noStrike" dirty="0" smtClean="0">
                          <a:solidFill>
                            <a:schemeClr val="bg1"/>
                          </a:solidFill>
                          <a:effectLst/>
                          <a:latin typeface="Folks-Light" panose="02000403020000020004" pitchFamily="2" charset="0"/>
                        </a:rPr>
                        <a:t> 533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c>
                  <a:txBody>
                    <a:bodyPr/>
                    <a:lstStyle/>
                    <a:p>
                      <a:pPr algn="ctr" fontAlgn="ctr"/>
                      <a:r>
                        <a:rPr lang="en-GB" sz="2000" b="0" u="none" strike="noStrike" baseline="0" dirty="0" smtClean="0">
                          <a:solidFill>
                            <a:schemeClr val="bg1"/>
                          </a:solidFill>
                          <a:effectLst/>
                          <a:latin typeface="Folks-Light" panose="02000403020000020004" pitchFamily="2" charset="0"/>
                        </a:rPr>
                        <a:t>668 </a:t>
                      </a:r>
                      <a:r>
                        <a:rPr lang="en-GB" sz="2000" b="0" u="none" strike="noStrike" dirty="0" smtClean="0">
                          <a:solidFill>
                            <a:schemeClr val="bg1"/>
                          </a:solidFill>
                          <a:effectLst/>
                          <a:latin typeface="Folks-Light" panose="02000403020000020004" pitchFamily="2" charset="0"/>
                        </a:rPr>
                        <a:t>kJ</a:t>
                      </a:r>
                    </a:p>
                    <a:p>
                      <a:pPr algn="ctr" fontAlgn="ctr"/>
                      <a:r>
                        <a:rPr lang="en-GB" sz="2000" b="0" u="none" strike="noStrike" dirty="0" smtClean="0">
                          <a:solidFill>
                            <a:schemeClr val="bg1"/>
                          </a:solidFill>
                          <a:effectLst/>
                          <a:latin typeface="Folks-Light" panose="02000403020000020004" pitchFamily="2" charset="0"/>
                        </a:rPr>
                        <a:t> 160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Lípidos</a:t>
                      </a:r>
                      <a:endParaRPr lang="fr-CH" sz="2000" b="0" u="none" strike="noStrike" dirty="0" smtClean="0">
                        <a:solidFill>
                          <a:schemeClr val="bg1"/>
                        </a:solidFill>
                        <a:effectLst/>
                        <a:latin typeface="Folks-Light" panose="02000403020000020004" pitchFamily="2" charset="0"/>
                      </a:endParaRPr>
                    </a:p>
                    <a:p>
                      <a:pPr algn="ctr" fontAlgn="ctr"/>
                      <a:r>
                        <a:rPr lang="fr-CH" sz="2000" b="0" i="0" u="none" strike="noStrike" dirty="0" smtClean="0">
                          <a:solidFill>
                            <a:schemeClr val="bg1"/>
                          </a:solidFill>
                          <a:effectLst/>
                          <a:latin typeface="Folks-Light" panose="02000403020000020004" pitchFamily="2" charset="0"/>
                        </a:rPr>
                        <a:t>dos quais </a:t>
                      </a:r>
                      <a:r>
                        <a:rPr lang="fr-CH" sz="2000" b="0" i="0" u="none" strike="noStrike" dirty="0" err="1" smtClean="0">
                          <a:solidFill>
                            <a:schemeClr val="bg1"/>
                          </a:solidFill>
                          <a:effectLst/>
                          <a:latin typeface="Folks-Light" panose="02000403020000020004" pitchFamily="2" charset="0"/>
                        </a:rPr>
                        <a:t>saturados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31 g</a:t>
                      </a:r>
                    </a:p>
                    <a:p>
                      <a:pPr algn="ctr" fontAlgn="ctr"/>
                      <a:r>
                        <a:rPr lang="es-ES_tradnl" sz="2000" b="0" i="0" u="none" strike="noStrike" baseline="0" dirty="0" smtClean="0">
                          <a:solidFill>
                            <a:schemeClr val="bg1"/>
                          </a:solidFill>
                          <a:effectLst/>
                          <a:latin typeface="Folks-Light" panose="02000403020000020004" pitchFamily="2" charset="0"/>
                        </a:rPr>
                        <a:t>15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9,3 g</a:t>
                      </a:r>
                    </a:p>
                    <a:p>
                      <a:pPr algn="ctr" fontAlgn="ctr"/>
                      <a:r>
                        <a:rPr lang="es-ES_tradnl" sz="2000" b="0" i="0" u="none" strike="noStrike" dirty="0" smtClean="0">
                          <a:solidFill>
                            <a:schemeClr val="bg1"/>
                          </a:solidFill>
                          <a:effectLst/>
                          <a:latin typeface="Folks-Light" panose="02000403020000020004" pitchFamily="2" charset="0"/>
                        </a:rPr>
                        <a:t>4,5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err="1">
                          <a:solidFill>
                            <a:schemeClr val="bg1"/>
                          </a:solidFill>
                          <a:effectLst/>
                          <a:latin typeface="Folks-Light" panose="02000403020000020004" pitchFamily="2" charset="0"/>
                        </a:rPr>
                        <a:t>Hidratos</a:t>
                      </a:r>
                      <a:r>
                        <a:rPr lang="fr-CH" sz="2000" b="0" u="none" strike="noStrike" dirty="0">
                          <a:solidFill>
                            <a:schemeClr val="bg1"/>
                          </a:solidFill>
                          <a:effectLst/>
                          <a:latin typeface="Folks-Light" panose="02000403020000020004" pitchFamily="2" charset="0"/>
                        </a:rPr>
                        <a:t> de </a:t>
                      </a:r>
                      <a:r>
                        <a:rPr lang="fr-CH" sz="2000" b="0" u="none" strike="noStrike" dirty="0" err="1" smtClean="0">
                          <a:solidFill>
                            <a:schemeClr val="bg1"/>
                          </a:solidFill>
                          <a:effectLst/>
                          <a:latin typeface="Folks-Light" panose="02000403020000020004" pitchFamily="2" charset="0"/>
                        </a:rPr>
                        <a:t>Carbono</a:t>
                      </a:r>
                      <a:endParaRPr lang="fr-CH" sz="2000" b="0" u="none" strike="noStrike" dirty="0" smtClean="0">
                        <a:solidFill>
                          <a:schemeClr val="bg1"/>
                        </a:solidFill>
                        <a:effectLst/>
                        <a:latin typeface="Folks-Light" panose="02000403020000020004" pitchFamily="2"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2000" b="0" u="none" strike="noStrike" dirty="0" smtClean="0">
                          <a:solidFill>
                            <a:schemeClr val="bg1"/>
                          </a:solidFill>
                          <a:effectLst/>
                          <a:latin typeface="Folks-Light" panose="02000403020000020004" pitchFamily="2" charset="0"/>
                        </a:rPr>
                        <a:t>dos quais </a:t>
                      </a:r>
                      <a:r>
                        <a:rPr lang="fr-CH" sz="2000" b="0" u="none" strike="noStrike" dirty="0" err="1" smtClean="0">
                          <a:solidFill>
                            <a:schemeClr val="bg1"/>
                          </a:solidFill>
                          <a:effectLst/>
                          <a:latin typeface="Folks-Light" panose="02000403020000020004" pitchFamily="2" charset="0"/>
                        </a:rPr>
                        <a:t>açucares</a:t>
                      </a:r>
                      <a:endParaRPr lang="fr-CH" sz="2000" b="0" i="0" u="none" strike="noStrike" dirty="0" smtClean="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53 g</a:t>
                      </a:r>
                    </a:p>
                    <a:p>
                      <a:pPr algn="ctr" fontAlgn="ctr"/>
                      <a:r>
                        <a:rPr lang="es-ES_tradnl" sz="2000" b="0" i="0" u="none" strike="noStrike" baseline="0" dirty="0" smtClean="0">
                          <a:solidFill>
                            <a:schemeClr val="bg1"/>
                          </a:solidFill>
                          <a:effectLst/>
                          <a:latin typeface="Folks-Light" panose="02000403020000020004" pitchFamily="2" charset="0"/>
                        </a:rPr>
                        <a:t>0,6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31,2 g</a:t>
                      </a:r>
                    </a:p>
                    <a:p>
                      <a:pPr algn="ctr" fontAlgn="ctr"/>
                      <a:r>
                        <a:rPr lang="es-ES_tradnl" sz="2000" b="0" i="0" u="none" strike="noStrike" dirty="0" smtClean="0">
                          <a:solidFill>
                            <a:schemeClr val="bg1"/>
                          </a:solidFill>
                          <a:effectLst/>
                          <a:latin typeface="Folks-Light" panose="02000403020000020004" pitchFamily="2" charset="0"/>
                        </a:rPr>
                        <a:t>0,2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i="0" u="none" strike="noStrike" dirty="0" err="1" smtClean="0">
                          <a:solidFill>
                            <a:schemeClr val="bg1"/>
                          </a:solidFill>
                          <a:effectLst/>
                          <a:latin typeface="Folks-Light" panose="02000403020000020004" pitchFamily="2" charset="0"/>
                        </a:rPr>
                        <a:t>Proteínas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5,9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c>
                  <a:txBody>
                    <a:bodyPr/>
                    <a:lstStyle/>
                    <a:p>
                      <a:pPr algn="ctr" fontAlgn="ctr"/>
                      <a:r>
                        <a:rPr lang="en-GB" sz="2000" b="0" u="none" strike="noStrike" dirty="0" smtClean="0">
                          <a:solidFill>
                            <a:schemeClr val="bg1"/>
                          </a:solidFill>
                          <a:effectLst/>
                          <a:latin typeface="Folks-Light" panose="02000403020000020004" pitchFamily="2" charset="0"/>
                        </a:rPr>
                        <a:t>1,8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smtClean="0">
                          <a:solidFill>
                            <a:schemeClr val="bg1"/>
                          </a:solidFill>
                          <a:effectLst/>
                          <a:latin typeface="Folks-Light" panose="02000403020000020004" pitchFamily="2" charset="0"/>
                        </a:rPr>
                        <a:t>Sal</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1,4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0,4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bl>
          </a:graphicData>
        </a:graphic>
      </p:graphicFrame>
      <p:sp>
        <p:nvSpPr>
          <p:cNvPr id="4"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7200" b="1" dirty="0" smtClean="0">
                <a:solidFill>
                  <a:schemeClr val="accent4"/>
                </a:solidFill>
                <a:latin typeface="Folks-Light" panose="02000403020000020004" pitchFamily="2" charset="0"/>
                <a:ea typeface="+mn-ea"/>
                <a:cs typeface="Intro Light"/>
              </a:rPr>
              <a:t>Informação Nutricional</a:t>
            </a:r>
            <a:endParaRPr lang="pt-PT" sz="11500" b="1" u="sng" dirty="0">
              <a:solidFill>
                <a:schemeClr val="accent4"/>
              </a:solidFill>
              <a:latin typeface="Folks-Light" panose="02000403020000020004" pitchFamily="2" charset="0"/>
              <a:ea typeface="+mn-ea"/>
              <a:cs typeface="Intro Light"/>
            </a:endParaRPr>
          </a:p>
        </p:txBody>
      </p:sp>
      <p:grpSp>
        <p:nvGrpSpPr>
          <p:cNvPr id="5" name="Grupo 4"/>
          <p:cNvGrpSpPr/>
          <p:nvPr/>
        </p:nvGrpSpPr>
        <p:grpSpPr>
          <a:xfrm>
            <a:off x="-127140" y="-379964"/>
            <a:ext cx="2213231" cy="1932927"/>
            <a:chOff x="-98681" y="-418452"/>
            <a:chExt cx="2272741" cy="2018022"/>
          </a:xfrm>
        </p:grpSpPr>
        <p:pic>
          <p:nvPicPr>
            <p:cNvPr id="6"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7"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3" name="Grupo 2"/>
          <p:cNvGrpSpPr/>
          <p:nvPr/>
        </p:nvGrpSpPr>
        <p:grpSpPr>
          <a:xfrm>
            <a:off x="199545" y="2116224"/>
            <a:ext cx="3343259" cy="4101923"/>
            <a:chOff x="199545" y="2116224"/>
            <a:chExt cx="3343259" cy="4101923"/>
          </a:xfrm>
        </p:grpSpPr>
        <p:pic>
          <p:nvPicPr>
            <p:cNvPr id="14338" name="Picture 2" descr="Resultado de imagem para batata frita de pacote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45" y="2116224"/>
              <a:ext cx="3343259" cy="4101923"/>
            </a:xfrm>
            <a:prstGeom prst="rect">
              <a:avLst/>
            </a:prstGeom>
            <a:noFill/>
            <a:extLst>
              <a:ext uri="{909E8E84-426E-40DD-AFC4-6F175D3DCCD1}">
                <a14:hiddenFill xmlns:a14="http://schemas.microsoft.com/office/drawing/2010/main">
                  <a:solidFill>
                    <a:srgbClr val="FFFFFF"/>
                  </a:solidFill>
                </a14:hiddenFill>
              </a:ext>
            </a:extLst>
          </p:spPr>
        </p:pic>
        <p:sp>
          <p:nvSpPr>
            <p:cNvPr id="2" name="Nota de aviso oval 1"/>
            <p:cNvSpPr/>
            <p:nvPr/>
          </p:nvSpPr>
          <p:spPr>
            <a:xfrm>
              <a:off x="1010360" y="2730674"/>
              <a:ext cx="2158725" cy="1089764"/>
            </a:xfrm>
            <a:prstGeom prst="wedgeEllipseCallout">
              <a:avLst>
                <a:gd name="adj1" fmla="val -4005"/>
                <a:gd name="adj2" fmla="val 7592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3516086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428318956"/>
              </p:ext>
            </p:extLst>
          </p:nvPr>
        </p:nvGraphicFramePr>
        <p:xfrm>
          <a:off x="4027731" y="1720363"/>
          <a:ext cx="7173669" cy="4555829"/>
        </p:xfrm>
        <a:graphic>
          <a:graphicData uri="http://schemas.openxmlformats.org/drawingml/2006/table">
            <a:tbl>
              <a:tblPr>
                <a:tableStyleId>{5C22544A-7EE6-4342-B048-85BDC9FD1C3A}</a:tableStyleId>
              </a:tblPr>
              <a:tblGrid>
                <a:gridCol w="2851458"/>
                <a:gridCol w="2101075"/>
                <a:gridCol w="2221136"/>
              </a:tblGrid>
              <a:tr h="1355429">
                <a:tc>
                  <a:txBody>
                    <a:bodyPr/>
                    <a:lstStyle/>
                    <a:p>
                      <a:pPr algn="ctr" fontAlgn="ctr"/>
                      <a:r>
                        <a:rPr lang="fr-CH" sz="2400" b="0" u="none" strike="noStrike" dirty="0" smtClean="0">
                          <a:solidFill>
                            <a:schemeClr val="bg1"/>
                          </a:solidFill>
                          <a:effectLst/>
                          <a:latin typeface="Folks-Light" panose="02000403020000020004" pitchFamily="2" charset="0"/>
                        </a:rPr>
                        <a:t>INFORMAÇÃO NUTRICIONAL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fr-CH" sz="2400" b="0" u="none" strike="noStrike" dirty="0" err="1">
                          <a:solidFill>
                            <a:schemeClr val="bg1"/>
                          </a:solidFill>
                          <a:effectLst/>
                          <a:latin typeface="Folks-Light" panose="02000403020000020004" pitchFamily="2" charset="0"/>
                        </a:rPr>
                        <a:t>Por</a:t>
                      </a:r>
                      <a:r>
                        <a:rPr lang="fr-CH" sz="2400" b="0" u="none" strike="noStrike" dirty="0">
                          <a:solidFill>
                            <a:schemeClr val="bg1"/>
                          </a:solidFill>
                          <a:effectLst/>
                          <a:latin typeface="Folks-Light" panose="02000403020000020004" pitchFamily="2" charset="0"/>
                        </a:rPr>
                        <a:t> </a:t>
                      </a:r>
                      <a:r>
                        <a:rPr lang="fr-CH" sz="2400" b="0" u="none" strike="noStrike" dirty="0" smtClean="0">
                          <a:solidFill>
                            <a:schemeClr val="bg1"/>
                          </a:solidFill>
                          <a:effectLst/>
                          <a:latin typeface="Folks-Light" panose="02000403020000020004" pitchFamily="2" charset="0"/>
                        </a:rPr>
                        <a:t>100mL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pt-PT" sz="2400" b="0" i="0" u="none" strike="noStrike" dirty="0" smtClean="0">
                          <a:solidFill>
                            <a:schemeClr val="bg1"/>
                          </a:solidFill>
                          <a:effectLst/>
                          <a:latin typeface="Folks-Light" panose="02000403020000020004" pitchFamily="2" charset="0"/>
                        </a:rPr>
                        <a:t>Por</a:t>
                      </a:r>
                      <a:r>
                        <a:rPr lang="pt-PT" sz="2400" b="0" i="0" u="none" strike="noStrike" baseline="0" dirty="0" smtClean="0">
                          <a:solidFill>
                            <a:schemeClr val="bg1"/>
                          </a:solidFill>
                          <a:effectLst/>
                          <a:latin typeface="Folks-Light" panose="02000403020000020004" pitchFamily="2" charset="0"/>
                        </a:rPr>
                        <a:t> Dose (250mL)</a:t>
                      </a:r>
                      <a:endParaRPr lang="pt-PT"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Energia</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81 kJ</a:t>
                      </a:r>
                    </a:p>
                    <a:p>
                      <a:pPr algn="ctr" fontAlgn="ctr"/>
                      <a:r>
                        <a:rPr lang="en-GB" sz="2000" b="0" u="none" strike="noStrike" dirty="0" smtClean="0">
                          <a:solidFill>
                            <a:schemeClr val="bg1"/>
                          </a:solidFill>
                          <a:effectLst/>
                          <a:latin typeface="Folks-Light" panose="02000403020000020004" pitchFamily="2" charset="0"/>
                        </a:rPr>
                        <a:t> 19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n-GB" sz="2000" b="0" u="none" strike="noStrike" baseline="0" dirty="0" smtClean="0">
                          <a:solidFill>
                            <a:schemeClr val="bg1"/>
                          </a:solidFill>
                          <a:effectLst/>
                          <a:latin typeface="Folks-Light" panose="02000403020000020004" pitchFamily="2" charset="0"/>
                        </a:rPr>
                        <a:t>203 </a:t>
                      </a:r>
                      <a:r>
                        <a:rPr lang="en-GB" sz="2000" b="0" u="none" strike="noStrike" dirty="0" smtClean="0">
                          <a:solidFill>
                            <a:schemeClr val="bg1"/>
                          </a:solidFill>
                          <a:effectLst/>
                          <a:latin typeface="Folks-Light" panose="02000403020000020004" pitchFamily="2" charset="0"/>
                        </a:rPr>
                        <a:t>kJ</a:t>
                      </a:r>
                    </a:p>
                    <a:p>
                      <a:pPr algn="ctr" fontAlgn="ctr"/>
                      <a:r>
                        <a:rPr lang="en-GB" sz="2000" b="0" u="none" strike="noStrike" dirty="0" smtClean="0">
                          <a:solidFill>
                            <a:schemeClr val="bg1"/>
                          </a:solidFill>
                          <a:effectLst/>
                          <a:latin typeface="Folks-Light" panose="02000403020000020004" pitchFamily="2" charset="0"/>
                        </a:rPr>
                        <a:t> 48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Lípidos</a:t>
                      </a:r>
                      <a:endParaRPr lang="fr-CH" sz="2000" b="0" u="none" strike="noStrike" dirty="0" smtClean="0">
                        <a:solidFill>
                          <a:schemeClr val="bg1"/>
                        </a:solidFill>
                        <a:effectLst/>
                        <a:latin typeface="Folks-Light" panose="02000403020000020004" pitchFamily="2" charset="0"/>
                      </a:endParaRPr>
                    </a:p>
                    <a:p>
                      <a:pPr algn="ctr" fontAlgn="ctr"/>
                      <a:r>
                        <a:rPr lang="fr-CH" sz="2000" b="0" i="0" u="none" strike="noStrike" dirty="0" smtClean="0">
                          <a:solidFill>
                            <a:schemeClr val="bg1"/>
                          </a:solidFill>
                          <a:effectLst/>
                          <a:latin typeface="Folks-Light" panose="02000403020000020004" pitchFamily="2" charset="0"/>
                        </a:rPr>
                        <a:t>dos quais </a:t>
                      </a:r>
                      <a:r>
                        <a:rPr lang="fr-CH" sz="2000" b="0" i="0" u="none" strike="noStrike" dirty="0" err="1" smtClean="0">
                          <a:solidFill>
                            <a:schemeClr val="bg1"/>
                          </a:solidFill>
                          <a:effectLst/>
                          <a:latin typeface="Folks-Light" panose="02000403020000020004" pitchFamily="2" charset="0"/>
                        </a:rPr>
                        <a:t>saturados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0,5 g</a:t>
                      </a:r>
                    </a:p>
                    <a:p>
                      <a:pPr algn="ctr" fontAlgn="ctr"/>
                      <a:r>
                        <a:rPr lang="es-ES_tradnl" sz="2000" b="0" i="0" u="none" strike="noStrike" baseline="0" dirty="0" smtClean="0">
                          <a:solidFill>
                            <a:schemeClr val="bg1"/>
                          </a:solidFill>
                          <a:effectLst/>
                          <a:latin typeface="Folks-Light" panose="02000403020000020004" pitchFamily="2" charset="0"/>
                        </a:rPr>
                        <a:t>0,1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1,25 g</a:t>
                      </a:r>
                    </a:p>
                    <a:p>
                      <a:pPr algn="ctr" fontAlgn="ctr"/>
                      <a:r>
                        <a:rPr lang="es-ES_tradnl" sz="2000" b="0" i="0" u="none" strike="noStrike" dirty="0" smtClean="0">
                          <a:solidFill>
                            <a:schemeClr val="bg1"/>
                          </a:solidFill>
                          <a:effectLst/>
                          <a:latin typeface="Folks-Light" panose="02000403020000020004" pitchFamily="2" charset="0"/>
                        </a:rPr>
                        <a:t>0,25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err="1">
                          <a:solidFill>
                            <a:schemeClr val="bg1"/>
                          </a:solidFill>
                          <a:effectLst/>
                          <a:latin typeface="Folks-Light" panose="02000403020000020004" pitchFamily="2" charset="0"/>
                        </a:rPr>
                        <a:t>Hidratos</a:t>
                      </a:r>
                      <a:r>
                        <a:rPr lang="fr-CH" sz="2000" b="0" u="none" strike="noStrike" dirty="0">
                          <a:solidFill>
                            <a:schemeClr val="bg1"/>
                          </a:solidFill>
                          <a:effectLst/>
                          <a:latin typeface="Folks-Light" panose="02000403020000020004" pitchFamily="2" charset="0"/>
                        </a:rPr>
                        <a:t> de </a:t>
                      </a:r>
                      <a:r>
                        <a:rPr lang="fr-CH" sz="2000" b="0" u="none" strike="noStrike" dirty="0" err="1" smtClean="0">
                          <a:solidFill>
                            <a:schemeClr val="bg1"/>
                          </a:solidFill>
                          <a:effectLst/>
                          <a:latin typeface="Folks-Light" panose="02000403020000020004" pitchFamily="2" charset="0"/>
                        </a:rPr>
                        <a:t>Carbono</a:t>
                      </a:r>
                      <a:endParaRPr lang="fr-CH" sz="2000" b="0" u="none" strike="noStrike" dirty="0" smtClean="0">
                        <a:solidFill>
                          <a:schemeClr val="bg1"/>
                        </a:solidFill>
                        <a:effectLst/>
                        <a:latin typeface="Folks-Light" panose="02000403020000020004" pitchFamily="2"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2000" b="0" u="none" strike="noStrike" dirty="0" smtClean="0">
                          <a:solidFill>
                            <a:schemeClr val="bg1"/>
                          </a:solidFill>
                          <a:effectLst/>
                          <a:latin typeface="Folks-Light" panose="02000403020000020004" pitchFamily="2" charset="0"/>
                        </a:rPr>
                        <a:t>dos quais </a:t>
                      </a:r>
                      <a:r>
                        <a:rPr lang="fr-CH" sz="2000" b="0" u="none" strike="noStrike" dirty="0" err="1" smtClean="0">
                          <a:solidFill>
                            <a:schemeClr val="bg1"/>
                          </a:solidFill>
                          <a:effectLst/>
                          <a:latin typeface="Folks-Light" panose="02000403020000020004" pitchFamily="2" charset="0"/>
                        </a:rPr>
                        <a:t>açucares</a:t>
                      </a:r>
                      <a:endParaRPr lang="fr-CH" sz="2000" b="0" i="0" u="none" strike="noStrike" dirty="0" smtClean="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4,6 g</a:t>
                      </a:r>
                    </a:p>
                    <a:p>
                      <a:pPr algn="ctr" fontAlgn="ctr"/>
                      <a:r>
                        <a:rPr lang="es-ES_tradnl" sz="2000" b="0" i="0" u="none" strike="noStrike" baseline="0" dirty="0" smtClean="0">
                          <a:solidFill>
                            <a:schemeClr val="bg1"/>
                          </a:solidFill>
                          <a:effectLst/>
                          <a:latin typeface="Folks-Light" panose="02000403020000020004" pitchFamily="2" charset="0"/>
                        </a:rPr>
                        <a:t>4,6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12 g</a:t>
                      </a:r>
                    </a:p>
                    <a:p>
                      <a:pPr algn="ctr" fontAlgn="ctr"/>
                      <a:r>
                        <a:rPr lang="es-ES_tradnl" sz="2000" b="0" i="0" u="none" strike="noStrike" dirty="0" smtClean="0">
                          <a:solidFill>
                            <a:schemeClr val="bg1"/>
                          </a:solidFill>
                          <a:effectLst/>
                          <a:latin typeface="Folks-Light" panose="02000403020000020004" pitchFamily="2" charset="0"/>
                        </a:rPr>
                        <a:t>12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i="0" u="none" strike="noStrike" dirty="0" err="1" smtClean="0">
                          <a:solidFill>
                            <a:schemeClr val="bg1"/>
                          </a:solidFill>
                          <a:effectLst/>
                          <a:latin typeface="Folks-Light" panose="02000403020000020004" pitchFamily="2" charset="0"/>
                        </a:rPr>
                        <a:t>Proteínas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0,5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n-GB" sz="2000" b="0" u="none" strike="noStrike" dirty="0" smtClean="0">
                          <a:solidFill>
                            <a:schemeClr val="bg1"/>
                          </a:solidFill>
                          <a:effectLst/>
                          <a:latin typeface="Folks-Light" panose="02000403020000020004" pitchFamily="2" charset="0"/>
                        </a:rPr>
                        <a:t>1,25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r h="307574">
                <a:tc>
                  <a:txBody>
                    <a:bodyPr/>
                    <a:lstStyle/>
                    <a:p>
                      <a:pPr algn="ctr" fontAlgn="ctr"/>
                      <a:r>
                        <a:rPr lang="fr-CH" sz="2000" b="0" u="none" strike="noStrike" dirty="0" smtClean="0">
                          <a:solidFill>
                            <a:schemeClr val="bg1"/>
                          </a:solidFill>
                          <a:effectLst/>
                          <a:latin typeface="Folks-Light" panose="02000403020000020004" pitchFamily="2" charset="0"/>
                        </a:rPr>
                        <a:t>Sal</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0,04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B05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0,1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r>
            </a:tbl>
          </a:graphicData>
        </a:graphic>
      </p:graphicFrame>
      <p:sp>
        <p:nvSpPr>
          <p:cNvPr id="4"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7200" b="1" dirty="0" smtClean="0">
                <a:solidFill>
                  <a:schemeClr val="accent4"/>
                </a:solidFill>
                <a:latin typeface="Folks-Light" panose="02000403020000020004" pitchFamily="2" charset="0"/>
                <a:ea typeface="+mn-ea"/>
                <a:cs typeface="Intro Light"/>
              </a:rPr>
              <a:t>Informação Nutricional</a:t>
            </a:r>
            <a:endParaRPr lang="pt-PT" sz="11500" b="1" u="sng" dirty="0">
              <a:solidFill>
                <a:schemeClr val="accent4"/>
              </a:solidFill>
              <a:latin typeface="Folks-Light" panose="02000403020000020004" pitchFamily="2" charset="0"/>
              <a:ea typeface="+mn-ea"/>
              <a:cs typeface="Intro Light"/>
            </a:endParaRPr>
          </a:p>
        </p:txBody>
      </p:sp>
      <p:grpSp>
        <p:nvGrpSpPr>
          <p:cNvPr id="5" name="Grupo 4"/>
          <p:cNvGrpSpPr/>
          <p:nvPr/>
        </p:nvGrpSpPr>
        <p:grpSpPr>
          <a:xfrm>
            <a:off x="-127140" y="-379964"/>
            <a:ext cx="2213231" cy="1932927"/>
            <a:chOff x="-98681" y="-418452"/>
            <a:chExt cx="2272741" cy="2018022"/>
          </a:xfrm>
        </p:grpSpPr>
        <p:pic>
          <p:nvPicPr>
            <p:cNvPr id="6"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7"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3" name="Grupo 2"/>
          <p:cNvGrpSpPr/>
          <p:nvPr/>
        </p:nvGrpSpPr>
        <p:grpSpPr>
          <a:xfrm>
            <a:off x="1279722" y="2283624"/>
            <a:ext cx="1405909" cy="3632870"/>
            <a:chOff x="1279722" y="2283624"/>
            <a:chExt cx="1405909" cy="3632870"/>
          </a:xfrm>
        </p:grpSpPr>
        <p:pic>
          <p:nvPicPr>
            <p:cNvPr id="17410" name="Picture 2" descr="http://www.canmuseum.com/Staging/Images/Cans/68482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9722" y="2283624"/>
              <a:ext cx="1405909" cy="363287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434056" y="3460395"/>
              <a:ext cx="1084990" cy="107576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9269671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3026998042"/>
              </p:ext>
            </p:extLst>
          </p:nvPr>
        </p:nvGraphicFramePr>
        <p:xfrm>
          <a:off x="4511825" y="1772817"/>
          <a:ext cx="6581999" cy="4555829"/>
        </p:xfrm>
        <a:graphic>
          <a:graphicData uri="http://schemas.openxmlformats.org/drawingml/2006/table">
            <a:tbl>
              <a:tblPr>
                <a:tableStyleId>{5C22544A-7EE6-4342-B048-85BDC9FD1C3A}</a:tableStyleId>
              </a:tblPr>
              <a:tblGrid>
                <a:gridCol w="2616276"/>
                <a:gridCol w="1927782"/>
                <a:gridCol w="2037941"/>
              </a:tblGrid>
              <a:tr h="1355429">
                <a:tc>
                  <a:txBody>
                    <a:bodyPr/>
                    <a:lstStyle/>
                    <a:p>
                      <a:pPr algn="ctr" fontAlgn="ctr"/>
                      <a:r>
                        <a:rPr lang="fr-CH" sz="2400" b="0" u="none" strike="noStrike" dirty="0" smtClean="0">
                          <a:solidFill>
                            <a:schemeClr val="bg1"/>
                          </a:solidFill>
                          <a:effectLst/>
                          <a:latin typeface="Folks-Light" panose="02000403020000020004" pitchFamily="2" charset="0"/>
                        </a:rPr>
                        <a:t>INFORMAÇÃO NUTRICIONAL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fr-CH" sz="2400" b="0" u="none" strike="noStrike" dirty="0" err="1">
                          <a:solidFill>
                            <a:schemeClr val="bg1"/>
                          </a:solidFill>
                          <a:effectLst/>
                          <a:latin typeface="Folks-Light" panose="02000403020000020004" pitchFamily="2" charset="0"/>
                        </a:rPr>
                        <a:t>Por</a:t>
                      </a:r>
                      <a:r>
                        <a:rPr lang="fr-CH" sz="2400" b="0" u="none" strike="noStrike" dirty="0">
                          <a:solidFill>
                            <a:schemeClr val="bg1"/>
                          </a:solidFill>
                          <a:effectLst/>
                          <a:latin typeface="Folks-Light" panose="02000403020000020004" pitchFamily="2" charset="0"/>
                        </a:rPr>
                        <a:t> </a:t>
                      </a:r>
                      <a:r>
                        <a:rPr lang="fr-CH" sz="2400" b="0" u="none" strike="noStrike" dirty="0" smtClean="0">
                          <a:solidFill>
                            <a:schemeClr val="bg1"/>
                          </a:solidFill>
                          <a:effectLst/>
                          <a:latin typeface="Folks-Light" panose="02000403020000020004" pitchFamily="2" charset="0"/>
                        </a:rPr>
                        <a:t>100mL</a:t>
                      </a:r>
                      <a:endParaRPr lang="fr-CH"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c>
                  <a:txBody>
                    <a:bodyPr/>
                    <a:lstStyle/>
                    <a:p>
                      <a:pPr algn="ctr" fontAlgn="ctr"/>
                      <a:r>
                        <a:rPr lang="pt-PT" sz="2400" b="0" i="0" u="none" strike="noStrike" dirty="0" smtClean="0">
                          <a:solidFill>
                            <a:schemeClr val="bg1"/>
                          </a:solidFill>
                          <a:effectLst/>
                          <a:latin typeface="Folks-Light" panose="02000403020000020004" pitchFamily="2" charset="0"/>
                        </a:rPr>
                        <a:t>Por</a:t>
                      </a:r>
                      <a:r>
                        <a:rPr lang="pt-PT" sz="2400" b="0" i="0" u="none" strike="noStrike" baseline="0" dirty="0" smtClean="0">
                          <a:solidFill>
                            <a:schemeClr val="bg1"/>
                          </a:solidFill>
                          <a:effectLst/>
                          <a:latin typeface="Folks-Light" panose="02000403020000020004" pitchFamily="2" charset="0"/>
                        </a:rPr>
                        <a:t> Dose (330mL)</a:t>
                      </a:r>
                      <a:endParaRPr lang="pt-PT" sz="24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Energia</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180 kJ</a:t>
                      </a:r>
                    </a:p>
                    <a:p>
                      <a:pPr algn="ctr" fontAlgn="ctr"/>
                      <a:r>
                        <a:rPr lang="en-GB" sz="2000" b="0" u="none" strike="noStrike" dirty="0" smtClean="0">
                          <a:solidFill>
                            <a:schemeClr val="bg1"/>
                          </a:solidFill>
                          <a:effectLst/>
                          <a:latin typeface="Folks-Light" panose="02000403020000020004" pitchFamily="2" charset="0"/>
                        </a:rPr>
                        <a:t> 42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c>
                  <a:txBody>
                    <a:bodyPr/>
                    <a:lstStyle/>
                    <a:p>
                      <a:pPr algn="ctr" fontAlgn="ctr"/>
                      <a:r>
                        <a:rPr lang="en-GB" sz="2000" b="0" u="none" strike="noStrike" baseline="0" dirty="0" smtClean="0">
                          <a:solidFill>
                            <a:schemeClr val="bg1"/>
                          </a:solidFill>
                          <a:effectLst/>
                          <a:latin typeface="Folks-Light" panose="02000403020000020004" pitchFamily="2" charset="0"/>
                        </a:rPr>
                        <a:t>594 </a:t>
                      </a:r>
                      <a:r>
                        <a:rPr lang="en-GB" sz="2000" b="0" u="none" strike="noStrike" dirty="0" smtClean="0">
                          <a:solidFill>
                            <a:schemeClr val="bg1"/>
                          </a:solidFill>
                          <a:effectLst/>
                          <a:latin typeface="Folks-Light" panose="02000403020000020004" pitchFamily="2" charset="0"/>
                        </a:rPr>
                        <a:t>kJ</a:t>
                      </a:r>
                    </a:p>
                    <a:p>
                      <a:pPr algn="ctr" fontAlgn="ctr"/>
                      <a:r>
                        <a:rPr lang="en-GB" sz="2000" b="0" u="none" strike="noStrike" dirty="0" smtClean="0">
                          <a:solidFill>
                            <a:schemeClr val="bg1"/>
                          </a:solidFill>
                          <a:effectLst/>
                          <a:latin typeface="Folks-Light" panose="02000403020000020004" pitchFamily="2" charset="0"/>
                        </a:rPr>
                        <a:t>139  kcal</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err="1" smtClean="0">
                          <a:solidFill>
                            <a:schemeClr val="bg1"/>
                          </a:solidFill>
                          <a:effectLst/>
                          <a:latin typeface="Folks-Light" panose="02000403020000020004" pitchFamily="2" charset="0"/>
                        </a:rPr>
                        <a:t>Lípidos</a:t>
                      </a:r>
                      <a:endParaRPr lang="fr-CH" sz="2000" b="0" u="none" strike="noStrike" dirty="0" smtClean="0">
                        <a:solidFill>
                          <a:schemeClr val="bg1"/>
                        </a:solidFill>
                        <a:effectLst/>
                        <a:latin typeface="Folks-Light" panose="02000403020000020004" pitchFamily="2" charset="0"/>
                      </a:endParaRPr>
                    </a:p>
                    <a:p>
                      <a:pPr algn="ctr" fontAlgn="ctr"/>
                      <a:r>
                        <a:rPr lang="fr-CH" sz="2000" b="0" i="0" u="none" strike="noStrike" dirty="0" smtClean="0">
                          <a:solidFill>
                            <a:schemeClr val="bg1"/>
                          </a:solidFill>
                          <a:effectLst/>
                          <a:latin typeface="Folks-Light" panose="02000403020000020004" pitchFamily="2" charset="0"/>
                        </a:rPr>
                        <a:t>dos quais </a:t>
                      </a:r>
                      <a:r>
                        <a:rPr lang="fr-CH" sz="2000" b="0" i="0" u="none" strike="noStrike" dirty="0" err="1" smtClean="0">
                          <a:solidFill>
                            <a:schemeClr val="bg1"/>
                          </a:solidFill>
                          <a:effectLst/>
                          <a:latin typeface="Folks-Light" panose="02000403020000020004" pitchFamily="2" charset="0"/>
                        </a:rPr>
                        <a:t>saturados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 g</a:t>
                      </a:r>
                    </a:p>
                    <a:p>
                      <a:pPr algn="ctr" fontAlgn="ctr"/>
                      <a:r>
                        <a:rPr lang="es-ES_tradnl" sz="2000" b="0" i="0" u="none" strike="noStrike" baseline="0" dirty="0" smtClean="0">
                          <a:solidFill>
                            <a:schemeClr val="bg1"/>
                          </a:solidFill>
                          <a:effectLst/>
                          <a:latin typeface="Folks-Light" panose="02000403020000020004" pitchFamily="2" charset="0"/>
                        </a:rPr>
                        <a:t>0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 g</a:t>
                      </a:r>
                    </a:p>
                    <a:p>
                      <a:pPr algn="ctr" fontAlgn="ctr"/>
                      <a:r>
                        <a:rPr lang="es-ES_tradnl" sz="2000" b="0" i="0" u="none" strike="noStrike" dirty="0" smtClean="0">
                          <a:solidFill>
                            <a:schemeClr val="bg1"/>
                          </a:solidFill>
                          <a:effectLst/>
                          <a:latin typeface="Folks-Light" panose="02000403020000020004" pitchFamily="2" charset="0"/>
                        </a:rPr>
                        <a:t>0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err="1">
                          <a:solidFill>
                            <a:schemeClr val="bg1"/>
                          </a:solidFill>
                          <a:effectLst/>
                          <a:latin typeface="Folks-Light" panose="02000403020000020004" pitchFamily="2" charset="0"/>
                        </a:rPr>
                        <a:t>Hidratos</a:t>
                      </a:r>
                      <a:r>
                        <a:rPr lang="fr-CH" sz="2000" b="0" u="none" strike="noStrike" dirty="0">
                          <a:solidFill>
                            <a:schemeClr val="bg1"/>
                          </a:solidFill>
                          <a:effectLst/>
                          <a:latin typeface="Folks-Light" panose="02000403020000020004" pitchFamily="2" charset="0"/>
                        </a:rPr>
                        <a:t> de </a:t>
                      </a:r>
                      <a:r>
                        <a:rPr lang="fr-CH" sz="2000" b="0" u="none" strike="noStrike" dirty="0" err="1" smtClean="0">
                          <a:solidFill>
                            <a:schemeClr val="bg1"/>
                          </a:solidFill>
                          <a:effectLst/>
                          <a:latin typeface="Folks-Light" panose="02000403020000020004" pitchFamily="2" charset="0"/>
                        </a:rPr>
                        <a:t>Carbono</a:t>
                      </a:r>
                      <a:endParaRPr lang="fr-CH" sz="2000" b="0" u="none" strike="noStrike" dirty="0" smtClean="0">
                        <a:solidFill>
                          <a:schemeClr val="bg1"/>
                        </a:solidFill>
                        <a:effectLst/>
                        <a:latin typeface="Folks-Light" panose="02000403020000020004" pitchFamily="2"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fr-CH" sz="2000" b="0" u="none" strike="noStrike" dirty="0" smtClean="0">
                          <a:solidFill>
                            <a:schemeClr val="bg1"/>
                          </a:solidFill>
                          <a:effectLst/>
                          <a:latin typeface="Folks-Light" panose="02000403020000020004" pitchFamily="2" charset="0"/>
                        </a:rPr>
                        <a:t>dos quais </a:t>
                      </a:r>
                      <a:r>
                        <a:rPr lang="fr-CH" sz="2000" b="0" u="none" strike="noStrike" dirty="0" err="1" smtClean="0">
                          <a:solidFill>
                            <a:schemeClr val="bg1"/>
                          </a:solidFill>
                          <a:effectLst/>
                          <a:latin typeface="Folks-Light" panose="02000403020000020004" pitchFamily="2" charset="0"/>
                        </a:rPr>
                        <a:t>açucares</a:t>
                      </a:r>
                      <a:endParaRPr lang="fr-CH" sz="2000" b="0" i="0" u="none" strike="noStrike" dirty="0" smtClean="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10,6 g</a:t>
                      </a:r>
                    </a:p>
                    <a:p>
                      <a:pPr algn="ctr" fontAlgn="ctr"/>
                      <a:r>
                        <a:rPr lang="es-ES_tradnl" sz="2000" b="0" i="0" u="none" strike="noStrike" baseline="0" dirty="0" smtClean="0">
                          <a:solidFill>
                            <a:schemeClr val="bg1"/>
                          </a:solidFill>
                          <a:effectLst/>
                          <a:latin typeface="Folks-Light" panose="02000403020000020004" pitchFamily="2" charset="0"/>
                        </a:rPr>
                        <a:t>10,6 </a:t>
                      </a:r>
                      <a:r>
                        <a:rPr lang="es-ES_tradnl" sz="2000" b="0" i="0" u="none" strike="noStrike" dirty="0" smtClean="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c>
                  <a:txBody>
                    <a:bodyPr/>
                    <a:lstStyle/>
                    <a:p>
                      <a:pPr algn="ctr" fontAlgn="ctr"/>
                      <a:endParaRPr lang="es-ES_tradnl" sz="2000" b="0" u="none" strike="noStrike" dirty="0" smtClean="0">
                        <a:solidFill>
                          <a:schemeClr val="bg1"/>
                        </a:solidFill>
                        <a:effectLst/>
                        <a:latin typeface="Folks-Light" panose="02000403020000020004" pitchFamily="2" charset="0"/>
                      </a:endParaRPr>
                    </a:p>
                    <a:p>
                      <a:pPr algn="ctr" fontAlgn="ctr"/>
                      <a:r>
                        <a:rPr lang="es-ES_tradnl" sz="2000" b="0" u="none" strike="noStrike" dirty="0" smtClean="0">
                          <a:solidFill>
                            <a:schemeClr val="bg1"/>
                          </a:solidFill>
                          <a:effectLst/>
                          <a:latin typeface="Folks-Light" panose="02000403020000020004" pitchFamily="2" charset="0"/>
                        </a:rPr>
                        <a:t>35 g</a:t>
                      </a:r>
                    </a:p>
                    <a:p>
                      <a:pPr algn="ctr" fontAlgn="ctr"/>
                      <a:r>
                        <a:rPr lang="es-ES_tradnl" sz="2000" b="0" i="0" u="none" strike="noStrike" dirty="0" smtClean="0">
                          <a:solidFill>
                            <a:schemeClr val="bg1"/>
                          </a:solidFill>
                          <a:effectLst/>
                          <a:latin typeface="Folks-Light" panose="02000403020000020004" pitchFamily="2" charset="0"/>
                        </a:rPr>
                        <a:t>35 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i="0" u="none" strike="noStrike" dirty="0" err="1" smtClean="0">
                          <a:solidFill>
                            <a:schemeClr val="bg1"/>
                          </a:solidFill>
                          <a:effectLst/>
                          <a:latin typeface="Folks-Light" panose="02000403020000020004" pitchFamily="2" charset="0"/>
                        </a:rPr>
                        <a:t>Proteínas</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n-GB" sz="2000" b="0" u="none" strike="noStrike" dirty="0" smtClean="0">
                          <a:solidFill>
                            <a:schemeClr val="bg1"/>
                          </a:solidFill>
                          <a:effectLst/>
                          <a:latin typeface="Folks-Light" panose="02000403020000020004" pitchFamily="2" charset="0"/>
                        </a:rPr>
                        <a:t>0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c>
                  <a:txBody>
                    <a:bodyPr/>
                    <a:lstStyle/>
                    <a:p>
                      <a:pPr algn="ctr" fontAlgn="ctr"/>
                      <a:r>
                        <a:rPr lang="en-GB" sz="2000" b="0" u="none" strike="noStrike" dirty="0" smtClean="0">
                          <a:solidFill>
                            <a:schemeClr val="bg1"/>
                          </a:solidFill>
                          <a:effectLst/>
                          <a:latin typeface="Folks-Light" panose="02000403020000020004" pitchFamily="2" charset="0"/>
                        </a:rPr>
                        <a:t>0 </a:t>
                      </a:r>
                      <a:r>
                        <a:rPr lang="en-GB" sz="2000" b="0" u="none" strike="noStrike" dirty="0">
                          <a:solidFill>
                            <a:schemeClr val="bg1"/>
                          </a:solidFill>
                          <a:effectLst/>
                          <a:latin typeface="Folks-Light" panose="02000403020000020004" pitchFamily="2" charset="0"/>
                        </a:rPr>
                        <a:t>g</a:t>
                      </a:r>
                      <a:endParaRPr lang="en-GB"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r h="307574">
                <a:tc>
                  <a:txBody>
                    <a:bodyPr/>
                    <a:lstStyle/>
                    <a:p>
                      <a:pPr algn="ctr" fontAlgn="ctr"/>
                      <a:r>
                        <a:rPr lang="fr-CH" sz="2000" b="0" u="none" strike="noStrike" dirty="0" smtClean="0">
                          <a:solidFill>
                            <a:schemeClr val="bg1"/>
                          </a:solidFill>
                          <a:effectLst/>
                          <a:latin typeface="Folks-Light" panose="02000403020000020004" pitchFamily="2" charset="0"/>
                        </a:rPr>
                        <a:t>Sal</a:t>
                      </a:r>
                      <a:endParaRPr lang="fr-CH"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7030A0"/>
                    </a:solidFill>
                  </a:tcPr>
                </a:tc>
                <a:tc>
                  <a:txBody>
                    <a:bodyPr/>
                    <a:lstStyle/>
                    <a:p>
                      <a:pPr algn="ctr" fontAlgn="ctr"/>
                      <a:r>
                        <a:rPr lang="es-ES_tradnl" sz="2000" b="0" u="none" strike="noStrike" dirty="0" smtClean="0">
                          <a:solidFill>
                            <a:schemeClr val="bg1"/>
                          </a:solidFill>
                          <a:effectLst/>
                          <a:latin typeface="Folks-Light" panose="02000403020000020004" pitchFamily="2" charset="0"/>
                        </a:rPr>
                        <a:t>0 </a:t>
                      </a:r>
                      <a:r>
                        <a:rPr lang="es-ES_tradnl" sz="2000" b="0" u="none" strike="noStrike" dirty="0">
                          <a:solidFill>
                            <a:schemeClr val="bg1"/>
                          </a:solidFill>
                          <a:effectLst/>
                          <a:latin typeface="Folks-Light" panose="02000403020000020004" pitchFamily="2" charset="0"/>
                        </a:rPr>
                        <a:t>g</a:t>
                      </a:r>
                      <a:endParaRPr lang="es-ES_tradnl" sz="2000" b="0" i="0" u="none" strike="noStrike" dirty="0">
                        <a:solidFill>
                          <a:schemeClr val="bg1"/>
                        </a:solidFill>
                        <a:effectLst/>
                        <a:latin typeface="Folks-Light" panose="0200040302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6600"/>
                    </a:solidFill>
                  </a:tcPr>
                </a:tc>
              </a:tr>
            </a:tbl>
          </a:graphicData>
        </a:graphic>
      </p:graphicFrame>
      <p:sp>
        <p:nvSpPr>
          <p:cNvPr id="4" name="Título 1"/>
          <p:cNvSpPr txBox="1">
            <a:spLocks/>
          </p:cNvSpPr>
          <p:nvPr/>
        </p:nvSpPr>
        <p:spPr>
          <a:xfrm>
            <a:off x="1010360" y="60441"/>
            <a:ext cx="11181639" cy="1659922"/>
          </a:xfrm>
          <a:prstGeom prst="rect">
            <a:avLst/>
          </a:prstGeom>
          <a:noFill/>
          <a:ln w="76200">
            <a:solidFill>
              <a:schemeClr val="bg1"/>
            </a:solidFill>
            <a:prstDash val="dashDot"/>
          </a:ln>
          <a:effectLst>
            <a:softEdge rad="1270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7200" b="1" dirty="0" smtClean="0">
                <a:solidFill>
                  <a:schemeClr val="accent4"/>
                </a:solidFill>
                <a:latin typeface="Folks-Light" panose="02000403020000020004" pitchFamily="2" charset="0"/>
                <a:ea typeface="+mn-ea"/>
                <a:cs typeface="Intro Light"/>
              </a:rPr>
              <a:t>Informação Nutricional</a:t>
            </a:r>
            <a:endParaRPr lang="pt-PT" sz="11500" b="1" u="sng" dirty="0">
              <a:solidFill>
                <a:schemeClr val="accent4"/>
              </a:solidFill>
              <a:latin typeface="Folks-Light" panose="02000403020000020004" pitchFamily="2" charset="0"/>
              <a:ea typeface="+mn-ea"/>
              <a:cs typeface="Intro Light"/>
            </a:endParaRPr>
          </a:p>
        </p:txBody>
      </p:sp>
      <p:grpSp>
        <p:nvGrpSpPr>
          <p:cNvPr id="5" name="Grupo 4"/>
          <p:cNvGrpSpPr/>
          <p:nvPr/>
        </p:nvGrpSpPr>
        <p:grpSpPr>
          <a:xfrm>
            <a:off x="-127140" y="-379964"/>
            <a:ext cx="2213231" cy="1932927"/>
            <a:chOff x="-98681" y="-418452"/>
            <a:chExt cx="2272741" cy="2018022"/>
          </a:xfrm>
        </p:grpSpPr>
        <p:pic>
          <p:nvPicPr>
            <p:cNvPr id="6"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7"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grpSp>
        <p:nvGrpSpPr>
          <p:cNvPr id="3" name="Grupo 2"/>
          <p:cNvGrpSpPr/>
          <p:nvPr/>
        </p:nvGrpSpPr>
        <p:grpSpPr>
          <a:xfrm>
            <a:off x="979475" y="2283624"/>
            <a:ext cx="2233463" cy="3527681"/>
            <a:chOff x="979475" y="2283624"/>
            <a:chExt cx="2233463" cy="3527681"/>
          </a:xfrm>
        </p:grpSpPr>
        <p:pic>
          <p:nvPicPr>
            <p:cNvPr id="16386" name="Picture 2" descr="http://images.jumpseller.com/store/oquintal/118873/coca-cola_la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475" y="2283624"/>
              <a:ext cx="2233463" cy="352768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469988" y="2855158"/>
              <a:ext cx="1232206" cy="26356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233806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mn\Downloads\Logo sabe o que está a comer f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5496" y="5599035"/>
            <a:ext cx="1396188" cy="1157942"/>
          </a:xfrm>
          <a:prstGeom prst="rect">
            <a:avLst/>
          </a:prstGeom>
          <a:noFill/>
          <a:extLst>
            <a:ext uri="{909E8E84-426E-40DD-AFC4-6F175D3DCCD1}">
              <a14:hiddenFill xmlns:a14="http://schemas.microsoft.com/office/drawing/2010/main">
                <a:solidFill>
                  <a:srgbClr val="FFFFFF"/>
                </a:solidFill>
              </a14:hiddenFill>
            </a:ext>
          </a:extLst>
        </p:spPr>
      </p:pic>
      <p:sp>
        <p:nvSpPr>
          <p:cNvPr id="6" name="CustomShape 2"/>
          <p:cNvSpPr/>
          <p:nvPr/>
        </p:nvSpPr>
        <p:spPr>
          <a:xfrm>
            <a:off x="1856676" y="5849127"/>
            <a:ext cx="1310064" cy="374675"/>
          </a:xfrm>
          <a:prstGeom prst="rect">
            <a:avLst/>
          </a:prstGeom>
          <a:noFill/>
          <a:ln>
            <a:noFill/>
          </a:ln>
        </p:spPr>
        <p:txBody>
          <a:bodyPr wrap="none" lIns="90000" tIns="45000" rIns="90000" bIns="45000"/>
          <a:lstStyle/>
          <a:p>
            <a:pPr>
              <a:lnSpc>
                <a:spcPct val="100000"/>
              </a:lnSpc>
            </a:pPr>
            <a:r>
              <a:rPr lang="pt-PT" sz="1200" dirty="0">
                <a:solidFill>
                  <a:srgbClr val="000000"/>
                </a:solidFill>
                <a:latin typeface="Calibri"/>
              </a:rPr>
              <a:t>Uma organização:</a:t>
            </a:r>
            <a:endParaRPr sz="1200" dirty="0"/>
          </a:p>
        </p:txBody>
      </p:sp>
      <p:pic>
        <p:nvPicPr>
          <p:cNvPr id="7" name="Picture 2" descr="Deco 40 ano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24138" y="5798691"/>
            <a:ext cx="1349798" cy="2825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24138" y="6323456"/>
            <a:ext cx="1091544" cy="433521"/>
          </a:xfrm>
          <a:prstGeom prst="rect">
            <a:avLst/>
          </a:prstGeom>
        </p:spPr>
      </p:pic>
      <p:pic>
        <p:nvPicPr>
          <p:cNvPr id="9" name="Picture 2" descr="Iníci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8747"/>
          <a:stretch/>
        </p:blipFill>
        <p:spPr bwMode="auto">
          <a:xfrm>
            <a:off x="1847528" y="6323456"/>
            <a:ext cx="1072998" cy="3766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m"/>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76289" y="6283968"/>
            <a:ext cx="775339" cy="473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s meus documentos\Gabinete de Nutrição\Direção_Geral_Saúde\Programa_Nacional_PAS\Logo.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08216" y="6375519"/>
            <a:ext cx="1005541" cy="28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stomShape 2"/>
          <p:cNvSpPr/>
          <p:nvPr/>
        </p:nvSpPr>
        <p:spPr>
          <a:xfrm>
            <a:off x="8678817" y="5789403"/>
            <a:ext cx="1310064" cy="374675"/>
          </a:xfrm>
          <a:prstGeom prst="rect">
            <a:avLst/>
          </a:prstGeom>
          <a:noFill/>
          <a:ln>
            <a:noFill/>
          </a:ln>
        </p:spPr>
        <p:txBody>
          <a:bodyPr wrap="none" lIns="90000" tIns="45000" rIns="90000" bIns="45000"/>
          <a:lstStyle/>
          <a:p>
            <a:pPr>
              <a:lnSpc>
                <a:spcPct val="100000"/>
              </a:lnSpc>
            </a:pPr>
            <a:r>
              <a:rPr lang="pt-PT" sz="1200" dirty="0" smtClean="0">
                <a:solidFill>
                  <a:srgbClr val="000000"/>
                </a:solidFill>
                <a:latin typeface="Calibri"/>
              </a:rPr>
              <a:t>Adaptado do projeto:</a:t>
            </a:r>
            <a:endParaRPr sz="1200" dirty="0"/>
          </a:p>
        </p:txBody>
      </p:sp>
      <p:sp>
        <p:nvSpPr>
          <p:cNvPr id="14" name="Title 1"/>
          <p:cNvSpPr>
            <a:spLocks noGrp="1"/>
          </p:cNvSpPr>
          <p:nvPr>
            <p:ph type="ctrTitle"/>
          </p:nvPr>
        </p:nvSpPr>
        <p:spPr>
          <a:xfrm>
            <a:off x="1581063" y="-36378"/>
            <a:ext cx="8865387" cy="1222233"/>
          </a:xfrm>
        </p:spPr>
        <p:txBody>
          <a:bodyPr>
            <a:normAutofit/>
          </a:bodyPr>
          <a:lstStyle/>
          <a:p>
            <a:pPr algn="l"/>
            <a:r>
              <a:rPr lang="pt-PT" b="1" dirty="0" smtClean="0">
                <a:solidFill>
                  <a:srgbClr val="002060"/>
                </a:solidFill>
                <a:latin typeface="Folks-Bold" panose="02000803040000020004" pitchFamily="2" charset="0"/>
              </a:rPr>
              <a:t>Uma Iniciativa: </a:t>
            </a:r>
            <a:endParaRPr lang="en-US" b="1" dirty="0">
              <a:solidFill>
                <a:srgbClr val="002060"/>
              </a:solidFill>
              <a:latin typeface="Folks-Bold" panose="02000803040000020004" pitchFamily="2" charset="0"/>
            </a:endParaRPr>
          </a:p>
        </p:txBody>
      </p:sp>
      <p:pic>
        <p:nvPicPr>
          <p:cNvPr id="15" name="Image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4857" y="1251378"/>
            <a:ext cx="3715616" cy="991623"/>
          </a:xfrm>
          <a:prstGeom prst="rect">
            <a:avLst/>
          </a:prstGeom>
        </p:spPr>
      </p:pic>
      <p:pic>
        <p:nvPicPr>
          <p:cNvPr id="16" name="Imagem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857" y="2230018"/>
            <a:ext cx="3715616" cy="1033065"/>
          </a:xfrm>
          <a:prstGeom prst="rect">
            <a:avLst/>
          </a:prstGeom>
        </p:spPr>
      </p:pic>
      <p:pic>
        <p:nvPicPr>
          <p:cNvPr id="17" name="Picture 4" descr="SLIDES-0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5977" y="418418"/>
            <a:ext cx="5755192" cy="5859998"/>
          </a:xfrm>
          <a:prstGeom prst="rect">
            <a:avLst/>
          </a:prstGeom>
        </p:spPr>
      </p:pic>
      <p:sp>
        <p:nvSpPr>
          <p:cNvPr id="18" name="Title 1"/>
          <p:cNvSpPr txBox="1">
            <a:spLocks/>
          </p:cNvSpPr>
          <p:nvPr/>
        </p:nvSpPr>
        <p:spPr>
          <a:xfrm>
            <a:off x="3235625" y="3319143"/>
            <a:ext cx="4663197" cy="1222233"/>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pt-PT" b="1" dirty="0">
                <a:solidFill>
                  <a:srgbClr val="FFC000"/>
                </a:solidFill>
                <a:latin typeface="Folks-Bold" panose="02000803040000020004" pitchFamily="2" charset="0"/>
              </a:rPr>
              <a:t>Mais informação: </a:t>
            </a:r>
            <a:endParaRPr lang="en-US" b="1" dirty="0">
              <a:solidFill>
                <a:srgbClr val="FFC000"/>
              </a:solidFill>
              <a:latin typeface="Folks-Bold" panose="02000803040000020004" pitchFamily="2" charset="0"/>
            </a:endParaRPr>
          </a:p>
        </p:txBody>
      </p:sp>
      <p:sp>
        <p:nvSpPr>
          <p:cNvPr id="19" name="CaixaDeTexto 18"/>
          <p:cNvSpPr txBox="1"/>
          <p:nvPr/>
        </p:nvSpPr>
        <p:spPr>
          <a:xfrm>
            <a:off x="4583119" y="4251301"/>
            <a:ext cx="6719927" cy="1446550"/>
          </a:xfrm>
          <a:prstGeom prst="rect">
            <a:avLst/>
          </a:prstGeom>
          <a:noFill/>
        </p:spPr>
        <p:txBody>
          <a:bodyPr wrap="square" rtlCol="0">
            <a:spAutoFit/>
          </a:bodyPr>
          <a:lstStyle/>
          <a:p>
            <a:r>
              <a:rPr lang="pt-PT" sz="4400" b="1" dirty="0">
                <a:solidFill>
                  <a:srgbClr val="003399"/>
                </a:solidFill>
                <a:latin typeface="Intro "/>
                <a:hlinkClick r:id="rId12"/>
              </a:rPr>
              <a:t>www.decojovem.pt</a:t>
            </a:r>
            <a:endParaRPr lang="pt-PT" sz="4400" b="1" dirty="0">
              <a:solidFill>
                <a:srgbClr val="003399"/>
              </a:solidFill>
              <a:latin typeface="Intro "/>
            </a:endParaRPr>
          </a:p>
          <a:p>
            <a:r>
              <a:rPr lang="pt-PT" sz="4400" b="1" dirty="0">
                <a:solidFill>
                  <a:srgbClr val="002060"/>
                </a:solidFill>
                <a:latin typeface="Intro "/>
              </a:rPr>
              <a:t>decojovem@deco.pt</a:t>
            </a:r>
          </a:p>
        </p:txBody>
      </p:sp>
      <p:sp>
        <p:nvSpPr>
          <p:cNvPr id="2" name="Nota de aviso oval 1"/>
          <p:cNvSpPr/>
          <p:nvPr/>
        </p:nvSpPr>
        <p:spPr>
          <a:xfrm>
            <a:off x="9333849" y="3069287"/>
            <a:ext cx="2686497" cy="1472089"/>
          </a:xfrm>
          <a:prstGeom prst="wedgeEllipseCallout">
            <a:avLst>
              <a:gd name="adj1" fmla="val -25957"/>
              <a:gd name="adj2" fmla="val 8234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hguerra@deco.pt</a:t>
            </a:r>
            <a:endParaRPr lang="pt-PT" dirty="0"/>
          </a:p>
        </p:txBody>
      </p:sp>
    </p:spTree>
    <p:extLst>
      <p:ext uri="{BB962C8B-B14F-4D97-AF65-F5344CB8AC3E}">
        <p14:creationId xmlns:p14="http://schemas.microsoft.com/office/powerpoint/2010/main" val="1454157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33700" y="169606"/>
            <a:ext cx="9864171" cy="1754326"/>
          </a:xfrm>
          <a:prstGeom prst="rect">
            <a:avLst/>
          </a:prstGeom>
        </p:spPr>
        <p:txBody>
          <a:bodyPr wrap="square">
            <a:spAutoFit/>
          </a:bodyPr>
          <a:lstStyle/>
          <a:p>
            <a:pPr algn="r"/>
            <a:r>
              <a:rPr lang="pt-PT" sz="5400" b="1" dirty="0">
                <a:solidFill>
                  <a:srgbClr val="F2B540"/>
                </a:solidFill>
                <a:latin typeface="Folks-Light" panose="02000403020000020004" pitchFamily="2" charset="0"/>
                <a:cs typeface="Intro Light"/>
              </a:rPr>
              <a:t>NECESSIDADES </a:t>
            </a:r>
            <a:r>
              <a:rPr lang="pt-PT" sz="5400" b="1" dirty="0" smtClean="0">
                <a:solidFill>
                  <a:srgbClr val="F2B540"/>
                </a:solidFill>
                <a:latin typeface="Folks-Light" panose="02000403020000020004" pitchFamily="2" charset="0"/>
                <a:cs typeface="Intro Light"/>
              </a:rPr>
              <a:t>ENERGÉTICAS NA PRÁTICA DE DESPORTO</a:t>
            </a:r>
            <a:endParaRPr lang="pt-PT" sz="5400" dirty="0"/>
          </a:p>
        </p:txBody>
      </p:sp>
      <p:sp>
        <p:nvSpPr>
          <p:cNvPr id="2" name="Retângulo 1"/>
          <p:cNvSpPr/>
          <p:nvPr/>
        </p:nvSpPr>
        <p:spPr>
          <a:xfrm>
            <a:off x="1" y="1882588"/>
            <a:ext cx="1882587" cy="4455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smtClean="0">
                <a:solidFill>
                  <a:schemeClr val="accent5">
                    <a:lumMod val="75000"/>
                  </a:schemeClr>
                </a:solidFill>
                <a:latin typeface="Folks-Light" panose="02000403020000020004" pitchFamily="2" charset="0"/>
              </a:rPr>
              <a:t>Basquetebol</a:t>
            </a:r>
            <a:endParaRPr lang="pt-PT" sz="2400" b="1" dirty="0">
              <a:solidFill>
                <a:schemeClr val="accent5">
                  <a:lumMod val="75000"/>
                </a:schemeClr>
              </a:solidFill>
              <a:latin typeface="Folks-Light" panose="02000403020000020004" pitchFamily="2" charset="0"/>
            </a:endParaRPr>
          </a:p>
          <a:p>
            <a:pPr algn="ctr"/>
            <a:r>
              <a:rPr lang="pt-PT" sz="2400" b="1" dirty="0" smtClean="0">
                <a:solidFill>
                  <a:schemeClr val="accent5">
                    <a:lumMod val="75000"/>
                  </a:schemeClr>
                </a:solidFill>
                <a:latin typeface="Folks-Light" panose="02000403020000020004" pitchFamily="2" charset="0"/>
              </a:rPr>
              <a:t>Bicicleta </a:t>
            </a:r>
          </a:p>
          <a:p>
            <a:pPr algn="ctr"/>
            <a:r>
              <a:rPr lang="pt-PT" sz="2400" b="1" dirty="0" smtClean="0">
                <a:solidFill>
                  <a:schemeClr val="accent5">
                    <a:lumMod val="75000"/>
                  </a:schemeClr>
                </a:solidFill>
                <a:latin typeface="Folks-Light" panose="02000403020000020004" pitchFamily="2" charset="0"/>
              </a:rPr>
              <a:t>Jogging </a:t>
            </a:r>
            <a:endParaRPr lang="pt-PT" sz="2400" b="1" dirty="0">
              <a:solidFill>
                <a:schemeClr val="accent5">
                  <a:lumMod val="75000"/>
                </a:schemeClr>
              </a:solidFill>
              <a:latin typeface="Folks-Light" panose="02000403020000020004" pitchFamily="2" charset="0"/>
            </a:endParaRPr>
          </a:p>
          <a:p>
            <a:pPr algn="ctr"/>
            <a:r>
              <a:rPr lang="pt-PT" sz="2400" b="1" dirty="0" smtClean="0">
                <a:solidFill>
                  <a:schemeClr val="accent5">
                    <a:lumMod val="75000"/>
                  </a:schemeClr>
                </a:solidFill>
                <a:latin typeface="Folks-Light" panose="02000403020000020004" pitchFamily="2" charset="0"/>
              </a:rPr>
              <a:t>Dançar </a:t>
            </a:r>
            <a:endParaRPr lang="pt-PT" sz="2400" b="1" dirty="0">
              <a:solidFill>
                <a:schemeClr val="accent5">
                  <a:lumMod val="75000"/>
                </a:schemeClr>
              </a:solidFill>
              <a:latin typeface="Folks-Light" panose="02000403020000020004" pitchFamily="2" charset="0"/>
            </a:endParaRPr>
          </a:p>
          <a:p>
            <a:pPr algn="ctr"/>
            <a:r>
              <a:rPr lang="pt-PT" sz="2400" b="1" dirty="0" smtClean="0">
                <a:solidFill>
                  <a:schemeClr val="accent5">
                    <a:lumMod val="75000"/>
                  </a:schemeClr>
                </a:solidFill>
                <a:latin typeface="Folks-Light" panose="02000403020000020004" pitchFamily="2" charset="0"/>
              </a:rPr>
              <a:t>Futebol </a:t>
            </a:r>
            <a:endParaRPr lang="pt-PT" sz="2400" b="1" dirty="0">
              <a:solidFill>
                <a:schemeClr val="accent5">
                  <a:lumMod val="75000"/>
                </a:schemeClr>
              </a:solidFill>
              <a:latin typeface="Folks-Light" panose="02000403020000020004" pitchFamily="2" charset="0"/>
            </a:endParaRPr>
          </a:p>
          <a:p>
            <a:pPr algn="ctr"/>
            <a:r>
              <a:rPr lang="pt-PT" sz="2400" b="1" dirty="0" smtClean="0">
                <a:solidFill>
                  <a:schemeClr val="accent5">
                    <a:lumMod val="75000"/>
                  </a:schemeClr>
                </a:solidFill>
                <a:latin typeface="Folks-Light" panose="02000403020000020004" pitchFamily="2" charset="0"/>
              </a:rPr>
              <a:t>Nadar </a:t>
            </a:r>
            <a:endParaRPr lang="pt-PT" sz="2400" b="1" dirty="0">
              <a:solidFill>
                <a:schemeClr val="accent5">
                  <a:lumMod val="75000"/>
                </a:schemeClr>
              </a:solidFill>
              <a:latin typeface="Folks-Light" panose="02000403020000020004" pitchFamily="2" charset="0"/>
            </a:endParaRPr>
          </a:p>
          <a:p>
            <a:pPr algn="ctr"/>
            <a:r>
              <a:rPr lang="pt-PT" sz="2400" b="1" dirty="0" smtClean="0">
                <a:solidFill>
                  <a:schemeClr val="accent5">
                    <a:lumMod val="75000"/>
                  </a:schemeClr>
                </a:solidFill>
                <a:latin typeface="Folks-Light" panose="02000403020000020004" pitchFamily="2" charset="0"/>
              </a:rPr>
              <a:t>Caminhar </a:t>
            </a:r>
            <a:endParaRPr lang="pt-PT" sz="2400" b="1" dirty="0">
              <a:solidFill>
                <a:schemeClr val="accent5">
                  <a:lumMod val="75000"/>
                </a:schemeClr>
              </a:solidFill>
              <a:latin typeface="Folks-Light" panose="02000403020000020004" pitchFamily="2" charset="0"/>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3094" y="1882587"/>
            <a:ext cx="8278907" cy="4455968"/>
          </a:xfrm>
          <a:prstGeom prst="rect">
            <a:avLst/>
          </a:prstGeom>
        </p:spPr>
      </p:pic>
      <p:sp>
        <p:nvSpPr>
          <p:cNvPr id="6" name="Retângulo 5"/>
          <p:cNvSpPr/>
          <p:nvPr/>
        </p:nvSpPr>
        <p:spPr>
          <a:xfrm>
            <a:off x="1974369" y="1882588"/>
            <a:ext cx="1890493" cy="4455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smtClean="0">
                <a:solidFill>
                  <a:schemeClr val="bg1"/>
                </a:solidFill>
                <a:latin typeface="Folks-Light" panose="02000403020000020004" pitchFamily="2" charset="0"/>
              </a:rPr>
              <a:t>200 kcal </a:t>
            </a:r>
            <a:endParaRPr lang="pt-PT" sz="2400" b="1" dirty="0">
              <a:solidFill>
                <a:schemeClr val="bg1"/>
              </a:solidFill>
              <a:latin typeface="Folks-Light" panose="02000403020000020004" pitchFamily="2" charset="0"/>
            </a:endParaRPr>
          </a:p>
          <a:p>
            <a:pPr algn="ctr"/>
            <a:r>
              <a:rPr lang="pt-PT" sz="2400" b="1" dirty="0" smtClean="0">
                <a:solidFill>
                  <a:schemeClr val="bg1"/>
                </a:solidFill>
                <a:latin typeface="Folks-Light" panose="02000403020000020004" pitchFamily="2" charset="0"/>
              </a:rPr>
              <a:t>265 kcal</a:t>
            </a:r>
          </a:p>
          <a:p>
            <a:pPr algn="ctr"/>
            <a:r>
              <a:rPr lang="pt-PT" sz="2400" b="1" dirty="0" smtClean="0">
                <a:solidFill>
                  <a:schemeClr val="bg1"/>
                </a:solidFill>
                <a:latin typeface="Folks-Light" panose="02000403020000020004" pitchFamily="2" charset="0"/>
              </a:rPr>
              <a:t>215 kcal</a:t>
            </a:r>
          </a:p>
          <a:p>
            <a:pPr algn="ctr"/>
            <a:r>
              <a:rPr lang="pt-PT" sz="2400" b="1" dirty="0" smtClean="0">
                <a:solidFill>
                  <a:schemeClr val="bg1"/>
                </a:solidFill>
                <a:latin typeface="Folks-Light" panose="02000403020000020004" pitchFamily="2" charset="0"/>
              </a:rPr>
              <a:t>240 kcal </a:t>
            </a:r>
          </a:p>
          <a:p>
            <a:pPr algn="ctr"/>
            <a:r>
              <a:rPr lang="pt-PT" sz="2400" b="1" dirty="0" smtClean="0">
                <a:solidFill>
                  <a:schemeClr val="bg1"/>
                </a:solidFill>
                <a:latin typeface="Folks-Light" panose="02000403020000020004" pitchFamily="2" charset="0"/>
              </a:rPr>
              <a:t>310 kcal </a:t>
            </a:r>
          </a:p>
          <a:p>
            <a:pPr algn="ctr"/>
            <a:r>
              <a:rPr lang="pt-PT" sz="2400" b="1" dirty="0" smtClean="0">
                <a:solidFill>
                  <a:schemeClr val="bg1"/>
                </a:solidFill>
                <a:latin typeface="Folks-Light" panose="02000403020000020004" pitchFamily="2" charset="0"/>
              </a:rPr>
              <a:t>295 kcal </a:t>
            </a:r>
          </a:p>
          <a:p>
            <a:pPr algn="ctr"/>
            <a:r>
              <a:rPr lang="pt-PT" sz="2400" b="1" dirty="0" smtClean="0">
                <a:solidFill>
                  <a:schemeClr val="bg1"/>
                </a:solidFill>
                <a:latin typeface="Folks-Light" panose="02000403020000020004" pitchFamily="2" charset="0"/>
              </a:rPr>
              <a:t>110 kcal </a:t>
            </a:r>
            <a:endParaRPr lang="pt-PT" sz="2400" b="1" dirty="0">
              <a:solidFill>
                <a:schemeClr val="bg1"/>
              </a:solidFill>
              <a:latin typeface="Folks-Light" panose="02000403020000020004" pitchFamily="2" charset="0"/>
            </a:endParaRPr>
          </a:p>
        </p:txBody>
      </p:sp>
      <p:grpSp>
        <p:nvGrpSpPr>
          <p:cNvPr id="7" name="Grupo 6"/>
          <p:cNvGrpSpPr/>
          <p:nvPr/>
        </p:nvGrpSpPr>
        <p:grpSpPr>
          <a:xfrm>
            <a:off x="-98681" y="-418452"/>
            <a:ext cx="2272741" cy="2018022"/>
            <a:chOff x="-98681" y="-418452"/>
            <a:chExt cx="2272741" cy="2018022"/>
          </a:xfrm>
        </p:grpSpPr>
        <p:pic>
          <p:nvPicPr>
            <p:cNvPr id="8"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9"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10" name="Retângulo arredondado 9"/>
          <p:cNvSpPr/>
          <p:nvPr/>
        </p:nvSpPr>
        <p:spPr>
          <a:xfrm>
            <a:off x="207264" y="1719072"/>
            <a:ext cx="1468293" cy="54864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latin typeface="Folks-Light" panose="02000403020000020004" pitchFamily="2" charset="0"/>
              </a:rPr>
              <a:t>ATIVIDADE </a:t>
            </a:r>
            <a:endParaRPr lang="pt-PT" b="1" dirty="0">
              <a:latin typeface="Folks-Light" panose="02000403020000020004" pitchFamily="2" charset="0"/>
            </a:endParaRPr>
          </a:p>
        </p:txBody>
      </p:sp>
      <p:sp>
        <p:nvSpPr>
          <p:cNvPr id="11" name="Retângulo arredondado 10"/>
          <p:cNvSpPr/>
          <p:nvPr/>
        </p:nvSpPr>
        <p:spPr>
          <a:xfrm>
            <a:off x="2233700" y="1719072"/>
            <a:ext cx="1468293" cy="54864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latin typeface="Folks-Light" panose="02000403020000020004" pitchFamily="2" charset="0"/>
              </a:rPr>
              <a:t>ENERGIA 30 min. </a:t>
            </a:r>
            <a:endParaRPr lang="pt-PT" b="1" dirty="0">
              <a:latin typeface="Folks-Light" panose="02000403020000020004" pitchFamily="2" charset="0"/>
            </a:endParaRPr>
          </a:p>
        </p:txBody>
      </p:sp>
    </p:spTree>
    <p:extLst>
      <p:ext uri="{BB962C8B-B14F-4D97-AF65-F5344CB8AC3E}">
        <p14:creationId xmlns:p14="http://schemas.microsoft.com/office/powerpoint/2010/main" val="59929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6"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par>
                          <p:cTn id="27" fill="hold">
                            <p:stCondLst>
                              <p:cond delay="3000"/>
                            </p:stCondLst>
                            <p:childTnLst>
                              <p:par>
                                <p:cTn id="28" presetID="21"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anim calcmode="lin" valueType="num">
                                      <p:cBhvr>
                                        <p:cTn id="36" dur="2000" fill="hold"/>
                                        <p:tgtEl>
                                          <p:spTgt spid="2"/>
                                        </p:tgtEl>
                                        <p:attrNameLst>
                                          <p:attrName>ppt_w</p:attrName>
                                        </p:attrNameLst>
                                      </p:cBhvr>
                                      <p:tavLst>
                                        <p:tav tm="0" fmla="#ppt_w*sin(2.5*pi*$)">
                                          <p:val>
                                            <p:fltVal val="0"/>
                                          </p:val>
                                        </p:tav>
                                        <p:tav tm="100000">
                                          <p:val>
                                            <p:fltVal val="1"/>
                                          </p:val>
                                        </p:tav>
                                      </p:tavLst>
                                    </p:anim>
                                    <p:anim calcmode="lin" valueType="num">
                                      <p:cBhvr>
                                        <p:cTn id="37"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anim calcmode="lin" valueType="num">
                                      <p:cBhvr>
                                        <p:cTn id="43" dur="2000" fill="hold"/>
                                        <p:tgtEl>
                                          <p:spTgt spid="6"/>
                                        </p:tgtEl>
                                        <p:attrNameLst>
                                          <p:attrName>ppt_w</p:attrName>
                                        </p:attrNameLst>
                                      </p:cBhvr>
                                      <p:tavLst>
                                        <p:tav tm="0" fmla="#ppt_w*sin(2.5*pi*$)">
                                          <p:val>
                                            <p:fltVal val="0"/>
                                          </p:val>
                                        </p:tav>
                                        <p:tav tm="100000">
                                          <p:val>
                                            <p:fltVal val="1"/>
                                          </p:val>
                                        </p:tav>
                                      </p:tavLst>
                                    </p:anim>
                                    <p:anim calcmode="lin" valueType="num">
                                      <p:cBhvr>
                                        <p:cTn id="4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1875529"/>
            <a:ext cx="12192000" cy="2585323"/>
          </a:xfrm>
          <a:prstGeom prst="rect">
            <a:avLst/>
          </a:prstGeom>
        </p:spPr>
        <p:txBody>
          <a:bodyPr wrap="square">
            <a:spAutoFit/>
          </a:bodyPr>
          <a:lstStyle/>
          <a:p>
            <a:pPr algn="ctr"/>
            <a:r>
              <a:rPr lang="pt-PT" sz="5400" b="1" dirty="0" smtClean="0">
                <a:solidFill>
                  <a:srgbClr val="F2B540"/>
                </a:solidFill>
                <a:latin typeface="Folks-Light" panose="02000403020000020004" pitchFamily="2" charset="0"/>
                <a:cs typeface="Intro Light"/>
              </a:rPr>
              <a:t>COMO </a:t>
            </a:r>
            <a:r>
              <a:rPr lang="pt-PT" sz="5400" b="1" dirty="0" smtClean="0">
                <a:solidFill>
                  <a:schemeClr val="accent5">
                    <a:lumMod val="75000"/>
                  </a:schemeClr>
                </a:solidFill>
                <a:latin typeface="Folks-Light" panose="02000403020000020004" pitchFamily="2" charset="0"/>
                <a:cs typeface="Intro Light"/>
              </a:rPr>
              <a:t>podemos</a:t>
            </a:r>
            <a:r>
              <a:rPr lang="pt-PT" sz="5400" b="1" dirty="0" smtClean="0">
                <a:solidFill>
                  <a:srgbClr val="F2B540"/>
                </a:solidFill>
                <a:latin typeface="Folks-Light" panose="02000403020000020004" pitchFamily="2" charset="0"/>
                <a:cs typeface="Intro Light"/>
              </a:rPr>
              <a:t> ESCOLHER </a:t>
            </a:r>
            <a:r>
              <a:rPr lang="pt-PT" sz="5400" b="1" dirty="0" smtClean="0">
                <a:solidFill>
                  <a:schemeClr val="accent5">
                    <a:lumMod val="75000"/>
                  </a:schemeClr>
                </a:solidFill>
                <a:latin typeface="Folks-Light" panose="02000403020000020004" pitchFamily="2" charset="0"/>
                <a:cs typeface="Intro Light"/>
              </a:rPr>
              <a:t>os</a:t>
            </a:r>
            <a:r>
              <a:rPr lang="pt-PT" sz="5400" b="1" dirty="0" smtClean="0">
                <a:solidFill>
                  <a:srgbClr val="F2B540"/>
                </a:solidFill>
                <a:latin typeface="Folks-Light" panose="02000403020000020004" pitchFamily="2" charset="0"/>
                <a:cs typeface="Intro Light"/>
              </a:rPr>
              <a:t> PRODUTOS ALIMENTARES </a:t>
            </a:r>
            <a:r>
              <a:rPr lang="pt-PT" sz="5400" b="1" dirty="0" smtClean="0">
                <a:solidFill>
                  <a:schemeClr val="accent5">
                    <a:lumMod val="75000"/>
                  </a:schemeClr>
                </a:solidFill>
                <a:latin typeface="Folks-Light" panose="02000403020000020004" pitchFamily="2" charset="0"/>
                <a:cs typeface="Intro Light"/>
              </a:rPr>
              <a:t>para satisfazer as nossas </a:t>
            </a:r>
            <a:r>
              <a:rPr lang="pt-PT" sz="5400" b="1" dirty="0" smtClean="0">
                <a:solidFill>
                  <a:srgbClr val="F2B540"/>
                </a:solidFill>
                <a:latin typeface="Folks-Light" panose="02000403020000020004" pitchFamily="2" charset="0"/>
                <a:cs typeface="Intro Light"/>
              </a:rPr>
              <a:t>NECESSIDADES NUTRICIONAIS</a:t>
            </a:r>
            <a:r>
              <a:rPr lang="pt-PT" sz="5400" b="1" dirty="0" smtClean="0">
                <a:solidFill>
                  <a:schemeClr val="accent5">
                    <a:lumMod val="75000"/>
                  </a:schemeClr>
                </a:solidFill>
                <a:latin typeface="Folks-Light" panose="02000403020000020004" pitchFamily="2" charset="0"/>
                <a:cs typeface="Intro Light"/>
              </a:rPr>
              <a:t>?</a:t>
            </a:r>
            <a:r>
              <a:rPr lang="pt-PT" sz="5400" b="1" dirty="0" smtClean="0">
                <a:solidFill>
                  <a:srgbClr val="F2B540"/>
                </a:solidFill>
                <a:latin typeface="Folks-Light" panose="02000403020000020004" pitchFamily="2" charset="0"/>
                <a:cs typeface="Intro Light"/>
              </a:rPr>
              <a:t>  </a:t>
            </a:r>
            <a:endParaRPr lang="pt-PT" sz="5400" dirty="0"/>
          </a:p>
        </p:txBody>
      </p:sp>
      <p:grpSp>
        <p:nvGrpSpPr>
          <p:cNvPr id="5" name="Grupo 4"/>
          <p:cNvGrpSpPr/>
          <p:nvPr/>
        </p:nvGrpSpPr>
        <p:grpSpPr>
          <a:xfrm>
            <a:off x="-98681" y="-418452"/>
            <a:ext cx="2272741" cy="2018022"/>
            <a:chOff x="-98681" y="-418452"/>
            <a:chExt cx="2272741" cy="2018022"/>
          </a:xfrm>
        </p:grpSpPr>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7" name="Picture 10"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pic>
        <p:nvPicPr>
          <p:cNvPr id="1026" name="Picture 2" descr="Resultado de imagem para HAMBURGE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51" y="4363212"/>
            <a:ext cx="2567642" cy="2020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maçã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1513" y="4460852"/>
            <a:ext cx="2130425" cy="2130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ttp://3.bp.blogspot.com/-DAnCBbSJsZk/UC0g2AvZG6I/AAAAAAAAB5w/6iQ_mFtAp7w/s1600/bo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3747" y="4643420"/>
            <a:ext cx="2567893" cy="1825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salada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1744" y="4400527"/>
            <a:ext cx="36385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xEl>
                                              <p:pRg st="0" end="0"/>
                                            </p:txEl>
                                          </p:spTgt>
                                        </p:tgtEl>
                                      </p:cBhvr>
                                    </p:animEffect>
                                  </p:childTnLst>
                                </p:cTn>
                              </p:par>
                            </p:childTnLst>
                          </p:cTn>
                        </p:par>
                        <p:par>
                          <p:cTn id="16" fill="hold">
                            <p:stCondLst>
                              <p:cond delay="6800"/>
                            </p:stCondLst>
                            <p:childTnLst>
                              <p:par>
                                <p:cTn id="17" presetID="45"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anim calcmode="lin" valueType="num">
                                      <p:cBhvr>
                                        <p:cTn id="20" dur="2000" fill="hold"/>
                                        <p:tgtEl>
                                          <p:spTgt spid="1026"/>
                                        </p:tgtEl>
                                        <p:attrNameLst>
                                          <p:attrName>ppt_w</p:attrName>
                                        </p:attrNameLst>
                                      </p:cBhvr>
                                      <p:tavLst>
                                        <p:tav tm="0" fmla="#ppt_w*sin(2.5*pi*$)">
                                          <p:val>
                                            <p:fltVal val="0"/>
                                          </p:val>
                                        </p:tav>
                                        <p:tav tm="100000">
                                          <p:val>
                                            <p:fltVal val="1"/>
                                          </p:val>
                                        </p:tav>
                                      </p:tavLst>
                                    </p:anim>
                                    <p:anim calcmode="lin" valueType="num">
                                      <p:cBhvr>
                                        <p:cTn id="21" dur="2000" fill="hold"/>
                                        <p:tgtEl>
                                          <p:spTgt spid="1026"/>
                                        </p:tgtEl>
                                        <p:attrNameLst>
                                          <p:attrName>ppt_h</p:attrName>
                                        </p:attrNameLst>
                                      </p:cBhvr>
                                      <p:tavLst>
                                        <p:tav tm="0">
                                          <p:val>
                                            <p:strVal val="#ppt_h"/>
                                          </p:val>
                                        </p:tav>
                                        <p:tav tm="100000">
                                          <p:val>
                                            <p:strVal val="#ppt_h"/>
                                          </p:val>
                                        </p:tav>
                                      </p:tavLst>
                                    </p:anim>
                                  </p:childTnLst>
                                </p:cTn>
                              </p:par>
                            </p:childTnLst>
                          </p:cTn>
                        </p:par>
                        <p:par>
                          <p:cTn id="22" fill="hold">
                            <p:stCondLst>
                              <p:cond delay="8800"/>
                            </p:stCondLst>
                            <p:childTnLst>
                              <p:par>
                                <p:cTn id="23" presetID="45"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2000"/>
                                        <p:tgtEl>
                                          <p:spTgt spid="1028"/>
                                        </p:tgtEl>
                                      </p:cBhvr>
                                    </p:animEffect>
                                    <p:anim calcmode="lin" valueType="num">
                                      <p:cBhvr>
                                        <p:cTn id="26" dur="2000" fill="hold"/>
                                        <p:tgtEl>
                                          <p:spTgt spid="1028"/>
                                        </p:tgtEl>
                                        <p:attrNameLst>
                                          <p:attrName>ppt_w</p:attrName>
                                        </p:attrNameLst>
                                      </p:cBhvr>
                                      <p:tavLst>
                                        <p:tav tm="0" fmla="#ppt_w*sin(2.5*pi*$)">
                                          <p:val>
                                            <p:fltVal val="0"/>
                                          </p:val>
                                        </p:tav>
                                        <p:tav tm="100000">
                                          <p:val>
                                            <p:fltVal val="1"/>
                                          </p:val>
                                        </p:tav>
                                      </p:tavLst>
                                    </p:anim>
                                    <p:anim calcmode="lin" valueType="num">
                                      <p:cBhvr>
                                        <p:cTn id="27" dur="2000" fill="hold"/>
                                        <p:tgtEl>
                                          <p:spTgt spid="1028"/>
                                        </p:tgtEl>
                                        <p:attrNameLst>
                                          <p:attrName>ppt_h</p:attrName>
                                        </p:attrNameLst>
                                      </p:cBhvr>
                                      <p:tavLst>
                                        <p:tav tm="0">
                                          <p:val>
                                            <p:strVal val="#ppt_h"/>
                                          </p:val>
                                        </p:tav>
                                        <p:tav tm="100000">
                                          <p:val>
                                            <p:strVal val="#ppt_h"/>
                                          </p:val>
                                        </p:tav>
                                      </p:tavLst>
                                    </p:anim>
                                  </p:childTnLst>
                                </p:cTn>
                              </p:par>
                            </p:childTnLst>
                          </p:cTn>
                        </p:par>
                        <p:par>
                          <p:cTn id="28" fill="hold">
                            <p:stCondLst>
                              <p:cond delay="10800"/>
                            </p:stCondLst>
                            <p:childTnLst>
                              <p:par>
                                <p:cTn id="29" presetID="45"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anim calcmode="lin" valueType="num">
                                      <p:cBhvr>
                                        <p:cTn id="32" dur="2000" fill="hold"/>
                                        <p:tgtEl>
                                          <p:spTgt spid="10"/>
                                        </p:tgtEl>
                                        <p:attrNameLst>
                                          <p:attrName>ppt_w</p:attrName>
                                        </p:attrNameLst>
                                      </p:cBhvr>
                                      <p:tavLst>
                                        <p:tav tm="0" fmla="#ppt_w*sin(2.5*pi*$)">
                                          <p:val>
                                            <p:fltVal val="0"/>
                                          </p:val>
                                        </p:tav>
                                        <p:tav tm="100000">
                                          <p:val>
                                            <p:fltVal val="1"/>
                                          </p:val>
                                        </p:tav>
                                      </p:tavLst>
                                    </p:anim>
                                    <p:anim calcmode="lin" valueType="num">
                                      <p:cBhvr>
                                        <p:cTn id="33" dur="20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2800"/>
                            </p:stCondLst>
                            <p:childTnLst>
                              <p:par>
                                <p:cTn id="35" presetID="45" presetClass="entr" presetSubtype="0" fill="hold" nodeType="after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2000"/>
                                        <p:tgtEl>
                                          <p:spTgt spid="1030"/>
                                        </p:tgtEl>
                                      </p:cBhvr>
                                    </p:animEffect>
                                    <p:anim calcmode="lin" valueType="num">
                                      <p:cBhvr>
                                        <p:cTn id="38" dur="2000" fill="hold"/>
                                        <p:tgtEl>
                                          <p:spTgt spid="1030"/>
                                        </p:tgtEl>
                                        <p:attrNameLst>
                                          <p:attrName>ppt_w</p:attrName>
                                        </p:attrNameLst>
                                      </p:cBhvr>
                                      <p:tavLst>
                                        <p:tav tm="0" fmla="#ppt_w*sin(2.5*pi*$)">
                                          <p:val>
                                            <p:fltVal val="0"/>
                                          </p:val>
                                        </p:tav>
                                        <p:tav tm="100000">
                                          <p:val>
                                            <p:fltVal val="1"/>
                                          </p:val>
                                        </p:tav>
                                      </p:tavLst>
                                    </p:anim>
                                    <p:anim calcmode="lin" valueType="num">
                                      <p:cBhvr>
                                        <p:cTn id="39"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392"/>
          </a:xfrm>
          <a:prstGeom prst="rect">
            <a:avLst/>
          </a:prstGeom>
        </p:spPr>
      </p:pic>
    </p:spTree>
    <p:extLst>
      <p:ext uri="{BB962C8B-B14F-4D97-AF65-F5344CB8AC3E}">
        <p14:creationId xmlns:p14="http://schemas.microsoft.com/office/powerpoint/2010/main" val="3295050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a:xfrm>
            <a:off x="5923722" y="336286"/>
            <a:ext cx="5879071" cy="1200329"/>
          </a:xfrm>
          <a:prstGeom prst="rect">
            <a:avLst/>
          </a:prstGeom>
          <a:solidFill>
            <a:schemeClr val="bg1">
              <a:alpha val="77000"/>
            </a:schemeClr>
          </a:solidFill>
          <a:ln w="38100">
            <a:solidFill>
              <a:schemeClr val="accent4"/>
            </a:solidFill>
          </a:ln>
        </p:spPr>
        <p:txBody>
          <a:bodyPr wrap="square">
            <a:spAutoFit/>
          </a:bodyPr>
          <a:lstStyle/>
          <a:p>
            <a:pPr algn="ctr"/>
            <a:r>
              <a:rPr lang="pt-PT" sz="2400" b="1" dirty="0" smtClean="0">
                <a:solidFill>
                  <a:srgbClr val="002060"/>
                </a:solidFill>
                <a:latin typeface="Folks-Light" panose="02000403020000020004" pitchFamily="2" charset="0"/>
                <a:cs typeface="Intro Light"/>
              </a:rPr>
              <a:t>O consumidor tem de estar informado para adquirir com confiança, os alimentos de que necessita.</a:t>
            </a:r>
          </a:p>
        </p:txBody>
      </p:sp>
      <p:grpSp>
        <p:nvGrpSpPr>
          <p:cNvPr id="4" name="Grupo 3"/>
          <p:cNvGrpSpPr/>
          <p:nvPr/>
        </p:nvGrpSpPr>
        <p:grpSpPr>
          <a:xfrm>
            <a:off x="-98681" y="-418452"/>
            <a:ext cx="2272741" cy="2018022"/>
            <a:chOff x="-98681" y="-418452"/>
            <a:chExt cx="2272741" cy="2018022"/>
          </a:xfrm>
        </p:grpSpPr>
        <p:pic>
          <p:nvPicPr>
            <p:cNvPr id="5"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81" y="-418452"/>
              <a:ext cx="2272741" cy="2018022"/>
            </a:xfrm>
            <a:prstGeom prst="rect">
              <a:avLst/>
            </a:prstGeom>
          </p:spPr>
        </p:pic>
        <p:pic>
          <p:nvPicPr>
            <p:cNvPr id="6"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 y="169606"/>
              <a:ext cx="1210418" cy="1065800"/>
            </a:xfrm>
            <a:prstGeom prst="rect">
              <a:avLst/>
            </a:prstGeom>
          </p:spPr>
        </p:pic>
      </p:grpSp>
      <p:sp>
        <p:nvSpPr>
          <p:cNvPr id="8" name="Rectangle 8"/>
          <p:cNvSpPr/>
          <p:nvPr/>
        </p:nvSpPr>
        <p:spPr>
          <a:xfrm>
            <a:off x="5923723" y="1999373"/>
            <a:ext cx="5879070" cy="1200329"/>
          </a:xfrm>
          <a:prstGeom prst="rect">
            <a:avLst/>
          </a:prstGeom>
          <a:solidFill>
            <a:schemeClr val="bg1">
              <a:alpha val="77000"/>
            </a:schemeClr>
          </a:solidFill>
          <a:ln w="38100">
            <a:solidFill>
              <a:schemeClr val="accent4"/>
            </a:solidFill>
          </a:ln>
        </p:spPr>
        <p:txBody>
          <a:bodyPr wrap="square">
            <a:spAutoFit/>
          </a:bodyPr>
          <a:lstStyle/>
          <a:p>
            <a:pPr algn="ctr"/>
            <a:r>
              <a:rPr lang="pt-PT" sz="2400" b="1" dirty="0" smtClean="0">
                <a:solidFill>
                  <a:srgbClr val="002060"/>
                </a:solidFill>
                <a:latin typeface="Folks-Light" panose="02000403020000020004" pitchFamily="2" charset="0"/>
                <a:cs typeface="Intro Light"/>
              </a:rPr>
              <a:t>Muitas vezes, a única fonte de informação disponível nos produtos pré-confecionados ou processados industrialmente é o RÓTULO.</a:t>
            </a:r>
          </a:p>
        </p:txBody>
      </p:sp>
      <p:sp>
        <p:nvSpPr>
          <p:cNvPr id="11" name="Seta para baixo 10"/>
          <p:cNvSpPr/>
          <p:nvPr/>
        </p:nvSpPr>
        <p:spPr>
          <a:xfrm>
            <a:off x="11099409" y="3486637"/>
            <a:ext cx="703384" cy="1334901"/>
          </a:xfrm>
          <a:prstGeom prst="downArrow">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28" name="Picture 4" descr="Resultado de imagem para rótu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1999373"/>
            <a:ext cx="5747060" cy="33892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77871" y="5038771"/>
            <a:ext cx="10624922" cy="1446550"/>
          </a:xfrm>
          <a:prstGeom prst="rect">
            <a:avLst/>
          </a:prstGeom>
          <a:solidFill>
            <a:schemeClr val="bg1"/>
          </a:solidFill>
          <a:ln w="38100">
            <a:solidFill>
              <a:schemeClr val="accent4"/>
            </a:solidFill>
          </a:ln>
        </p:spPr>
        <p:txBody>
          <a:bodyPr wrap="square">
            <a:spAutoFit/>
          </a:bodyPr>
          <a:lstStyle/>
          <a:p>
            <a:pPr algn="ctr"/>
            <a:r>
              <a:rPr lang="pt-PT" sz="4400" b="1" dirty="0" smtClean="0">
                <a:solidFill>
                  <a:schemeClr val="accent4"/>
                </a:solidFill>
                <a:latin typeface="Folks-Light" panose="02000403020000020004" pitchFamily="2" charset="0"/>
                <a:cs typeface="Intro Light"/>
              </a:rPr>
              <a:t>MAS, QUEM NUNCA FICOU COM DÚVIDAS PERANTE UM RÓTULO?</a:t>
            </a:r>
          </a:p>
        </p:txBody>
      </p:sp>
    </p:spTree>
    <p:extLst>
      <p:ext uri="{BB962C8B-B14F-4D97-AF65-F5344CB8AC3E}">
        <p14:creationId xmlns:p14="http://schemas.microsoft.com/office/powerpoint/2010/main" val="19543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down)">
                                      <p:cBhvr>
                                        <p:cTn id="11" dur="580">
                                          <p:stCondLst>
                                            <p:cond delay="0"/>
                                          </p:stCondLst>
                                        </p:cTn>
                                        <p:tgtEl>
                                          <p:spTgt spid="1028"/>
                                        </p:tgtEl>
                                      </p:cBhvr>
                                    </p:animEffect>
                                    <p:anim calcmode="lin" valueType="num">
                                      <p:cBhvr>
                                        <p:cTn id="12"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7" dur="26">
                                          <p:stCondLst>
                                            <p:cond delay="650"/>
                                          </p:stCondLst>
                                        </p:cTn>
                                        <p:tgtEl>
                                          <p:spTgt spid="1028"/>
                                        </p:tgtEl>
                                      </p:cBhvr>
                                      <p:to x="100000" y="60000"/>
                                    </p:animScale>
                                    <p:animScale>
                                      <p:cBhvr>
                                        <p:cTn id="18" dur="166" decel="50000">
                                          <p:stCondLst>
                                            <p:cond delay="676"/>
                                          </p:stCondLst>
                                        </p:cTn>
                                        <p:tgtEl>
                                          <p:spTgt spid="1028"/>
                                        </p:tgtEl>
                                      </p:cBhvr>
                                      <p:to x="100000" y="100000"/>
                                    </p:animScale>
                                    <p:animScale>
                                      <p:cBhvr>
                                        <p:cTn id="19" dur="26">
                                          <p:stCondLst>
                                            <p:cond delay="1312"/>
                                          </p:stCondLst>
                                        </p:cTn>
                                        <p:tgtEl>
                                          <p:spTgt spid="1028"/>
                                        </p:tgtEl>
                                      </p:cBhvr>
                                      <p:to x="100000" y="80000"/>
                                    </p:animScale>
                                    <p:animScale>
                                      <p:cBhvr>
                                        <p:cTn id="20" dur="166" decel="50000">
                                          <p:stCondLst>
                                            <p:cond delay="1338"/>
                                          </p:stCondLst>
                                        </p:cTn>
                                        <p:tgtEl>
                                          <p:spTgt spid="1028"/>
                                        </p:tgtEl>
                                      </p:cBhvr>
                                      <p:to x="100000" y="100000"/>
                                    </p:animScale>
                                    <p:animScale>
                                      <p:cBhvr>
                                        <p:cTn id="21" dur="26">
                                          <p:stCondLst>
                                            <p:cond delay="1642"/>
                                          </p:stCondLst>
                                        </p:cTn>
                                        <p:tgtEl>
                                          <p:spTgt spid="1028"/>
                                        </p:tgtEl>
                                      </p:cBhvr>
                                      <p:to x="100000" y="90000"/>
                                    </p:animScale>
                                    <p:animScale>
                                      <p:cBhvr>
                                        <p:cTn id="22" dur="166" decel="50000">
                                          <p:stCondLst>
                                            <p:cond delay="1668"/>
                                          </p:stCondLst>
                                        </p:cTn>
                                        <p:tgtEl>
                                          <p:spTgt spid="1028"/>
                                        </p:tgtEl>
                                      </p:cBhvr>
                                      <p:to x="100000" y="100000"/>
                                    </p:animScale>
                                    <p:animScale>
                                      <p:cBhvr>
                                        <p:cTn id="23" dur="26">
                                          <p:stCondLst>
                                            <p:cond delay="1808"/>
                                          </p:stCondLst>
                                        </p:cTn>
                                        <p:tgtEl>
                                          <p:spTgt spid="1028"/>
                                        </p:tgtEl>
                                      </p:cBhvr>
                                      <p:to x="100000" y="95000"/>
                                    </p:animScale>
                                    <p:animScale>
                                      <p:cBhvr>
                                        <p:cTn id="24" dur="166" decel="50000">
                                          <p:stCondLst>
                                            <p:cond delay="1834"/>
                                          </p:stCondLst>
                                        </p:cTn>
                                        <p:tgtEl>
                                          <p:spTgt spid="1028"/>
                                        </p:tgtEl>
                                      </p:cBhvr>
                                      <p:to x="100000" y="100000"/>
                                    </p:animScale>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lo de apresentaçã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5886</Words>
  <Application>Microsoft Office PowerPoint</Application>
  <PresentationFormat>Personalizados</PresentationFormat>
  <Paragraphs>1876</Paragraphs>
  <Slides>54</Slides>
  <Notes>50</Notes>
  <HiddenSlides>0</HiddenSlides>
  <MMClips>0</MMClips>
  <ScaleCrop>false</ScaleCrop>
  <HeadingPairs>
    <vt:vector size="6" baseType="variant">
      <vt:variant>
        <vt:lpstr>Tipos de letra usados</vt:lpstr>
      </vt:variant>
      <vt:variant>
        <vt:i4>11</vt:i4>
      </vt:variant>
      <vt:variant>
        <vt:lpstr>Tema</vt:lpstr>
      </vt:variant>
      <vt:variant>
        <vt:i4>2</vt:i4>
      </vt:variant>
      <vt:variant>
        <vt:lpstr>Títulos dos diapositivos</vt:lpstr>
      </vt:variant>
      <vt:variant>
        <vt:i4>54</vt:i4>
      </vt:variant>
    </vt:vector>
  </HeadingPairs>
  <TitlesOfParts>
    <vt:vector size="67" baseType="lpstr">
      <vt:lpstr>Arial</vt:lpstr>
      <vt:lpstr>Berlin Sans FB</vt:lpstr>
      <vt:lpstr>Wingdings</vt:lpstr>
      <vt:lpstr>Calibri Light</vt:lpstr>
      <vt:lpstr>Intro Light</vt:lpstr>
      <vt:lpstr>Calibri</vt:lpstr>
      <vt:lpstr>Folks-Light</vt:lpstr>
      <vt:lpstr>Folks</vt:lpstr>
      <vt:lpstr>Intro </vt:lpstr>
      <vt:lpstr>Times New Roman</vt:lpstr>
      <vt:lpstr>Folks-Bold</vt:lpstr>
      <vt:lpstr>Tema do Office</vt:lpstr>
      <vt:lpstr>Modelo de apresentação personalizado</vt:lpstr>
      <vt:lpstr>Apresentação do PowerPoint</vt:lpstr>
      <vt:lpstr>Apresentação do PowerPoint</vt:lpstr>
      <vt:lpstr>A ALIMENTAÇÃO</vt:lpstr>
      <vt:lpstr>NECESSIDADES DE ENERGIA E NUTRIENTES</vt:lpstr>
      <vt:lpstr>DETERMINANTES DAS NECESSIDADES ENERGÉTICAS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ler a LISTA DE INGREDIENTES</vt:lpstr>
      <vt:lpstr>Como ler a LISTA DE INGREDIENTES</vt:lpstr>
      <vt:lpstr>Como ler a LISTA DE INGREDIENTES</vt:lpstr>
      <vt:lpstr>Como ler a LISTA DE INGREDIENTES</vt:lpstr>
      <vt:lpstr>Como ler a LISTA DE INGREDIENTES</vt:lpstr>
      <vt:lpstr>ALEGAÇÕES NUTRICIONAIS/ DE SAÚDE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Uma Iniciativa: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Inês Paraíso</dc:creator>
  <cp:lastModifiedBy>Rui Sousa</cp:lastModifiedBy>
  <cp:revision>92</cp:revision>
  <cp:lastPrinted>2016-09-30T15:26:53Z</cp:lastPrinted>
  <dcterms:created xsi:type="dcterms:W3CDTF">2016-09-16T13:14:58Z</dcterms:created>
  <dcterms:modified xsi:type="dcterms:W3CDTF">2016-10-18T10:49:22Z</dcterms:modified>
</cp:coreProperties>
</file>